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6.xml" ContentType="application/vnd.openxmlformats-officedocument.drawingml.chart+xml"/>
  <Override PartName="/ppt/notesSlides/notesSlide34.xml" ContentType="application/vnd.openxmlformats-officedocument.presentationml.notesSlide+xml"/>
  <Override PartName="/ppt/charts/chart7.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8.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7"/>
  </p:notesMasterIdLst>
  <p:handoutMasterIdLst>
    <p:handoutMasterId r:id="rId58"/>
  </p:handoutMasterIdLst>
  <p:sldIdLst>
    <p:sldId id="329" r:id="rId2"/>
    <p:sldId id="330" r:id="rId3"/>
    <p:sldId id="331" r:id="rId4"/>
    <p:sldId id="332" r:id="rId5"/>
    <p:sldId id="333" r:id="rId6"/>
    <p:sldId id="334"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7" r:id="rId40"/>
    <p:sldId id="368" r:id="rId41"/>
    <p:sldId id="369" r:id="rId42"/>
    <p:sldId id="370" r:id="rId43"/>
    <p:sldId id="371" r:id="rId44"/>
    <p:sldId id="372" r:id="rId45"/>
    <p:sldId id="373" r:id="rId46"/>
    <p:sldId id="374" r:id="rId47"/>
    <p:sldId id="375" r:id="rId48"/>
    <p:sldId id="376" r:id="rId49"/>
    <p:sldId id="377" r:id="rId50"/>
    <p:sldId id="378" r:id="rId51"/>
    <p:sldId id="383" r:id="rId52"/>
    <p:sldId id="384" r:id="rId53"/>
    <p:sldId id="385" r:id="rId54"/>
    <p:sldId id="379" r:id="rId55"/>
    <p:sldId id="321" r:id="rId56"/>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EBD5"/>
    <a:srgbClr val="006600"/>
    <a:srgbClr val="C9E2ED"/>
    <a:srgbClr val="D0D8E8"/>
    <a:srgbClr val="F4F6FA"/>
    <a:srgbClr val="E9EDF4"/>
    <a:srgbClr val="EFF2F7"/>
    <a:srgbClr val="FF7C80"/>
    <a:srgbClr val="1D477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480" autoAdjust="0"/>
  </p:normalViewPr>
  <p:slideViewPr>
    <p:cSldViewPr>
      <p:cViewPr varScale="1">
        <p:scale>
          <a:sx n="113" d="100"/>
          <a:sy n="113" d="100"/>
        </p:scale>
        <p:origin x="-157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4.2652732767572248E-2"/>
          <c:y val="5.5749131987432386E-2"/>
          <c:w val="0.94239219069653846"/>
          <c:h val="0.68131801170779804"/>
        </c:manualLayout>
      </c:layout>
      <c:lineChart>
        <c:grouping val="standard"/>
        <c:varyColors val="0"/>
        <c:ser>
          <c:idx val="0"/>
          <c:order val="0"/>
          <c:tx>
            <c:strRef>
              <c:f>'Общ К рожд'!$A$3</c:f>
              <c:strCache>
                <c:ptCount val="1"/>
                <c:pt idx="0">
                  <c:v>Российская Федерация</c:v>
                </c:pt>
              </c:strCache>
            </c:strRef>
          </c:tx>
          <c:marker>
            <c:symbol val="circle"/>
            <c:size val="5"/>
          </c:marker>
          <c:dLbls>
            <c:dLbl>
              <c:idx val="1"/>
              <c:layout>
                <c:manualLayout>
                  <c:x val="-6.1904108139129166E-3"/>
                  <c:y val="-4.573317109385077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023-4B79-B85B-FBAB1025D541}"/>
                </c:ext>
              </c:extLst>
            </c:dLbl>
            <c:dLbl>
              <c:idx val="2"/>
              <c:layout>
                <c:manualLayout>
                  <c:x val="-2.1841971996896536E-2"/>
                  <c:y val="3.169635242135613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023-4B79-B85B-FBAB1025D541}"/>
                </c:ext>
              </c:extLst>
            </c:dLbl>
            <c:dLbl>
              <c:idx val="3"/>
              <c:layout>
                <c:manualLayout>
                  <c:x val="-1.4686982811488643E-2"/>
                  <c:y val="2.515723270440251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023-4B79-B85B-FBAB1025D541}"/>
                </c:ext>
              </c:extLst>
            </c:dLbl>
            <c:dLbl>
              <c:idx val="4"/>
              <c:layout>
                <c:manualLayout>
                  <c:x val="-8.8121896868931862E-3"/>
                  <c:y val="2.23619846261355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023-4B79-B85B-FBAB1025D541}"/>
                </c:ext>
              </c:extLst>
            </c:dLbl>
            <c:dLbl>
              <c:idx val="5"/>
              <c:layout>
                <c:manualLayout>
                  <c:x val="-1.1426703918406063E-2"/>
                  <c:y val="3.297798467015527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023-4B79-B85B-FBAB1025D541}"/>
                </c:ext>
              </c:extLst>
            </c:dLbl>
            <c:dLbl>
              <c:idx val="6"/>
              <c:layout>
                <c:manualLayout>
                  <c:x val="-1.3829818113860661E-2"/>
                  <c:y val="3.642802511321305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023-4B79-B85B-FBAB1025D541}"/>
                </c:ext>
              </c:extLst>
            </c:dLbl>
            <c:dLbl>
              <c:idx val="7"/>
              <c:layout>
                <c:manualLayout>
                  <c:x val="-1.582400970127255E-2"/>
                  <c:y val="3.297798467015527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023-4B79-B85B-FBAB1025D541}"/>
                </c:ext>
              </c:extLst>
            </c:dLbl>
            <c:dLbl>
              <c:idx val="8"/>
              <c:layout>
                <c:manualLayout>
                  <c:x val="-8.8121896868931862E-3"/>
                  <c:y val="1.677148846960167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023-4B79-B85B-FBAB1025D541}"/>
                </c:ext>
              </c:extLst>
            </c:dLbl>
            <c:dLbl>
              <c:idx val="9"/>
              <c:layout>
                <c:manualLayout>
                  <c:x val="-1.1749586249190916E-2"/>
                  <c:y val="3.074772886093640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023-4B79-B85B-FBAB1025D541}"/>
                </c:ext>
              </c:extLst>
            </c:dLbl>
            <c:dLbl>
              <c:idx val="10"/>
              <c:layout>
                <c:manualLayout>
                  <c:x val="-1.4675071321491925E-2"/>
                  <c:y val="3.458470206947401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023-4B79-B85B-FBAB1025D541}"/>
                </c:ext>
              </c:extLst>
            </c:dLbl>
            <c:dLbl>
              <c:idx val="11"/>
              <c:layout>
                <c:manualLayout>
                  <c:x val="-1.7502026398868616E-2"/>
                  <c:y val="4.645086030912802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023-4B79-B85B-FBAB1025D541}"/>
                </c:ext>
              </c:extLst>
            </c:dLbl>
            <c:dLbl>
              <c:idx val="12"/>
              <c:layout>
                <c:manualLayout>
                  <c:x val="-1.9708311895542476E-2"/>
                  <c:y val="3.85103748823850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023-4B79-B85B-FBAB1025D541}"/>
                </c:ext>
              </c:extLst>
            </c:dLbl>
            <c:dLbl>
              <c:idx val="13"/>
              <c:layout>
                <c:manualLayout>
                  <c:x val="-1.3218284530339779E-2"/>
                  <c:y val="3.074772886093640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0023-4B79-B85B-FBAB1025D541}"/>
                </c:ext>
              </c:extLst>
            </c:dLbl>
            <c:dLbl>
              <c:idx val="14"/>
              <c:layout>
                <c:manualLayout>
                  <c:x val="-1.1749586249190916E-2"/>
                  <c:y val="3.936281549711946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023-4B79-B85B-FBAB1025D541}"/>
                </c:ext>
              </c:extLst>
            </c:dLbl>
            <c:dLbl>
              <c:idx val="15"/>
              <c:layout>
                <c:manualLayout>
                  <c:x val="0"/>
                  <c:y val="2.212643778289609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0023-4B79-B85B-FBAB1025D541}"/>
                </c:ext>
              </c:extLst>
            </c:dLbl>
            <c:dLbl>
              <c:idx val="16"/>
              <c:layout>
                <c:manualLayout>
                  <c:x val="0"/>
                  <c:y val="2.212643778289609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0023-4B79-B85B-FBAB1025D541}"/>
                </c:ext>
              </c:extLst>
            </c:dLbl>
            <c:dLbl>
              <c:idx val="1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0023-4B79-B85B-FBAB1025D541}"/>
                </c:ext>
              </c:extLst>
            </c:dLbl>
            <c:spPr>
              <a:noFill/>
              <a:ln>
                <a:noFill/>
              </a:ln>
              <a:effectLst/>
            </c:spPr>
            <c:txPr>
              <a:bodyPr/>
              <a:lstStyle/>
              <a:p>
                <a:pPr>
                  <a:defRPr sz="1400" b="1">
                    <a:solidFill>
                      <a:srgbClr val="0070C0"/>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'Общ К рожд'!$B$2:$S$2</c:f>
              <c:strCache>
                <c:ptCount val="18"/>
                <c:pt idx="0">
                  <c:v>1990 г.</c:v>
                </c:pt>
                <c:pt idx="1">
                  <c:v>1995 г.</c:v>
                </c:pt>
                <c:pt idx="2">
                  <c:v>2000 г.</c:v>
                </c:pt>
                <c:pt idx="3">
                  <c:v>2001 г.</c:v>
                </c:pt>
                <c:pt idx="4">
                  <c:v>2002 г.</c:v>
                </c:pt>
                <c:pt idx="5">
                  <c:v>2003 г.</c:v>
                </c:pt>
                <c:pt idx="6">
                  <c:v>2004 г.</c:v>
                </c:pt>
                <c:pt idx="7">
                  <c:v>2005 г.</c:v>
                </c:pt>
                <c:pt idx="8">
                  <c:v>2006 г.</c:v>
                </c:pt>
                <c:pt idx="9">
                  <c:v>2007 г.</c:v>
                </c:pt>
                <c:pt idx="10">
                  <c:v>2008 г.</c:v>
                </c:pt>
                <c:pt idx="11">
                  <c:v>2009 г.</c:v>
                </c:pt>
                <c:pt idx="12">
                  <c:v>2010 г.</c:v>
                </c:pt>
                <c:pt idx="13">
                  <c:v>2011 г.</c:v>
                </c:pt>
                <c:pt idx="14">
                  <c:v>2012 г.</c:v>
                </c:pt>
                <c:pt idx="15">
                  <c:v>2013 г.</c:v>
                </c:pt>
                <c:pt idx="16">
                  <c:v>2014 г.</c:v>
                </c:pt>
                <c:pt idx="17">
                  <c:v>2015 г.</c:v>
                </c:pt>
              </c:strCache>
            </c:strRef>
          </c:cat>
          <c:val>
            <c:numRef>
              <c:f>'Общ К рожд'!$B$3:$S$3</c:f>
              <c:numCache>
                <c:formatCode>General</c:formatCode>
                <c:ptCount val="18"/>
                <c:pt idx="0">
                  <c:v>13.4</c:v>
                </c:pt>
                <c:pt idx="1">
                  <c:v>9.3000000000000007</c:v>
                </c:pt>
                <c:pt idx="2">
                  <c:v>8.6999999999999993</c:v>
                </c:pt>
                <c:pt idx="3">
                  <c:v>9</c:v>
                </c:pt>
                <c:pt idx="4">
                  <c:v>9.6999999999999993</c:v>
                </c:pt>
                <c:pt idx="5">
                  <c:v>10.199999999999999</c:v>
                </c:pt>
                <c:pt idx="6">
                  <c:v>10.4</c:v>
                </c:pt>
                <c:pt idx="7">
                  <c:v>10.199999999999999</c:v>
                </c:pt>
                <c:pt idx="8">
                  <c:v>10.4</c:v>
                </c:pt>
                <c:pt idx="9">
                  <c:v>11.3</c:v>
                </c:pt>
                <c:pt idx="10">
                  <c:v>12.1</c:v>
                </c:pt>
                <c:pt idx="11">
                  <c:v>12.4</c:v>
                </c:pt>
                <c:pt idx="12">
                  <c:v>12.5</c:v>
                </c:pt>
                <c:pt idx="13">
                  <c:v>12.6</c:v>
                </c:pt>
                <c:pt idx="14">
                  <c:v>13.3</c:v>
                </c:pt>
                <c:pt idx="15">
                  <c:v>13.3</c:v>
                </c:pt>
                <c:pt idx="16">
                  <c:v>13.3</c:v>
                </c:pt>
                <c:pt idx="17">
                  <c:v>13.3</c:v>
                </c:pt>
              </c:numCache>
            </c:numRef>
          </c:val>
          <c:smooth val="0"/>
          <c:extLst xmlns:c16r2="http://schemas.microsoft.com/office/drawing/2015/06/chart">
            <c:ext xmlns:c16="http://schemas.microsoft.com/office/drawing/2014/chart" uri="{C3380CC4-5D6E-409C-BE32-E72D297353CC}">
              <c16:uniqueId val="{00000011-0023-4B79-B85B-FBAB1025D541}"/>
            </c:ext>
          </c:extLst>
        </c:ser>
        <c:ser>
          <c:idx val="1"/>
          <c:order val="1"/>
          <c:tx>
            <c:strRef>
              <c:f>'Общ К рожд'!$A$4</c:f>
              <c:strCache>
                <c:ptCount val="1"/>
                <c:pt idx="0">
                  <c:v>Северо-Западный федеральный округ</c:v>
                </c:pt>
              </c:strCache>
            </c:strRef>
          </c:tx>
          <c:spPr>
            <a:ln>
              <a:solidFill>
                <a:srgbClr val="C00000"/>
              </a:solidFill>
            </a:ln>
            <a:effectLst/>
          </c:spPr>
          <c:marker>
            <c:symbol val="circle"/>
            <c:size val="5"/>
            <c:spPr>
              <a:solidFill>
                <a:srgbClr val="C00000"/>
              </a:solidFill>
              <a:ln>
                <a:noFill/>
              </a:ln>
              <a:effectLst/>
            </c:spPr>
          </c:marker>
          <c:dLbls>
            <c:dLbl>
              <c:idx val="0"/>
              <c:layout>
                <c:manualLayout>
                  <c:x val="-3.4177881103207505E-2"/>
                  <c:y val="-3.21114577658924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0023-4B79-B85B-FBAB1025D541}"/>
                </c:ext>
              </c:extLst>
            </c:dLbl>
            <c:spPr>
              <a:noFill/>
              <a:ln>
                <a:noFill/>
              </a:ln>
              <a:effectLst/>
            </c:spPr>
            <c:txPr>
              <a:bodyPr/>
              <a:lstStyle/>
              <a:p>
                <a:pPr>
                  <a:defRPr sz="1400" b="1">
                    <a:solidFill>
                      <a:srgbClr val="C00000"/>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'Общ К рожд'!$B$2:$S$2</c:f>
              <c:strCache>
                <c:ptCount val="18"/>
                <c:pt idx="0">
                  <c:v>1990 г.</c:v>
                </c:pt>
                <c:pt idx="1">
                  <c:v>1995 г.</c:v>
                </c:pt>
                <c:pt idx="2">
                  <c:v>2000 г.</c:v>
                </c:pt>
                <c:pt idx="3">
                  <c:v>2001 г.</c:v>
                </c:pt>
                <c:pt idx="4">
                  <c:v>2002 г.</c:v>
                </c:pt>
                <c:pt idx="5">
                  <c:v>2003 г.</c:v>
                </c:pt>
                <c:pt idx="6">
                  <c:v>2004 г.</c:v>
                </c:pt>
                <c:pt idx="7">
                  <c:v>2005 г.</c:v>
                </c:pt>
                <c:pt idx="8">
                  <c:v>2006 г.</c:v>
                </c:pt>
                <c:pt idx="9">
                  <c:v>2007 г.</c:v>
                </c:pt>
                <c:pt idx="10">
                  <c:v>2008 г.</c:v>
                </c:pt>
                <c:pt idx="11">
                  <c:v>2009 г.</c:v>
                </c:pt>
                <c:pt idx="12">
                  <c:v>2010 г.</c:v>
                </c:pt>
                <c:pt idx="13">
                  <c:v>2011 г.</c:v>
                </c:pt>
                <c:pt idx="14">
                  <c:v>2012 г.</c:v>
                </c:pt>
                <c:pt idx="15">
                  <c:v>2013 г.</c:v>
                </c:pt>
                <c:pt idx="16">
                  <c:v>2014 г.</c:v>
                </c:pt>
                <c:pt idx="17">
                  <c:v>2015 г.</c:v>
                </c:pt>
              </c:strCache>
            </c:strRef>
          </c:cat>
          <c:val>
            <c:numRef>
              <c:f>'Общ К рожд'!$B$4:$S$4</c:f>
              <c:numCache>
                <c:formatCode>General</c:formatCode>
                <c:ptCount val="18"/>
                <c:pt idx="0">
                  <c:v>12</c:v>
                </c:pt>
                <c:pt idx="1">
                  <c:v>7.9</c:v>
                </c:pt>
                <c:pt idx="2">
                  <c:v>7.7</c:v>
                </c:pt>
                <c:pt idx="3">
                  <c:v>8.1999999999999993</c:v>
                </c:pt>
                <c:pt idx="4">
                  <c:v>8.9</c:v>
                </c:pt>
                <c:pt idx="5">
                  <c:v>9.4</c:v>
                </c:pt>
                <c:pt idx="6">
                  <c:v>9.6</c:v>
                </c:pt>
                <c:pt idx="7">
                  <c:v>9.3000000000000007</c:v>
                </c:pt>
                <c:pt idx="8">
                  <c:v>9.4</c:v>
                </c:pt>
                <c:pt idx="9">
                  <c:v>10.199999999999999</c:v>
                </c:pt>
                <c:pt idx="10">
                  <c:v>10.7</c:v>
                </c:pt>
                <c:pt idx="11">
                  <c:v>11.3</c:v>
                </c:pt>
                <c:pt idx="12">
                  <c:v>11.4</c:v>
                </c:pt>
                <c:pt idx="13">
                  <c:v>11.4</c:v>
                </c:pt>
                <c:pt idx="14">
                  <c:v>12.2</c:v>
                </c:pt>
                <c:pt idx="15">
                  <c:v>12.2</c:v>
                </c:pt>
                <c:pt idx="16">
                  <c:v>12.3</c:v>
                </c:pt>
                <c:pt idx="17">
                  <c:v>12.5</c:v>
                </c:pt>
              </c:numCache>
            </c:numRef>
          </c:val>
          <c:smooth val="0"/>
          <c:extLst xmlns:c16r2="http://schemas.microsoft.com/office/drawing/2015/06/chart">
            <c:ext xmlns:c16="http://schemas.microsoft.com/office/drawing/2014/chart" uri="{C3380CC4-5D6E-409C-BE32-E72D297353CC}">
              <c16:uniqueId val="{00000013-0023-4B79-B85B-FBAB1025D541}"/>
            </c:ext>
          </c:extLst>
        </c:ser>
        <c:ser>
          <c:idx val="2"/>
          <c:order val="2"/>
          <c:tx>
            <c:strRef>
              <c:f>'Общ К рожд'!$A$5</c:f>
              <c:strCache>
                <c:ptCount val="1"/>
                <c:pt idx="0">
                  <c:v>Вологодская область</c:v>
                </c:pt>
              </c:strCache>
            </c:strRef>
          </c:tx>
          <c:marker>
            <c:symbol val="circle"/>
            <c:size val="5"/>
            <c:spPr>
              <a:solidFill>
                <a:schemeClr val="accent3">
                  <a:lumMod val="75000"/>
                </a:schemeClr>
              </a:solidFill>
              <a:ln>
                <a:noFill/>
              </a:ln>
            </c:spPr>
          </c:marker>
          <c:dLbls>
            <c:dLbl>
              <c:idx val="1"/>
              <c:layout>
                <c:manualLayout>
                  <c:x val="-1.2591485736337666E-2"/>
                  <c:y val="2.999719374700804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0023-4B79-B85B-FBAB1025D541}"/>
                </c:ext>
              </c:extLst>
            </c:dLbl>
            <c:spPr>
              <a:noFill/>
              <a:ln>
                <a:noFill/>
              </a:ln>
              <a:effectLst/>
            </c:spPr>
            <c:txPr>
              <a:bodyPr/>
              <a:lstStyle/>
              <a:p>
                <a:pPr>
                  <a:defRPr sz="1400" b="1">
                    <a:solidFill>
                      <a:srgbClr val="006600"/>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'Общ К рожд'!$B$2:$S$2</c:f>
              <c:strCache>
                <c:ptCount val="18"/>
                <c:pt idx="0">
                  <c:v>1990 г.</c:v>
                </c:pt>
                <c:pt idx="1">
                  <c:v>1995 г.</c:v>
                </c:pt>
                <c:pt idx="2">
                  <c:v>2000 г.</c:v>
                </c:pt>
                <c:pt idx="3">
                  <c:v>2001 г.</c:v>
                </c:pt>
                <c:pt idx="4">
                  <c:v>2002 г.</c:v>
                </c:pt>
                <c:pt idx="5">
                  <c:v>2003 г.</c:v>
                </c:pt>
                <c:pt idx="6">
                  <c:v>2004 г.</c:v>
                </c:pt>
                <c:pt idx="7">
                  <c:v>2005 г.</c:v>
                </c:pt>
                <c:pt idx="8">
                  <c:v>2006 г.</c:v>
                </c:pt>
                <c:pt idx="9">
                  <c:v>2007 г.</c:v>
                </c:pt>
                <c:pt idx="10">
                  <c:v>2008 г.</c:v>
                </c:pt>
                <c:pt idx="11">
                  <c:v>2009 г.</c:v>
                </c:pt>
                <c:pt idx="12">
                  <c:v>2010 г.</c:v>
                </c:pt>
                <c:pt idx="13">
                  <c:v>2011 г.</c:v>
                </c:pt>
                <c:pt idx="14">
                  <c:v>2012 г.</c:v>
                </c:pt>
                <c:pt idx="15">
                  <c:v>2013 г.</c:v>
                </c:pt>
                <c:pt idx="16">
                  <c:v>2014 г.</c:v>
                </c:pt>
                <c:pt idx="17">
                  <c:v>2015 г.</c:v>
                </c:pt>
              </c:strCache>
            </c:strRef>
          </c:cat>
          <c:val>
            <c:numRef>
              <c:f>'Общ К рожд'!$B$5:$S$5</c:f>
              <c:numCache>
                <c:formatCode>General</c:formatCode>
                <c:ptCount val="18"/>
                <c:pt idx="0">
                  <c:v>13.4</c:v>
                </c:pt>
                <c:pt idx="1">
                  <c:v>8.6999999999999993</c:v>
                </c:pt>
                <c:pt idx="2">
                  <c:v>8.8000000000000007</c:v>
                </c:pt>
                <c:pt idx="3">
                  <c:v>9.4</c:v>
                </c:pt>
                <c:pt idx="4">
                  <c:v>10.1</c:v>
                </c:pt>
                <c:pt idx="5">
                  <c:v>10.4</c:v>
                </c:pt>
                <c:pt idx="6">
                  <c:v>10.7</c:v>
                </c:pt>
                <c:pt idx="7">
                  <c:v>10.5</c:v>
                </c:pt>
                <c:pt idx="8">
                  <c:v>10.9</c:v>
                </c:pt>
                <c:pt idx="9">
                  <c:v>11.6</c:v>
                </c:pt>
                <c:pt idx="10">
                  <c:v>12</c:v>
                </c:pt>
                <c:pt idx="11">
                  <c:v>12.4</c:v>
                </c:pt>
                <c:pt idx="12">
                  <c:v>12.5</c:v>
                </c:pt>
                <c:pt idx="13" formatCode="0.0">
                  <c:v>13</c:v>
                </c:pt>
                <c:pt idx="14" formatCode="0.0">
                  <c:v>14</c:v>
                </c:pt>
                <c:pt idx="15">
                  <c:v>13.8</c:v>
                </c:pt>
                <c:pt idx="16">
                  <c:v>13.6</c:v>
                </c:pt>
                <c:pt idx="17">
                  <c:v>13.7</c:v>
                </c:pt>
              </c:numCache>
            </c:numRef>
          </c:val>
          <c:smooth val="0"/>
          <c:extLst xmlns:c16r2="http://schemas.microsoft.com/office/drawing/2015/06/chart">
            <c:ext xmlns:c16="http://schemas.microsoft.com/office/drawing/2014/chart" uri="{C3380CC4-5D6E-409C-BE32-E72D297353CC}">
              <c16:uniqueId val="{00000015-0023-4B79-B85B-FBAB1025D541}"/>
            </c:ext>
          </c:extLst>
        </c:ser>
        <c:dLbls>
          <c:showLegendKey val="0"/>
          <c:showVal val="0"/>
          <c:showCatName val="0"/>
          <c:showSerName val="0"/>
          <c:showPercent val="0"/>
          <c:showBubbleSize val="0"/>
        </c:dLbls>
        <c:marker val="1"/>
        <c:smooth val="0"/>
        <c:axId val="48288896"/>
        <c:axId val="48290432"/>
      </c:lineChart>
      <c:catAx>
        <c:axId val="48288896"/>
        <c:scaling>
          <c:orientation val="minMax"/>
        </c:scaling>
        <c:delete val="0"/>
        <c:axPos val="b"/>
        <c:numFmt formatCode="General" sourceLinked="1"/>
        <c:majorTickMark val="out"/>
        <c:minorTickMark val="none"/>
        <c:tickLblPos val="nextTo"/>
        <c:txPr>
          <a:bodyPr rot="0" vert="horz"/>
          <a:lstStyle/>
          <a:p>
            <a:pPr>
              <a:defRPr sz="1200"/>
            </a:pPr>
            <a:endParaRPr lang="ru-RU"/>
          </a:p>
        </c:txPr>
        <c:crossAx val="48290432"/>
        <c:crossesAt val="6"/>
        <c:auto val="1"/>
        <c:lblAlgn val="ctr"/>
        <c:lblOffset val="100"/>
        <c:tickLblSkip val="1"/>
        <c:tickMarkSkip val="1"/>
        <c:noMultiLvlLbl val="0"/>
      </c:catAx>
      <c:valAx>
        <c:axId val="48290432"/>
        <c:scaling>
          <c:orientation val="minMax"/>
          <c:max val="14"/>
          <c:min val="6"/>
        </c:scaling>
        <c:delete val="0"/>
        <c:axPos val="l"/>
        <c:numFmt formatCode="General" sourceLinked="1"/>
        <c:majorTickMark val="out"/>
        <c:minorTickMark val="none"/>
        <c:tickLblPos val="nextTo"/>
        <c:txPr>
          <a:bodyPr rot="0" vert="horz"/>
          <a:lstStyle/>
          <a:p>
            <a:pPr>
              <a:defRPr sz="1200"/>
            </a:pPr>
            <a:endParaRPr lang="ru-RU"/>
          </a:p>
        </c:txPr>
        <c:crossAx val="48288896"/>
        <c:crosses val="autoZero"/>
        <c:crossBetween val="between"/>
        <c:majorUnit val="2"/>
      </c:valAx>
    </c:plotArea>
    <c:legend>
      <c:legendPos val="b"/>
      <c:layout>
        <c:manualLayout>
          <c:xMode val="edge"/>
          <c:yMode val="edge"/>
          <c:x val="2.9342278746675339E-2"/>
          <c:y val="0.82555032822155094"/>
          <c:w val="0.9546816774895267"/>
          <c:h val="6.9686431789593217E-2"/>
        </c:manualLayout>
      </c:layout>
      <c:overlay val="0"/>
      <c:txPr>
        <a:bodyPr/>
        <a:lstStyle/>
        <a:p>
          <a:pPr>
            <a:defRPr sz="16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437106963128606"/>
          <c:y val="3.7436779686427842E-2"/>
          <c:w val="0.69377026910836004"/>
          <c:h val="0.85363710006353077"/>
        </c:manualLayout>
      </c:layout>
      <c:lineChart>
        <c:grouping val="standard"/>
        <c:varyColors val="0"/>
        <c:ser>
          <c:idx val="0"/>
          <c:order val="0"/>
          <c:marker>
            <c:symbol val="none"/>
          </c:marker>
          <c:cat>
            <c:numRef>
              <c:f>'Рис2.1'!$A$3:$A$38</c:f>
              <c:numCache>
                <c:formatCode>General</c:formatCode>
                <c:ptCount val="36"/>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numCache>
            </c:numRef>
          </c:cat>
          <c:val>
            <c:numRef>
              <c:f>'Рис2.1'!$B$3:$B$38</c:f>
              <c:numCache>
                <c:formatCode>General</c:formatCode>
                <c:ptCount val="36"/>
                <c:pt idx="0">
                  <c:v>11.1</c:v>
                </c:pt>
                <c:pt idx="1">
                  <c:v>10.6</c:v>
                </c:pt>
                <c:pt idx="2">
                  <c:v>10.6</c:v>
                </c:pt>
                <c:pt idx="3">
                  <c:v>10.4</c:v>
                </c:pt>
                <c:pt idx="4">
                  <c:v>10.5</c:v>
                </c:pt>
                <c:pt idx="5">
                  <c:v>9.6</c:v>
                </c:pt>
                <c:pt idx="6">
                  <c:v>9.6999999999999993</c:v>
                </c:pt>
                <c:pt idx="7">
                  <c:v>9.8000000000000007</c:v>
                </c:pt>
                <c:pt idx="8">
                  <c:v>9.9</c:v>
                </c:pt>
                <c:pt idx="9">
                  <c:v>9.5</c:v>
                </c:pt>
                <c:pt idx="10">
                  <c:v>9.4</c:v>
                </c:pt>
                <c:pt idx="11">
                  <c:v>8.9</c:v>
                </c:pt>
                <c:pt idx="12">
                  <c:v>8.6</c:v>
                </c:pt>
                <c:pt idx="13">
                  <c:v>7.1</c:v>
                </c:pt>
                <c:pt idx="14">
                  <c:v>7.5</c:v>
                </c:pt>
                <c:pt idx="15">
                  <c:v>7.4</c:v>
                </c:pt>
                <c:pt idx="16">
                  <c:v>7.3</c:v>
                </c:pt>
                <c:pt idx="17">
                  <c:v>5.9</c:v>
                </c:pt>
                <c:pt idx="18">
                  <c:v>6.3</c:v>
                </c:pt>
                <c:pt idx="19">
                  <c:v>5.8</c:v>
                </c:pt>
                <c:pt idx="20">
                  <c:v>6.2</c:v>
                </c:pt>
                <c:pt idx="21">
                  <c:v>6.2</c:v>
                </c:pt>
                <c:pt idx="22">
                  <c:v>6.9</c:v>
                </c:pt>
                <c:pt idx="23">
                  <c:v>7.1</c:v>
                </c:pt>
                <c:pt idx="24">
                  <c:v>7.6</c:v>
                </c:pt>
                <c:pt idx="25">
                  <c:v>6.8</c:v>
                </c:pt>
                <c:pt idx="26">
                  <c:v>7.5</c:v>
                </c:pt>
                <c:pt idx="27">
                  <c:v>7.8</c:v>
                </c:pt>
                <c:pt idx="28">
                  <c:v>8.8000000000000007</c:v>
                </c:pt>
                <c:pt idx="29">
                  <c:v>8.3000000000000007</c:v>
                </c:pt>
                <c:pt idx="30">
                  <c:v>8.4</c:v>
                </c:pt>
                <c:pt idx="31">
                  <c:v>8.5</c:v>
                </c:pt>
                <c:pt idx="32">
                  <c:v>9.1999999999999993</c:v>
                </c:pt>
                <c:pt idx="33">
                  <c:v>8.5</c:v>
                </c:pt>
                <c:pt idx="34">
                  <c:v>8.5</c:v>
                </c:pt>
                <c:pt idx="35">
                  <c:v>8.4</c:v>
                </c:pt>
              </c:numCache>
            </c:numRef>
          </c:val>
          <c:smooth val="0"/>
          <c:extLst xmlns:c16r2="http://schemas.microsoft.com/office/drawing/2015/06/chart">
            <c:ext xmlns:c16="http://schemas.microsoft.com/office/drawing/2014/chart" uri="{C3380CC4-5D6E-409C-BE32-E72D297353CC}">
              <c16:uniqueId val="{00000000-000A-4A33-9195-E326E2665CCE}"/>
            </c:ext>
          </c:extLst>
        </c:ser>
        <c:dLbls>
          <c:showLegendKey val="0"/>
          <c:showVal val="0"/>
          <c:showCatName val="0"/>
          <c:showSerName val="0"/>
          <c:showPercent val="0"/>
          <c:showBubbleSize val="0"/>
        </c:dLbls>
        <c:marker val="1"/>
        <c:smooth val="0"/>
        <c:axId val="48207360"/>
        <c:axId val="48208896"/>
      </c:lineChart>
      <c:lineChart>
        <c:grouping val="standard"/>
        <c:varyColors val="0"/>
        <c:ser>
          <c:idx val="1"/>
          <c:order val="1"/>
          <c:marker>
            <c:symbol val="none"/>
          </c:marker>
          <c:cat>
            <c:numRef>
              <c:f>'Рис2.1'!$A$3:$A$38</c:f>
              <c:numCache>
                <c:formatCode>General</c:formatCode>
                <c:ptCount val="36"/>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numCache>
            </c:numRef>
          </c:cat>
          <c:val>
            <c:numRef>
              <c:f>'Рис2.1'!$C$3:$C$38</c:f>
              <c:numCache>
                <c:formatCode>General</c:formatCode>
                <c:ptCount val="36"/>
                <c:pt idx="0">
                  <c:v>4.3</c:v>
                </c:pt>
                <c:pt idx="1">
                  <c:v>4.2</c:v>
                </c:pt>
                <c:pt idx="2">
                  <c:v>4.0999999999999996</c:v>
                </c:pt>
                <c:pt idx="3">
                  <c:v>4</c:v>
                </c:pt>
                <c:pt idx="4">
                  <c:v>4.0999999999999996</c:v>
                </c:pt>
                <c:pt idx="5">
                  <c:v>4</c:v>
                </c:pt>
                <c:pt idx="6">
                  <c:v>4</c:v>
                </c:pt>
                <c:pt idx="7">
                  <c:v>4</c:v>
                </c:pt>
                <c:pt idx="8">
                  <c:v>4</c:v>
                </c:pt>
                <c:pt idx="9">
                  <c:v>3.9</c:v>
                </c:pt>
                <c:pt idx="10">
                  <c:v>3.9</c:v>
                </c:pt>
                <c:pt idx="11">
                  <c:v>3.8</c:v>
                </c:pt>
                <c:pt idx="12">
                  <c:v>4</c:v>
                </c:pt>
                <c:pt idx="13">
                  <c:v>4.3</c:v>
                </c:pt>
                <c:pt idx="14">
                  <c:v>4.5</c:v>
                </c:pt>
                <c:pt idx="15">
                  <c:v>4.5999999999999996</c:v>
                </c:pt>
                <c:pt idx="16">
                  <c:v>4.5</c:v>
                </c:pt>
                <c:pt idx="17">
                  <c:v>3.8</c:v>
                </c:pt>
                <c:pt idx="18">
                  <c:v>3.8</c:v>
                </c:pt>
                <c:pt idx="19">
                  <c:v>3.4</c:v>
                </c:pt>
                <c:pt idx="20">
                  <c:v>3.6</c:v>
                </c:pt>
                <c:pt idx="21">
                  <c:v>4.3</c:v>
                </c:pt>
                <c:pt idx="22">
                  <c:v>5.3</c:v>
                </c:pt>
                <c:pt idx="23">
                  <c:v>5.9</c:v>
                </c:pt>
                <c:pt idx="24">
                  <c:v>5.6</c:v>
                </c:pt>
                <c:pt idx="25">
                  <c:v>4.4000000000000004</c:v>
                </c:pt>
                <c:pt idx="26">
                  <c:v>4.2</c:v>
                </c:pt>
                <c:pt idx="27">
                  <c:v>4.5</c:v>
                </c:pt>
                <c:pt idx="28">
                  <c:v>4.8</c:v>
                </c:pt>
                <c:pt idx="29">
                  <c:v>4.9000000000000004</c:v>
                </c:pt>
                <c:pt idx="30">
                  <c:v>4.9000000000000004</c:v>
                </c:pt>
                <c:pt idx="31">
                  <c:v>4.5</c:v>
                </c:pt>
                <c:pt idx="32">
                  <c:v>4.7</c:v>
                </c:pt>
                <c:pt idx="33">
                  <c:v>4.5</c:v>
                </c:pt>
                <c:pt idx="34">
                  <c:v>4.7</c:v>
                </c:pt>
                <c:pt idx="35">
                  <c:v>4.7</c:v>
                </c:pt>
              </c:numCache>
            </c:numRef>
          </c:val>
          <c:smooth val="0"/>
          <c:extLst xmlns:c16r2="http://schemas.microsoft.com/office/drawing/2015/06/chart">
            <c:ext xmlns:c16="http://schemas.microsoft.com/office/drawing/2014/chart" uri="{C3380CC4-5D6E-409C-BE32-E72D297353CC}">
              <c16:uniqueId val="{00000001-000A-4A33-9195-E326E2665CCE}"/>
            </c:ext>
          </c:extLst>
        </c:ser>
        <c:dLbls>
          <c:showLegendKey val="0"/>
          <c:showVal val="0"/>
          <c:showCatName val="0"/>
          <c:showSerName val="0"/>
          <c:showPercent val="0"/>
          <c:showBubbleSize val="0"/>
        </c:dLbls>
        <c:marker val="1"/>
        <c:smooth val="0"/>
        <c:axId val="48211072"/>
        <c:axId val="48212608"/>
      </c:lineChart>
      <c:catAx>
        <c:axId val="48207360"/>
        <c:scaling>
          <c:orientation val="minMax"/>
        </c:scaling>
        <c:delete val="0"/>
        <c:axPos val="b"/>
        <c:numFmt formatCode="General" sourceLinked="1"/>
        <c:majorTickMark val="out"/>
        <c:minorTickMark val="none"/>
        <c:tickLblPos val="nextTo"/>
        <c:txPr>
          <a:bodyPr rot="0" vert="horz"/>
          <a:lstStyle/>
          <a:p>
            <a:pPr>
              <a:defRPr sz="1200"/>
            </a:pPr>
            <a:endParaRPr lang="ru-RU"/>
          </a:p>
        </c:txPr>
        <c:crossAx val="48208896"/>
        <c:crosses val="autoZero"/>
        <c:auto val="1"/>
        <c:lblAlgn val="ctr"/>
        <c:lblOffset val="100"/>
        <c:tickLblSkip val="3"/>
        <c:tickMarkSkip val="1"/>
        <c:noMultiLvlLbl val="0"/>
      </c:catAx>
      <c:valAx>
        <c:axId val="48208896"/>
        <c:scaling>
          <c:orientation val="minMax"/>
          <c:max val="12"/>
          <c:min val="5"/>
        </c:scaling>
        <c:delete val="0"/>
        <c:axPos val="l"/>
        <c:title>
          <c:tx>
            <c:rich>
              <a:bodyPr/>
              <a:lstStyle/>
              <a:p>
                <a:pPr>
                  <a:defRPr sz="1200"/>
                </a:pPr>
                <a:r>
                  <a:rPr lang="ru-RU" sz="1200" dirty="0"/>
                  <a:t>Общий коэффициент </a:t>
                </a:r>
                <a:r>
                  <a:rPr lang="ru-RU" sz="1200" dirty="0" err="1"/>
                  <a:t>брачности</a:t>
                </a:r>
                <a:r>
                  <a:rPr lang="ru-RU" sz="1200" dirty="0"/>
                  <a:t> </a:t>
                </a:r>
                <a:r>
                  <a:rPr lang="ru-RU" sz="1200" dirty="0" smtClean="0"/>
                  <a:t>         на </a:t>
                </a:r>
                <a:r>
                  <a:rPr lang="ru-RU" sz="1200" dirty="0"/>
                  <a:t>1000</a:t>
                </a:r>
              </a:p>
            </c:rich>
          </c:tx>
          <c:layout>
            <c:manualLayout>
              <c:xMode val="edge"/>
              <c:yMode val="edge"/>
              <c:x val="6.4517553309269612E-3"/>
              <c:y val="0.11121717862863877"/>
            </c:manualLayout>
          </c:layout>
          <c:overlay val="0"/>
        </c:title>
        <c:numFmt formatCode="General" sourceLinked="1"/>
        <c:majorTickMark val="out"/>
        <c:minorTickMark val="none"/>
        <c:tickLblPos val="nextTo"/>
        <c:txPr>
          <a:bodyPr rot="0" vert="horz"/>
          <a:lstStyle/>
          <a:p>
            <a:pPr>
              <a:defRPr sz="1200"/>
            </a:pPr>
            <a:endParaRPr lang="ru-RU"/>
          </a:p>
        </c:txPr>
        <c:crossAx val="48207360"/>
        <c:crosses val="autoZero"/>
        <c:crossBetween val="between"/>
        <c:majorUnit val="1"/>
        <c:minorUnit val="0.5"/>
      </c:valAx>
      <c:catAx>
        <c:axId val="48211072"/>
        <c:scaling>
          <c:orientation val="minMax"/>
        </c:scaling>
        <c:delete val="1"/>
        <c:axPos val="b"/>
        <c:numFmt formatCode="General" sourceLinked="1"/>
        <c:majorTickMark val="out"/>
        <c:minorTickMark val="none"/>
        <c:tickLblPos val="nextTo"/>
        <c:crossAx val="48212608"/>
        <c:crosses val="autoZero"/>
        <c:auto val="1"/>
        <c:lblAlgn val="ctr"/>
        <c:lblOffset val="100"/>
        <c:noMultiLvlLbl val="0"/>
      </c:catAx>
      <c:valAx>
        <c:axId val="48212608"/>
        <c:scaling>
          <c:orientation val="minMax"/>
          <c:min val="3"/>
        </c:scaling>
        <c:delete val="0"/>
        <c:axPos val="r"/>
        <c:title>
          <c:tx>
            <c:rich>
              <a:bodyPr/>
              <a:lstStyle/>
              <a:p>
                <a:pPr>
                  <a:defRPr sz="1200"/>
                </a:pPr>
                <a:r>
                  <a:rPr lang="ru-RU" sz="1200" dirty="0"/>
                  <a:t>Общий коэффициент </a:t>
                </a:r>
                <a:r>
                  <a:rPr lang="ru-RU" sz="1200" dirty="0" smtClean="0"/>
                  <a:t>разводимости    на </a:t>
                </a:r>
                <a:r>
                  <a:rPr lang="ru-RU" sz="1200" dirty="0"/>
                  <a:t>1000</a:t>
                </a:r>
              </a:p>
            </c:rich>
          </c:tx>
          <c:layout>
            <c:manualLayout>
              <c:xMode val="edge"/>
              <c:yMode val="edge"/>
              <c:x val="0.93191040278114823"/>
              <c:y val="8.3043085722869919E-2"/>
            </c:manualLayout>
          </c:layout>
          <c:overlay val="0"/>
        </c:title>
        <c:numFmt formatCode="General" sourceLinked="1"/>
        <c:majorTickMark val="cross"/>
        <c:minorTickMark val="none"/>
        <c:tickLblPos val="nextTo"/>
        <c:txPr>
          <a:bodyPr rot="0" vert="horz"/>
          <a:lstStyle/>
          <a:p>
            <a:pPr>
              <a:defRPr sz="1200"/>
            </a:pPr>
            <a:endParaRPr lang="ru-RU"/>
          </a:p>
        </c:txPr>
        <c:crossAx val="48211072"/>
        <c:crosses val="max"/>
        <c:crossBetween val="between"/>
        <c:minorUnit val="0.5"/>
      </c:valAx>
    </c:plotArea>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5.8246162303805325E-2"/>
          <c:y val="2.4484127879430544E-2"/>
          <c:w val="0.93295016877583803"/>
          <c:h val="0.74389865306951231"/>
        </c:manualLayout>
      </c:layout>
      <c:lineChart>
        <c:grouping val="standard"/>
        <c:varyColors val="0"/>
        <c:ser>
          <c:idx val="0"/>
          <c:order val="0"/>
          <c:tx>
            <c:strRef>
              <c:f>'Общ К смертн'!$B$9</c:f>
              <c:strCache>
                <c:ptCount val="1"/>
                <c:pt idx="0">
                  <c:v>Российская Федерация</c:v>
                </c:pt>
              </c:strCache>
            </c:strRef>
          </c:tx>
          <c:dLbls>
            <c:dLbl>
              <c:idx val="1"/>
              <c:layout>
                <c:manualLayout>
                  <c:x val="-1.0101368047228469E-2"/>
                  <c:y val="4.0476502041829301E-2"/>
                </c:manualLayout>
              </c:layout>
              <c:spPr/>
              <c:txPr>
                <a:bodyPr/>
                <a:lstStyle/>
                <a:p>
                  <a:pPr>
                    <a:defRPr sz="1600" b="1">
                      <a:solidFill>
                        <a:srgbClr val="0070C0"/>
                      </a:solidFill>
                    </a:defRPr>
                  </a:pPr>
                  <a:endParaRPr lang="ru-RU"/>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2D8-4C1B-A046-B2D29BF1B82C}"/>
                </c:ext>
              </c:extLst>
            </c:dLbl>
            <c:dLbl>
              <c:idx val="5"/>
              <c:layout>
                <c:manualLayout>
                  <c:x val="-3.6069387884104832E-2"/>
                  <c:y val="-4.7585226631771317E-2"/>
                </c:manualLayout>
              </c:layout>
              <c:spPr/>
              <c:txPr>
                <a:bodyPr/>
                <a:lstStyle/>
                <a:p>
                  <a:pPr>
                    <a:defRPr sz="1600" b="1">
                      <a:solidFill>
                        <a:srgbClr val="0070C0"/>
                      </a:solidFill>
                    </a:defRPr>
                  </a:pPr>
                  <a:endParaRPr lang="ru-RU"/>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2D8-4C1B-A046-B2D29BF1B82C}"/>
                </c:ext>
              </c:extLst>
            </c:dLbl>
            <c:dLbl>
              <c:idx val="12"/>
              <c:layout>
                <c:manualLayout>
                  <c:x val="-4.557539583724414E-2"/>
                  <c:y val="5.4738397671637753E-2"/>
                </c:manualLayout>
              </c:layout>
              <c:spPr/>
              <c:txPr>
                <a:bodyPr/>
                <a:lstStyle/>
                <a:p>
                  <a:pPr>
                    <a:defRPr sz="1600" b="1">
                      <a:solidFill>
                        <a:srgbClr val="0070C0"/>
                      </a:solidFill>
                    </a:defRPr>
                  </a:pPr>
                  <a:endParaRPr lang="ru-RU"/>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2D8-4C1B-A046-B2D29BF1B82C}"/>
                </c:ext>
              </c:extLst>
            </c:dLbl>
            <c:dLbl>
              <c:idx val="13"/>
              <c:layout>
                <c:manualLayout>
                  <c:x val="-3.3696327802657945E-2"/>
                  <c:y val="4.9686618685558286E-2"/>
                </c:manualLayout>
              </c:layout>
              <c:spPr/>
              <c:txPr>
                <a:bodyPr/>
                <a:lstStyle/>
                <a:p>
                  <a:pPr>
                    <a:defRPr sz="1600" b="1">
                      <a:solidFill>
                        <a:srgbClr val="0070C0"/>
                      </a:solidFill>
                    </a:defRPr>
                  </a:pPr>
                  <a:endParaRPr lang="ru-RU"/>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2D8-4C1B-A046-B2D29BF1B82C}"/>
                </c:ext>
              </c:extLst>
            </c:dLbl>
            <c:dLbl>
              <c:idx val="17"/>
              <c:layout>
                <c:manualLayout>
                  <c:x val="-1.6913709779373173E-2"/>
                  <c:y val="5.3374545946799627E-2"/>
                </c:manualLayout>
              </c:layout>
              <c:spPr/>
              <c:txPr>
                <a:bodyPr/>
                <a:lstStyle/>
                <a:p>
                  <a:pPr>
                    <a:defRPr sz="1600" b="1">
                      <a:solidFill>
                        <a:srgbClr val="0070C0"/>
                      </a:solidFill>
                    </a:defRPr>
                  </a:pPr>
                  <a:endParaRPr lang="ru-RU"/>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2D8-4C1B-A046-B2D29BF1B82C}"/>
                </c:ext>
              </c:extLst>
            </c:dLbl>
            <c:spPr>
              <a:noFill/>
              <a:ln>
                <a:noFill/>
              </a:ln>
              <a:effectLst/>
            </c:spPr>
            <c:txPr>
              <a:bodyPr/>
              <a:lstStyle/>
              <a:p>
                <a:pPr>
                  <a:defRPr sz="1600" b="1">
                    <a:solidFill>
                      <a:srgbClr val="0070C0"/>
                    </a:solidFill>
                  </a:defRPr>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'Общ К смертн'!$C$8:$T$8</c:f>
              <c:strCache>
                <c:ptCount val="18"/>
                <c:pt idx="0">
                  <c:v>1990 г.</c:v>
                </c:pt>
                <c:pt idx="1">
                  <c:v>1995 г.</c:v>
                </c:pt>
                <c:pt idx="2">
                  <c:v>2000 г.</c:v>
                </c:pt>
                <c:pt idx="3">
                  <c:v>2001 г.</c:v>
                </c:pt>
                <c:pt idx="4">
                  <c:v>2002 г.</c:v>
                </c:pt>
                <c:pt idx="5">
                  <c:v>2003 г.</c:v>
                </c:pt>
                <c:pt idx="6">
                  <c:v>2004 г.</c:v>
                </c:pt>
                <c:pt idx="7">
                  <c:v>2005 г.</c:v>
                </c:pt>
                <c:pt idx="8">
                  <c:v>2006 г.</c:v>
                </c:pt>
                <c:pt idx="9">
                  <c:v>2007 г.</c:v>
                </c:pt>
                <c:pt idx="10">
                  <c:v>2008 г.</c:v>
                </c:pt>
                <c:pt idx="11">
                  <c:v>2009 г.</c:v>
                </c:pt>
                <c:pt idx="12">
                  <c:v>2010 г.</c:v>
                </c:pt>
                <c:pt idx="13">
                  <c:v>2011 г.</c:v>
                </c:pt>
                <c:pt idx="14">
                  <c:v>2012 г.</c:v>
                </c:pt>
                <c:pt idx="15">
                  <c:v>2013 г.</c:v>
                </c:pt>
                <c:pt idx="16">
                  <c:v>2014 г.</c:v>
                </c:pt>
                <c:pt idx="17">
                  <c:v>2015 г.</c:v>
                </c:pt>
              </c:strCache>
            </c:strRef>
          </c:cat>
          <c:val>
            <c:numRef>
              <c:f>'Общ К смертн'!$C$9:$T$9</c:f>
              <c:numCache>
                <c:formatCode>0.0</c:formatCode>
                <c:ptCount val="18"/>
                <c:pt idx="0" formatCode="General">
                  <c:v>11.2</c:v>
                </c:pt>
                <c:pt idx="1">
                  <c:v>15</c:v>
                </c:pt>
                <c:pt idx="2">
                  <c:v>15.3</c:v>
                </c:pt>
                <c:pt idx="3">
                  <c:v>15.6</c:v>
                </c:pt>
                <c:pt idx="4">
                  <c:v>16.2</c:v>
                </c:pt>
                <c:pt idx="5">
                  <c:v>16.399999999999999</c:v>
                </c:pt>
                <c:pt idx="6">
                  <c:v>16</c:v>
                </c:pt>
                <c:pt idx="7">
                  <c:v>16.100000000000001</c:v>
                </c:pt>
                <c:pt idx="8">
                  <c:v>15.2</c:v>
                </c:pt>
                <c:pt idx="9">
                  <c:v>14.6</c:v>
                </c:pt>
                <c:pt idx="10">
                  <c:v>14.6</c:v>
                </c:pt>
                <c:pt idx="11">
                  <c:v>14.2</c:v>
                </c:pt>
                <c:pt idx="12">
                  <c:v>14.2</c:v>
                </c:pt>
                <c:pt idx="13">
                  <c:v>13.5</c:v>
                </c:pt>
                <c:pt idx="14">
                  <c:v>13.3</c:v>
                </c:pt>
                <c:pt idx="15">
                  <c:v>13.1</c:v>
                </c:pt>
                <c:pt idx="16">
                  <c:v>13.1</c:v>
                </c:pt>
                <c:pt idx="17">
                  <c:v>13</c:v>
                </c:pt>
              </c:numCache>
            </c:numRef>
          </c:val>
          <c:smooth val="0"/>
          <c:extLst xmlns:c16r2="http://schemas.microsoft.com/office/drawing/2015/06/chart">
            <c:ext xmlns:c16="http://schemas.microsoft.com/office/drawing/2014/chart" uri="{C3380CC4-5D6E-409C-BE32-E72D297353CC}">
              <c16:uniqueId val="{00000005-D2D8-4C1B-A046-B2D29BF1B82C}"/>
            </c:ext>
          </c:extLst>
        </c:ser>
        <c:ser>
          <c:idx val="1"/>
          <c:order val="1"/>
          <c:tx>
            <c:strRef>
              <c:f>'Общ К смертн'!$B$10</c:f>
              <c:strCache>
                <c:ptCount val="1"/>
                <c:pt idx="0">
                  <c:v>Северо-Западный федеральный округ</c:v>
                </c:pt>
              </c:strCache>
            </c:strRef>
          </c:tx>
          <c:dLbls>
            <c:dLbl>
              <c:idx val="0"/>
              <c:spPr/>
              <c:txPr>
                <a:bodyPr/>
                <a:lstStyle/>
                <a:p>
                  <a:pPr>
                    <a:defRPr sz="1600" b="1">
                      <a:solidFill>
                        <a:srgbClr val="C00000"/>
                      </a:solidFill>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2D8-4C1B-A046-B2D29BF1B82C}"/>
                </c:ext>
              </c:extLst>
            </c:dLbl>
            <c:dLbl>
              <c:idx val="5"/>
              <c:layout>
                <c:manualLayout>
                  <c:x val="-2.6870217868237997E-2"/>
                  <c:y val="-3.3598580950647265E-2"/>
                </c:manualLayout>
              </c:layout>
              <c:spPr/>
              <c:txPr>
                <a:bodyPr/>
                <a:lstStyle/>
                <a:p>
                  <a:pPr>
                    <a:defRPr sz="1600" b="1">
                      <a:solidFill>
                        <a:srgbClr val="C00000"/>
                      </a:solidFill>
                    </a:defRPr>
                  </a:pPr>
                  <a:endParaRPr lang="ru-RU"/>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2D8-4C1B-A046-B2D29BF1B82C}"/>
                </c:ext>
              </c:extLst>
            </c:dLbl>
            <c:dLbl>
              <c:idx val="12"/>
              <c:layout>
                <c:manualLayout>
                  <c:x val="-3.5188618889088953E-2"/>
                  <c:y val="-4.4719897118877333E-2"/>
                </c:manualLayout>
              </c:layout>
              <c:spPr/>
              <c:txPr>
                <a:bodyPr/>
                <a:lstStyle/>
                <a:p>
                  <a:pPr>
                    <a:defRPr sz="1600" b="1">
                      <a:solidFill>
                        <a:srgbClr val="C00000"/>
                      </a:solidFill>
                    </a:defRPr>
                  </a:pPr>
                  <a:endParaRPr lang="ru-RU"/>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D2D8-4C1B-A046-B2D29BF1B82C}"/>
                </c:ext>
              </c:extLst>
            </c:dLbl>
            <c:dLbl>
              <c:idx val="13"/>
              <c:layout>
                <c:manualLayout>
                  <c:x val="5.5854665573556962E-3"/>
                  <c:y val="-3.9426934097421207E-2"/>
                </c:manualLayout>
              </c:layout>
              <c:spPr/>
              <c:txPr>
                <a:bodyPr/>
                <a:lstStyle/>
                <a:p>
                  <a:pPr>
                    <a:defRPr sz="1600" b="1">
                      <a:solidFill>
                        <a:srgbClr val="C00000"/>
                      </a:solidFill>
                    </a:defRPr>
                  </a:pPr>
                  <a:endParaRPr lang="ru-RU"/>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2D8-4C1B-A046-B2D29BF1B82C}"/>
                </c:ext>
              </c:extLst>
            </c:dLbl>
            <c:dLbl>
              <c:idx val="17"/>
              <c:layout>
                <c:manualLayout>
                  <c:x val="-1.6782139149289926E-2"/>
                  <c:y val="-4.1913227895223698E-2"/>
                </c:manualLayout>
              </c:layout>
              <c:spPr/>
              <c:txPr>
                <a:bodyPr/>
                <a:lstStyle/>
                <a:p>
                  <a:pPr>
                    <a:defRPr sz="1600" b="1">
                      <a:solidFill>
                        <a:srgbClr val="C00000"/>
                      </a:solidFill>
                    </a:defRPr>
                  </a:pPr>
                  <a:endParaRPr lang="ru-RU"/>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2D8-4C1B-A046-B2D29BF1B82C}"/>
                </c:ext>
              </c:extLst>
            </c:dLbl>
            <c:spPr>
              <a:noFill/>
              <a:ln>
                <a:noFill/>
              </a:ln>
              <a:effectLst/>
            </c:spPr>
            <c:txPr>
              <a:bodyPr/>
              <a:lstStyle/>
              <a:p>
                <a:pPr>
                  <a:defRPr sz="1600" b="1">
                    <a:solidFill>
                      <a:srgbClr val="C00000"/>
                    </a:solidFill>
                  </a:defRPr>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'Общ К смертн'!$C$8:$T$8</c:f>
              <c:strCache>
                <c:ptCount val="18"/>
                <c:pt idx="0">
                  <c:v>1990 г.</c:v>
                </c:pt>
                <c:pt idx="1">
                  <c:v>1995 г.</c:v>
                </c:pt>
                <c:pt idx="2">
                  <c:v>2000 г.</c:v>
                </c:pt>
                <c:pt idx="3">
                  <c:v>2001 г.</c:v>
                </c:pt>
                <c:pt idx="4">
                  <c:v>2002 г.</c:v>
                </c:pt>
                <c:pt idx="5">
                  <c:v>2003 г.</c:v>
                </c:pt>
                <c:pt idx="6">
                  <c:v>2004 г.</c:v>
                </c:pt>
                <c:pt idx="7">
                  <c:v>2005 г.</c:v>
                </c:pt>
                <c:pt idx="8">
                  <c:v>2006 г.</c:v>
                </c:pt>
                <c:pt idx="9">
                  <c:v>2007 г.</c:v>
                </c:pt>
                <c:pt idx="10">
                  <c:v>2008 г.</c:v>
                </c:pt>
                <c:pt idx="11">
                  <c:v>2009 г.</c:v>
                </c:pt>
                <c:pt idx="12">
                  <c:v>2010 г.</c:v>
                </c:pt>
                <c:pt idx="13">
                  <c:v>2011 г.</c:v>
                </c:pt>
                <c:pt idx="14">
                  <c:v>2012 г.</c:v>
                </c:pt>
                <c:pt idx="15">
                  <c:v>2013 г.</c:v>
                </c:pt>
                <c:pt idx="16">
                  <c:v>2014 г.</c:v>
                </c:pt>
                <c:pt idx="17">
                  <c:v>2015 г.</c:v>
                </c:pt>
              </c:strCache>
            </c:strRef>
          </c:cat>
          <c:val>
            <c:numRef>
              <c:f>'Общ К смертн'!$C$10:$T$10</c:f>
              <c:numCache>
                <c:formatCode>0.0</c:formatCode>
                <c:ptCount val="18"/>
                <c:pt idx="0" formatCode="General">
                  <c:v>11.1</c:v>
                </c:pt>
                <c:pt idx="1">
                  <c:v>15.9</c:v>
                </c:pt>
                <c:pt idx="2">
                  <c:v>16.399999999999999</c:v>
                </c:pt>
                <c:pt idx="3">
                  <c:v>17</c:v>
                </c:pt>
                <c:pt idx="4">
                  <c:v>17.7</c:v>
                </c:pt>
                <c:pt idx="5">
                  <c:v>18.399999999999999</c:v>
                </c:pt>
                <c:pt idx="6">
                  <c:v>17.8</c:v>
                </c:pt>
                <c:pt idx="7">
                  <c:v>17.7</c:v>
                </c:pt>
                <c:pt idx="8">
                  <c:v>16.600000000000001</c:v>
                </c:pt>
                <c:pt idx="9">
                  <c:v>15.6</c:v>
                </c:pt>
                <c:pt idx="10">
                  <c:v>15.7</c:v>
                </c:pt>
                <c:pt idx="11">
                  <c:v>15.2</c:v>
                </c:pt>
                <c:pt idx="12">
                  <c:v>14.9</c:v>
                </c:pt>
                <c:pt idx="13">
                  <c:v>13.9</c:v>
                </c:pt>
                <c:pt idx="14">
                  <c:v>13.8</c:v>
                </c:pt>
                <c:pt idx="15">
                  <c:v>13.5</c:v>
                </c:pt>
                <c:pt idx="16">
                  <c:v>13.3</c:v>
                </c:pt>
                <c:pt idx="17">
                  <c:v>13.4</c:v>
                </c:pt>
              </c:numCache>
            </c:numRef>
          </c:val>
          <c:smooth val="0"/>
          <c:extLst xmlns:c16r2="http://schemas.microsoft.com/office/drawing/2015/06/chart">
            <c:ext xmlns:c16="http://schemas.microsoft.com/office/drawing/2014/chart" uri="{C3380CC4-5D6E-409C-BE32-E72D297353CC}">
              <c16:uniqueId val="{0000000B-D2D8-4C1B-A046-B2D29BF1B82C}"/>
            </c:ext>
          </c:extLst>
        </c:ser>
        <c:ser>
          <c:idx val="2"/>
          <c:order val="2"/>
          <c:tx>
            <c:strRef>
              <c:f>'Общ К смертн'!$B$11</c:f>
              <c:strCache>
                <c:ptCount val="1"/>
                <c:pt idx="0">
                  <c:v>Вологодская область</c:v>
                </c:pt>
              </c:strCache>
            </c:strRef>
          </c:tx>
          <c:dLbls>
            <c:dLbl>
              <c:idx val="0"/>
              <c:layout>
                <c:manualLayout>
                  <c:x val="-3.8635314466974935E-2"/>
                  <c:y val="-5.6763531349412269E-2"/>
                </c:manualLayout>
              </c:layout>
              <c:spPr/>
              <c:txPr>
                <a:bodyPr/>
                <a:lstStyle/>
                <a:p>
                  <a:pPr>
                    <a:defRPr sz="1600" b="1">
                      <a:solidFill>
                        <a:srgbClr val="006600"/>
                      </a:solidFill>
                    </a:defRPr>
                  </a:pPr>
                  <a:endParaRPr lang="ru-RU"/>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D2D8-4C1B-A046-B2D29BF1B82C}"/>
                </c:ext>
              </c:extLst>
            </c:dLbl>
            <c:dLbl>
              <c:idx val="1"/>
              <c:layout>
                <c:manualLayout>
                  <c:x val="-4.3703836546897086E-2"/>
                  <c:y val="-3.8066692236536311E-2"/>
                </c:manualLayout>
              </c:layout>
              <c:spPr/>
              <c:txPr>
                <a:bodyPr/>
                <a:lstStyle/>
                <a:p>
                  <a:pPr>
                    <a:defRPr sz="1600" b="1">
                      <a:solidFill>
                        <a:srgbClr val="006600"/>
                      </a:solidFill>
                    </a:defRPr>
                  </a:pPr>
                  <a:endParaRPr lang="ru-RU"/>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D2D8-4C1B-A046-B2D29BF1B82C}"/>
                </c:ext>
              </c:extLst>
            </c:dLbl>
            <c:dLbl>
              <c:idx val="5"/>
              <c:layout>
                <c:manualLayout>
                  <c:x val="-2.823800229093319E-3"/>
                  <c:y val="-1.5182636554384857E-2"/>
                </c:manualLayout>
              </c:layout>
              <c:spPr/>
              <c:txPr>
                <a:bodyPr/>
                <a:lstStyle/>
                <a:p>
                  <a:pPr>
                    <a:defRPr sz="1600" b="1">
                      <a:solidFill>
                        <a:srgbClr val="006600"/>
                      </a:solidFill>
                    </a:defRPr>
                  </a:pPr>
                  <a:endParaRPr lang="ru-RU"/>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D2D8-4C1B-A046-B2D29BF1B82C}"/>
                </c:ext>
              </c:extLst>
            </c:dLbl>
            <c:dLbl>
              <c:idx val="9"/>
              <c:layout>
                <c:manualLayout>
                  <c:x val="-2.7070148336008643E-2"/>
                  <c:y val="-4.3457121584730272E-2"/>
                </c:manualLayout>
              </c:layout>
              <c:spPr/>
              <c:txPr>
                <a:bodyPr/>
                <a:lstStyle/>
                <a:p>
                  <a:pPr>
                    <a:defRPr sz="1600" b="1">
                      <a:solidFill>
                        <a:srgbClr val="006600"/>
                      </a:solidFill>
                    </a:defRPr>
                  </a:pPr>
                  <a:endParaRPr lang="ru-RU"/>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D2D8-4C1B-A046-B2D29BF1B82C}"/>
                </c:ext>
              </c:extLst>
            </c:dLbl>
            <c:dLbl>
              <c:idx val="12"/>
              <c:layout>
                <c:manualLayout>
                  <c:x val="-3.650312800493432E-2"/>
                  <c:y val="-4.1805608826117363E-2"/>
                </c:manualLayout>
              </c:layout>
              <c:spPr/>
              <c:txPr>
                <a:bodyPr/>
                <a:lstStyle/>
                <a:p>
                  <a:pPr>
                    <a:defRPr sz="1600" b="1">
                      <a:solidFill>
                        <a:srgbClr val="006600"/>
                      </a:solidFill>
                    </a:defRPr>
                  </a:pPr>
                  <a:endParaRPr lang="ru-RU"/>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D2D8-4C1B-A046-B2D29BF1B82C}"/>
                </c:ext>
              </c:extLst>
            </c:dLbl>
            <c:dLbl>
              <c:idx val="13"/>
              <c:layout>
                <c:manualLayout>
                  <c:x val="1.5204249336280755E-2"/>
                  <c:y val="-1.1461318051575931E-2"/>
                </c:manualLayout>
              </c:layout>
              <c:spPr/>
              <c:txPr>
                <a:bodyPr/>
                <a:lstStyle/>
                <a:p>
                  <a:pPr>
                    <a:defRPr sz="1600" b="1">
                      <a:solidFill>
                        <a:srgbClr val="006600"/>
                      </a:solidFill>
                    </a:defRPr>
                  </a:pPr>
                  <a:endParaRPr lang="ru-RU"/>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D2D8-4C1B-A046-B2D29BF1B82C}"/>
                </c:ext>
              </c:extLst>
            </c:dLbl>
            <c:dLbl>
              <c:idx val="17"/>
              <c:layout>
                <c:manualLayout>
                  <c:x val="-1.7308182232625494E-2"/>
                  <c:y val="-4.497258759560499E-2"/>
                </c:manualLayout>
              </c:layout>
              <c:spPr/>
              <c:txPr>
                <a:bodyPr/>
                <a:lstStyle/>
                <a:p>
                  <a:pPr>
                    <a:defRPr sz="1600" b="1">
                      <a:solidFill>
                        <a:srgbClr val="006600"/>
                      </a:solidFill>
                    </a:defRPr>
                  </a:pPr>
                  <a:endParaRPr lang="ru-RU"/>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D2D8-4C1B-A046-B2D29BF1B82C}"/>
                </c:ext>
              </c:extLst>
            </c:dLbl>
            <c:spPr>
              <a:noFill/>
              <a:ln>
                <a:noFill/>
              </a:ln>
              <a:effectLst/>
            </c:spPr>
            <c:txPr>
              <a:bodyPr/>
              <a:lstStyle/>
              <a:p>
                <a:pPr>
                  <a:defRPr sz="1600" b="1">
                    <a:solidFill>
                      <a:srgbClr val="006600"/>
                    </a:solidFill>
                  </a:defRPr>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'Общ К смертн'!$C$8:$T$8</c:f>
              <c:strCache>
                <c:ptCount val="18"/>
                <c:pt idx="0">
                  <c:v>1990 г.</c:v>
                </c:pt>
                <c:pt idx="1">
                  <c:v>1995 г.</c:v>
                </c:pt>
                <c:pt idx="2">
                  <c:v>2000 г.</c:v>
                </c:pt>
                <c:pt idx="3">
                  <c:v>2001 г.</c:v>
                </c:pt>
                <c:pt idx="4">
                  <c:v>2002 г.</c:v>
                </c:pt>
                <c:pt idx="5">
                  <c:v>2003 г.</c:v>
                </c:pt>
                <c:pt idx="6">
                  <c:v>2004 г.</c:v>
                </c:pt>
                <c:pt idx="7">
                  <c:v>2005 г.</c:v>
                </c:pt>
                <c:pt idx="8">
                  <c:v>2006 г.</c:v>
                </c:pt>
                <c:pt idx="9">
                  <c:v>2007 г.</c:v>
                </c:pt>
                <c:pt idx="10">
                  <c:v>2008 г.</c:v>
                </c:pt>
                <c:pt idx="11">
                  <c:v>2009 г.</c:v>
                </c:pt>
                <c:pt idx="12">
                  <c:v>2010 г.</c:v>
                </c:pt>
                <c:pt idx="13">
                  <c:v>2011 г.</c:v>
                </c:pt>
                <c:pt idx="14">
                  <c:v>2012 г.</c:v>
                </c:pt>
                <c:pt idx="15">
                  <c:v>2013 г.</c:v>
                </c:pt>
                <c:pt idx="16">
                  <c:v>2014 г.</c:v>
                </c:pt>
                <c:pt idx="17">
                  <c:v>2015 г.</c:v>
                </c:pt>
              </c:strCache>
            </c:strRef>
          </c:cat>
          <c:val>
            <c:numRef>
              <c:f>'Общ К смертн'!$C$11:$T$11</c:f>
              <c:numCache>
                <c:formatCode>0.0</c:formatCode>
                <c:ptCount val="18"/>
                <c:pt idx="0" formatCode="General">
                  <c:v>12</c:v>
                </c:pt>
                <c:pt idx="1">
                  <c:v>16.399999999999999</c:v>
                </c:pt>
                <c:pt idx="2">
                  <c:v>16</c:v>
                </c:pt>
                <c:pt idx="3">
                  <c:v>17.399999999999999</c:v>
                </c:pt>
                <c:pt idx="4">
                  <c:v>18.399999999999999</c:v>
                </c:pt>
                <c:pt idx="5">
                  <c:v>19.8</c:v>
                </c:pt>
                <c:pt idx="6">
                  <c:v>19.100000000000001</c:v>
                </c:pt>
                <c:pt idx="7">
                  <c:v>18.8</c:v>
                </c:pt>
                <c:pt idx="8">
                  <c:v>17.100000000000001</c:v>
                </c:pt>
                <c:pt idx="9">
                  <c:v>15.9</c:v>
                </c:pt>
                <c:pt idx="10">
                  <c:v>16.3</c:v>
                </c:pt>
                <c:pt idx="11">
                  <c:v>16.2</c:v>
                </c:pt>
                <c:pt idx="12">
                  <c:v>16.8</c:v>
                </c:pt>
                <c:pt idx="13">
                  <c:v>15.7</c:v>
                </c:pt>
                <c:pt idx="14">
                  <c:v>15.1</c:v>
                </c:pt>
                <c:pt idx="15">
                  <c:v>15.1</c:v>
                </c:pt>
                <c:pt idx="16">
                  <c:v>14.8</c:v>
                </c:pt>
                <c:pt idx="17">
                  <c:v>14.8</c:v>
                </c:pt>
              </c:numCache>
            </c:numRef>
          </c:val>
          <c:smooth val="0"/>
          <c:extLst xmlns:c16r2="http://schemas.microsoft.com/office/drawing/2015/06/chart">
            <c:ext xmlns:c16="http://schemas.microsoft.com/office/drawing/2014/chart" uri="{C3380CC4-5D6E-409C-BE32-E72D297353CC}">
              <c16:uniqueId val="{00000013-D2D8-4C1B-A046-B2D29BF1B82C}"/>
            </c:ext>
          </c:extLst>
        </c:ser>
        <c:dLbls>
          <c:showLegendKey val="0"/>
          <c:showVal val="0"/>
          <c:showCatName val="0"/>
          <c:showSerName val="0"/>
          <c:showPercent val="0"/>
          <c:showBubbleSize val="0"/>
        </c:dLbls>
        <c:marker val="1"/>
        <c:smooth val="0"/>
        <c:axId val="129032192"/>
        <c:axId val="129033728"/>
      </c:lineChart>
      <c:catAx>
        <c:axId val="129032192"/>
        <c:scaling>
          <c:orientation val="minMax"/>
        </c:scaling>
        <c:delete val="0"/>
        <c:axPos val="b"/>
        <c:numFmt formatCode="General" sourceLinked="1"/>
        <c:majorTickMark val="out"/>
        <c:minorTickMark val="none"/>
        <c:tickLblPos val="nextTo"/>
        <c:txPr>
          <a:bodyPr rot="0" vert="horz"/>
          <a:lstStyle/>
          <a:p>
            <a:pPr>
              <a:defRPr sz="1200"/>
            </a:pPr>
            <a:endParaRPr lang="ru-RU"/>
          </a:p>
        </c:txPr>
        <c:crossAx val="129033728"/>
        <c:crosses val="autoZero"/>
        <c:auto val="1"/>
        <c:lblAlgn val="ctr"/>
        <c:lblOffset val="100"/>
        <c:tickLblSkip val="1"/>
        <c:tickMarkSkip val="1"/>
        <c:noMultiLvlLbl val="0"/>
      </c:catAx>
      <c:valAx>
        <c:axId val="129033728"/>
        <c:scaling>
          <c:orientation val="minMax"/>
          <c:max val="20"/>
          <c:min val="10"/>
        </c:scaling>
        <c:delete val="0"/>
        <c:axPos val="l"/>
        <c:numFmt formatCode="General" sourceLinked="1"/>
        <c:majorTickMark val="out"/>
        <c:minorTickMark val="none"/>
        <c:tickLblPos val="nextTo"/>
        <c:txPr>
          <a:bodyPr rot="0" vert="horz"/>
          <a:lstStyle/>
          <a:p>
            <a:pPr>
              <a:defRPr sz="1400"/>
            </a:pPr>
            <a:endParaRPr lang="ru-RU"/>
          </a:p>
        </c:txPr>
        <c:crossAx val="129032192"/>
        <c:crosses val="autoZero"/>
        <c:crossBetween val="between"/>
      </c:valAx>
    </c:plotArea>
    <c:legend>
      <c:legendPos val="b"/>
      <c:layout>
        <c:manualLayout>
          <c:xMode val="edge"/>
          <c:yMode val="edge"/>
          <c:x val="7.773681276793001E-3"/>
          <c:y val="0.87358482052207653"/>
          <c:w val="0.98183283753912398"/>
          <c:h val="9.5095567586850449E-2"/>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6.3055570434648045E-2"/>
          <c:y val="5.4794520547945202E-2"/>
          <c:w val="0.90001821200921317"/>
          <c:h val="0.70684931506849313"/>
        </c:manualLayout>
      </c:layout>
      <c:lineChart>
        <c:grouping val="standard"/>
        <c:varyColors val="0"/>
        <c:ser>
          <c:idx val="0"/>
          <c:order val="0"/>
          <c:tx>
            <c:strRef>
              <c:f>Лист1!$E$6</c:f>
              <c:strCache>
                <c:ptCount val="1"/>
                <c:pt idx="0">
                  <c:v>Российская Федерация</c:v>
                </c:pt>
              </c:strCache>
            </c:strRef>
          </c:tx>
          <c:marker>
            <c:symbol val="circle"/>
            <c:size val="5"/>
          </c:marker>
          <c:dLbls>
            <c:dLbl>
              <c:idx val="0"/>
              <c:layout>
                <c:manualLayout>
                  <c:x val="-3.2047541676338075E-2"/>
                  <c:y val="-5.585911526103216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223-45F2-95F3-E74F9A72A3B6}"/>
                </c:ext>
              </c:extLst>
            </c:dLbl>
            <c:dLbl>
              <c:idx val="1"/>
              <c:layout>
                <c:manualLayout>
                  <c:x val="-5.2413140213031846E-2"/>
                  <c:y val="3.614778156761071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223-45F2-95F3-E74F9A72A3B6}"/>
                </c:ext>
              </c:extLst>
            </c:dLbl>
            <c:dLbl>
              <c:idx val="2"/>
              <c:layout>
                <c:manualLayout>
                  <c:x val="-3.7969690077219474E-2"/>
                  <c:y val="5.008911722598837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223-45F2-95F3-E74F9A72A3B6}"/>
                </c:ext>
              </c:extLst>
            </c:dLbl>
            <c:dLbl>
              <c:idx val="3"/>
              <c:layout>
                <c:manualLayout>
                  <c:x val="-4.0194677628846154E-2"/>
                  <c:y val="5.18365536089533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223-45F2-95F3-E74F9A72A3B6}"/>
                </c:ext>
              </c:extLst>
            </c:dLbl>
            <c:dLbl>
              <c:idx val="4"/>
              <c:layout>
                <c:manualLayout>
                  <c:x val="-3.2198035835507594E-2"/>
                  <c:y val="5.903371841879129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223-45F2-95F3-E74F9A72A3B6}"/>
                </c:ext>
              </c:extLst>
            </c:dLbl>
            <c:dLbl>
              <c:idx val="5"/>
              <c:layout>
                <c:manualLayout>
                  <c:x val="-2.3269983481206333E-2"/>
                  <c:y val="-3.76983522953520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223-45F2-95F3-E74F9A72A3B6}"/>
                </c:ext>
              </c:extLst>
            </c:dLbl>
            <c:dLbl>
              <c:idx val="6"/>
              <c:layout>
                <c:manualLayout>
                  <c:x val="-2.196534126984824E-2"/>
                  <c:y val="4.791020003580113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223-45F2-95F3-E74F9A72A3B6}"/>
                </c:ext>
              </c:extLst>
            </c:dLbl>
            <c:dLbl>
              <c:idx val="7"/>
              <c:layout>
                <c:manualLayout>
                  <c:x val="-2.4067581494769952E-2"/>
                  <c:y val="-4.78835955525444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223-45F2-95F3-E74F9A72A3B6}"/>
                </c:ext>
              </c:extLst>
            </c:dLbl>
            <c:dLbl>
              <c:idx val="8"/>
              <c:layout>
                <c:manualLayout>
                  <c:x val="-2.4466432423555572E-2"/>
                  <c:y val="-4.38941406692377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9223-45F2-95F3-E74F9A72A3B6}"/>
                </c:ext>
              </c:extLst>
            </c:dLbl>
            <c:dLbl>
              <c:idx val="9"/>
              <c:layout>
                <c:manualLayout>
                  <c:x val="-1.9349965163161675E-2"/>
                  <c:y val="-4.495230062587857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223-45F2-95F3-E74F9A72A3B6}"/>
                </c:ext>
              </c:extLst>
            </c:dLbl>
            <c:dLbl>
              <c:idx val="10"/>
              <c:layout>
                <c:manualLayout>
                  <c:x val="-1.5287669048887897E-2"/>
                  <c:y val="-4.539060682034906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9223-45F2-95F3-E74F9A72A3B6}"/>
                </c:ext>
              </c:extLst>
            </c:dLbl>
            <c:dLbl>
              <c:idx val="11"/>
              <c:layout>
                <c:manualLayout>
                  <c:x val="-1.4632348831553399E-2"/>
                  <c:y val="-5.015765515315073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223-45F2-95F3-E74F9A72A3B6}"/>
                </c:ext>
              </c:extLst>
            </c:dLbl>
            <c:dLbl>
              <c:idx val="12"/>
              <c:layout>
                <c:manualLayout>
                  <c:x val="-1.9087940281163784E-2"/>
                  <c:y val="-5.095230464021088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9223-45F2-95F3-E74F9A72A3B6}"/>
                </c:ext>
              </c:extLst>
            </c:dLbl>
            <c:dLbl>
              <c:idx val="13"/>
              <c:layout>
                <c:manualLayout>
                  <c:x val="-3.4725126599330532E-2"/>
                  <c:y val="-4.702155887360972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9223-45F2-95F3-E74F9A72A3B6}"/>
                </c:ext>
              </c:extLst>
            </c:dLbl>
            <c:dLbl>
              <c:idx val="14"/>
              <c:layout>
                <c:manualLayout>
                  <c:x val="-3.5083466723832037E-2"/>
                  <c:y val="3.518976457950727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9223-45F2-95F3-E74F9A72A3B6}"/>
                </c:ext>
              </c:extLst>
            </c:dLbl>
            <c:dLbl>
              <c:idx val="15"/>
              <c:layout>
                <c:manualLayout>
                  <c:x val="-3.1780164672968916E-2"/>
                  <c:y val="3.951717480204462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9223-45F2-95F3-E74F9A72A3B6}"/>
                </c:ext>
              </c:extLst>
            </c:dLbl>
            <c:spPr>
              <a:noFill/>
              <a:ln>
                <a:noFill/>
              </a:ln>
              <a:effectLst/>
            </c:spPr>
            <c:txPr>
              <a:bodyPr/>
              <a:lstStyle/>
              <a:p>
                <a:pPr>
                  <a:defRPr b="1">
                    <a:solidFill>
                      <a:srgbClr val="0070C0"/>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Лист1!$F$5:$U$5</c:f>
              <c:numCache>
                <c:formatCode>General</c:formatCode>
                <c:ptCount val="16"/>
                <c:pt idx="0">
                  <c:v>1995</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Лист1!$F$6:$U$6</c:f>
              <c:numCache>
                <c:formatCode>General</c:formatCode>
                <c:ptCount val="16"/>
                <c:pt idx="0">
                  <c:v>18.100000000000001</c:v>
                </c:pt>
                <c:pt idx="1">
                  <c:v>15.3</c:v>
                </c:pt>
                <c:pt idx="2">
                  <c:v>14.6</c:v>
                </c:pt>
                <c:pt idx="3">
                  <c:v>13.3</c:v>
                </c:pt>
                <c:pt idx="4">
                  <c:v>12.4</c:v>
                </c:pt>
                <c:pt idx="5">
                  <c:v>11.6</c:v>
                </c:pt>
                <c:pt idx="6">
                  <c:v>11</c:v>
                </c:pt>
                <c:pt idx="7">
                  <c:v>10.199999999999999</c:v>
                </c:pt>
                <c:pt idx="8">
                  <c:v>9.4</c:v>
                </c:pt>
                <c:pt idx="9">
                  <c:v>8.5</c:v>
                </c:pt>
                <c:pt idx="10">
                  <c:v>8.1</c:v>
                </c:pt>
                <c:pt idx="11">
                  <c:v>7.5</c:v>
                </c:pt>
                <c:pt idx="12">
                  <c:v>7.4</c:v>
                </c:pt>
                <c:pt idx="13">
                  <c:v>8.6</c:v>
                </c:pt>
                <c:pt idx="14">
                  <c:v>8.1999999999999993</c:v>
                </c:pt>
                <c:pt idx="15">
                  <c:v>7.4</c:v>
                </c:pt>
              </c:numCache>
            </c:numRef>
          </c:val>
          <c:smooth val="0"/>
          <c:extLst xmlns:c16r2="http://schemas.microsoft.com/office/drawing/2015/06/chart">
            <c:ext xmlns:c16="http://schemas.microsoft.com/office/drawing/2014/chart" uri="{C3380CC4-5D6E-409C-BE32-E72D297353CC}">
              <c16:uniqueId val="{00000010-9223-45F2-95F3-E74F9A72A3B6}"/>
            </c:ext>
          </c:extLst>
        </c:ser>
        <c:ser>
          <c:idx val="1"/>
          <c:order val="1"/>
          <c:tx>
            <c:strRef>
              <c:f>Лист1!$E$7</c:f>
              <c:strCache>
                <c:ptCount val="1"/>
                <c:pt idx="0">
                  <c:v>Вологодская область</c:v>
                </c:pt>
              </c:strCache>
            </c:strRef>
          </c:tx>
          <c:marker>
            <c:symbol val="circle"/>
            <c:size val="5"/>
          </c:marker>
          <c:dLbls>
            <c:dLbl>
              <c:idx val="0"/>
              <c:layout>
                <c:manualLayout>
                  <c:x val="-3.2366549419417807E-2"/>
                  <c:y val="4.141563405646345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9223-45F2-95F3-E74F9A72A3B6}"/>
                </c:ext>
              </c:extLst>
            </c:dLbl>
            <c:dLbl>
              <c:idx val="1"/>
              <c:layout>
                <c:manualLayout>
                  <c:x val="-2.1184655361826427E-2"/>
                  <c:y val="-5.270564721317336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9223-45F2-95F3-E74F9A72A3B6}"/>
                </c:ext>
              </c:extLst>
            </c:dLbl>
            <c:dLbl>
              <c:idx val="2"/>
              <c:layout>
                <c:manualLayout>
                  <c:x val="-2.2232912657268733E-2"/>
                  <c:y val="-7.755503322220375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9223-45F2-95F3-E74F9A72A3B6}"/>
                </c:ext>
              </c:extLst>
            </c:dLbl>
            <c:dLbl>
              <c:idx val="3"/>
              <c:layout>
                <c:manualLayout>
                  <c:x val="-3.0095659132432784E-2"/>
                  <c:y val="-6.780144169863852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9223-45F2-95F3-E74F9A72A3B6}"/>
                </c:ext>
              </c:extLst>
            </c:dLbl>
            <c:dLbl>
              <c:idx val="4"/>
              <c:layout>
                <c:manualLayout>
                  <c:x val="-2.0922451351214066E-2"/>
                  <c:y val="-5.347265360472669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9223-45F2-95F3-E74F9A72A3B6}"/>
                </c:ext>
              </c:extLst>
            </c:dLbl>
            <c:dLbl>
              <c:idx val="5"/>
              <c:layout>
                <c:manualLayout>
                  <c:x val="-1.9090842827321961E-2"/>
                  <c:y val="3.950951632341003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9223-45F2-95F3-E74F9A72A3B6}"/>
                </c:ext>
              </c:extLst>
            </c:dLbl>
            <c:dLbl>
              <c:idx val="6"/>
              <c:layout>
                <c:manualLayout>
                  <c:x val="-2.9061660503221648E-2"/>
                  <c:y val="-6.076938345329960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9223-45F2-95F3-E74F9A72A3B6}"/>
                </c:ext>
              </c:extLst>
            </c:dLbl>
            <c:dLbl>
              <c:idx val="7"/>
              <c:layout>
                <c:manualLayout>
                  <c:x val="-2.0660426469216286E-2"/>
                  <c:y val="3.529440365570218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9223-45F2-95F3-E74F9A72A3B6}"/>
                </c:ext>
              </c:extLst>
            </c:dLbl>
            <c:dLbl>
              <c:idx val="8"/>
              <c:layout>
                <c:manualLayout>
                  <c:x val="-2.2113404461040324E-2"/>
                  <c:y val="3.328166117269411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9223-45F2-95F3-E74F9A72A3B6}"/>
                </c:ext>
              </c:extLst>
            </c:dLbl>
            <c:dLbl>
              <c:idx val="9"/>
              <c:layout>
                <c:manualLayout>
                  <c:x val="-2.251210368287437E-2"/>
                  <c:y val="3.53895443635739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9223-45F2-95F3-E74F9A72A3B6}"/>
                </c:ext>
              </c:extLst>
            </c:dLbl>
            <c:dLbl>
              <c:idx val="10"/>
              <c:layout>
                <c:manualLayout>
                  <c:x val="-2.133005709126963E-2"/>
                  <c:y val="3.441779925304695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9223-45F2-95F3-E74F9A72A3B6}"/>
                </c:ext>
              </c:extLst>
            </c:dLbl>
            <c:dLbl>
              <c:idx val="11"/>
              <c:layout>
                <c:manualLayout>
                  <c:x val="-2.2500687185332786E-2"/>
                  <c:y val="4.364044781456797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9223-45F2-95F3-E74F9A72A3B6}"/>
                </c:ext>
              </c:extLst>
            </c:dLbl>
            <c:dLbl>
              <c:idx val="12"/>
              <c:layout>
                <c:manualLayout>
                  <c:x val="-3.2471504861232639E-2"/>
                  <c:y val="4.229364318769739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9223-45F2-95F3-E74F9A72A3B6}"/>
                </c:ext>
              </c:extLst>
            </c:dLbl>
            <c:dLbl>
              <c:idx val="13"/>
              <c:layout>
                <c:manualLayout>
                  <c:x val="-3.1741151403693588E-2"/>
                  <c:y val="5.440779195526832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9223-45F2-95F3-E74F9A72A3B6}"/>
                </c:ext>
              </c:extLst>
            </c:dLbl>
            <c:dLbl>
              <c:idx val="14"/>
              <c:layout>
                <c:manualLayout>
                  <c:x val="-4.5245160502782551E-2"/>
                  <c:y val="-4.922047289159937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9223-45F2-95F3-E74F9A72A3B6}"/>
                </c:ext>
              </c:extLst>
            </c:dLbl>
            <c:dLbl>
              <c:idx val="15"/>
              <c:layout>
                <c:manualLayout>
                  <c:x val="-2.8662038384766875E-2"/>
                  <c:y val="-0.10770647140411216"/>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9223-45F2-95F3-E74F9A72A3B6}"/>
                </c:ext>
              </c:extLst>
            </c:dLbl>
            <c:spPr>
              <a:noFill/>
              <a:ln>
                <a:noFill/>
              </a:ln>
              <a:effectLst/>
            </c:spPr>
            <c:txPr>
              <a:bodyPr/>
              <a:lstStyle/>
              <a:p>
                <a:pPr>
                  <a:defRPr b="1">
                    <a:solidFill>
                      <a:srgbClr val="C00000"/>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Лист1!$F$5:$U$5</c:f>
              <c:numCache>
                <c:formatCode>General</c:formatCode>
                <c:ptCount val="16"/>
                <c:pt idx="0">
                  <c:v>1995</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Лист1!$F$7:$U$7</c:f>
              <c:numCache>
                <c:formatCode>General</c:formatCode>
                <c:ptCount val="16"/>
                <c:pt idx="0">
                  <c:v>17.399999999999999</c:v>
                </c:pt>
                <c:pt idx="1">
                  <c:v>15.8</c:v>
                </c:pt>
                <c:pt idx="2">
                  <c:v>17.5</c:v>
                </c:pt>
                <c:pt idx="3">
                  <c:v>13.9</c:v>
                </c:pt>
                <c:pt idx="4">
                  <c:v>12.6</c:v>
                </c:pt>
                <c:pt idx="5">
                  <c:v>10.9</c:v>
                </c:pt>
                <c:pt idx="6">
                  <c:v>11.6</c:v>
                </c:pt>
                <c:pt idx="7">
                  <c:v>8.6</c:v>
                </c:pt>
                <c:pt idx="8">
                  <c:v>9</c:v>
                </c:pt>
                <c:pt idx="9">
                  <c:v>7.7</c:v>
                </c:pt>
                <c:pt idx="10">
                  <c:v>7.8</c:v>
                </c:pt>
                <c:pt idx="11">
                  <c:v>7.4</c:v>
                </c:pt>
                <c:pt idx="12">
                  <c:v>6.5</c:v>
                </c:pt>
                <c:pt idx="13">
                  <c:v>8.4</c:v>
                </c:pt>
                <c:pt idx="14">
                  <c:v>10.1</c:v>
                </c:pt>
                <c:pt idx="15">
                  <c:v>7.6</c:v>
                </c:pt>
              </c:numCache>
            </c:numRef>
          </c:val>
          <c:smooth val="0"/>
          <c:extLst xmlns:c16r2="http://schemas.microsoft.com/office/drawing/2015/06/chart">
            <c:ext xmlns:c16="http://schemas.microsoft.com/office/drawing/2014/chart" uri="{C3380CC4-5D6E-409C-BE32-E72D297353CC}">
              <c16:uniqueId val="{00000021-9223-45F2-95F3-E74F9A72A3B6}"/>
            </c:ext>
          </c:extLst>
        </c:ser>
        <c:ser>
          <c:idx val="2"/>
          <c:order val="2"/>
          <c:tx>
            <c:strRef>
              <c:f>Лист1!$E$8</c:f>
              <c:strCache>
                <c:ptCount val="1"/>
                <c:pt idx="0">
                  <c:v>Европейский Союз</c:v>
                </c:pt>
              </c:strCache>
            </c:strRef>
          </c:tx>
          <c:marker>
            <c:symbol val="circle"/>
            <c:size val="5"/>
          </c:marker>
          <c:dLbls>
            <c:spPr>
              <a:noFill/>
              <a:ln>
                <a:noFill/>
              </a:ln>
              <a:effectLst/>
            </c:spPr>
            <c:txPr>
              <a:bodyPr/>
              <a:lstStyle/>
              <a:p>
                <a:pPr>
                  <a:defRPr b="1">
                    <a:solidFill>
                      <a:srgbClr val="006600"/>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Лист1!$F$5:$U$5</c:f>
              <c:numCache>
                <c:formatCode>General</c:formatCode>
                <c:ptCount val="16"/>
                <c:pt idx="0">
                  <c:v>1995</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Лист1!$F$8:$U$8</c:f>
              <c:numCache>
                <c:formatCode>General</c:formatCode>
                <c:ptCount val="16"/>
                <c:pt idx="0">
                  <c:v>7.5</c:v>
                </c:pt>
                <c:pt idx="1">
                  <c:v>5.9</c:v>
                </c:pt>
                <c:pt idx="2">
                  <c:v>5.8</c:v>
                </c:pt>
                <c:pt idx="3">
                  <c:v>5.5</c:v>
                </c:pt>
                <c:pt idx="4">
                  <c:v>5.4</c:v>
                </c:pt>
                <c:pt idx="5">
                  <c:v>5.3</c:v>
                </c:pt>
                <c:pt idx="6">
                  <c:v>5.2</c:v>
                </c:pt>
                <c:pt idx="7">
                  <c:v>4.7</c:v>
                </c:pt>
                <c:pt idx="8">
                  <c:v>4.5999999999999996</c:v>
                </c:pt>
                <c:pt idx="9">
                  <c:v>4.4000000000000004</c:v>
                </c:pt>
                <c:pt idx="10">
                  <c:v>4.3</c:v>
                </c:pt>
                <c:pt idx="11">
                  <c:v>4.0999999999999996</c:v>
                </c:pt>
                <c:pt idx="12">
                  <c:v>4</c:v>
                </c:pt>
                <c:pt idx="13">
                  <c:v>3.8</c:v>
                </c:pt>
                <c:pt idx="14">
                  <c:v>3.7</c:v>
                </c:pt>
                <c:pt idx="15">
                  <c:v>3.7</c:v>
                </c:pt>
              </c:numCache>
            </c:numRef>
          </c:val>
          <c:smooth val="0"/>
          <c:extLst xmlns:c16r2="http://schemas.microsoft.com/office/drawing/2015/06/chart">
            <c:ext xmlns:c16="http://schemas.microsoft.com/office/drawing/2014/chart" uri="{C3380CC4-5D6E-409C-BE32-E72D297353CC}">
              <c16:uniqueId val="{00000022-9223-45F2-95F3-E74F9A72A3B6}"/>
            </c:ext>
          </c:extLst>
        </c:ser>
        <c:dLbls>
          <c:showLegendKey val="0"/>
          <c:showVal val="0"/>
          <c:showCatName val="0"/>
          <c:showSerName val="0"/>
          <c:showPercent val="0"/>
          <c:showBubbleSize val="0"/>
        </c:dLbls>
        <c:marker val="1"/>
        <c:smooth val="0"/>
        <c:axId val="136578944"/>
        <c:axId val="136605696"/>
      </c:lineChart>
      <c:catAx>
        <c:axId val="136578944"/>
        <c:scaling>
          <c:orientation val="minMax"/>
        </c:scaling>
        <c:delete val="0"/>
        <c:axPos val="b"/>
        <c:title>
          <c:tx>
            <c:rich>
              <a:bodyPr/>
              <a:lstStyle/>
              <a:p>
                <a:pPr>
                  <a:defRPr/>
                </a:pPr>
                <a:r>
                  <a:rPr lang="ru-RU"/>
                  <a:t>Год</a:t>
                </a:r>
              </a:p>
            </c:rich>
          </c:tx>
          <c:layout>
            <c:manualLayout>
              <c:xMode val="edge"/>
              <c:yMode val="edge"/>
              <c:x val="0.95357127978050371"/>
              <c:y val="0.75502933752167622"/>
            </c:manualLayout>
          </c:layout>
          <c:overlay val="0"/>
        </c:title>
        <c:numFmt formatCode="General" sourceLinked="1"/>
        <c:majorTickMark val="out"/>
        <c:minorTickMark val="none"/>
        <c:tickLblPos val="nextTo"/>
        <c:txPr>
          <a:bodyPr rot="0" vert="horz"/>
          <a:lstStyle/>
          <a:p>
            <a:pPr>
              <a:defRPr/>
            </a:pPr>
            <a:endParaRPr lang="ru-RU"/>
          </a:p>
        </c:txPr>
        <c:crossAx val="136605696"/>
        <c:crosses val="autoZero"/>
        <c:auto val="1"/>
        <c:lblAlgn val="ctr"/>
        <c:lblOffset val="100"/>
        <c:tickLblSkip val="1"/>
        <c:tickMarkSkip val="1"/>
        <c:noMultiLvlLbl val="0"/>
      </c:catAx>
      <c:valAx>
        <c:axId val="136605696"/>
        <c:scaling>
          <c:orientation val="minMax"/>
        </c:scaling>
        <c:delete val="0"/>
        <c:axPos val="l"/>
        <c:numFmt formatCode="General" sourceLinked="1"/>
        <c:majorTickMark val="out"/>
        <c:minorTickMark val="none"/>
        <c:tickLblPos val="nextTo"/>
        <c:txPr>
          <a:bodyPr rot="0" vert="horz"/>
          <a:lstStyle/>
          <a:p>
            <a:pPr>
              <a:defRPr/>
            </a:pPr>
            <a:endParaRPr lang="ru-RU"/>
          </a:p>
        </c:txPr>
        <c:crossAx val="136578944"/>
        <c:crosses val="autoZero"/>
        <c:crossBetween val="between"/>
      </c:valAx>
    </c:plotArea>
    <c:legend>
      <c:legendPos val="b"/>
      <c:layout>
        <c:manualLayout>
          <c:xMode val="edge"/>
          <c:yMode val="edge"/>
          <c:x val="1.8425077817653745E-2"/>
          <c:y val="0.90887364761525413"/>
          <c:w val="0.96014938608864353"/>
          <c:h val="6.3013583716317823E-2"/>
        </c:manualLayout>
      </c:layout>
      <c:overlay val="0"/>
      <c:txPr>
        <a:bodyPr/>
        <a:lstStyle/>
        <a:p>
          <a:pPr>
            <a:defRPr sz="1500"/>
          </a:pPr>
          <a:endParaRPr lang="ru-RU"/>
        </a:p>
      </c:txPr>
    </c:legend>
    <c:plotVisOnly val="1"/>
    <c:dispBlanksAs val="gap"/>
    <c:showDLblsOverMax val="0"/>
  </c:chart>
  <c:txPr>
    <a:bodyPr/>
    <a:lstStyle/>
    <a:p>
      <a:pPr>
        <a:defRPr sz="14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24262314503005333"/>
          <c:y val="3.9506268099604801E-2"/>
          <c:w val="0.71311532491941354"/>
          <c:h val="0.81975506306679979"/>
        </c:manualLayout>
      </c:layout>
      <c:barChart>
        <c:barDir val="bar"/>
        <c:grouping val="clustered"/>
        <c:varyColors val="0"/>
        <c:ser>
          <c:idx val="0"/>
          <c:order val="0"/>
          <c:invertIfNegative val="0"/>
          <c:dPt>
            <c:idx val="4"/>
            <c:invertIfNegative val="0"/>
            <c:bubble3D val="0"/>
            <c:spPr>
              <a:gradFill>
                <a:gsLst>
                  <a:gs pos="0">
                    <a:srgbClr val="FF0000"/>
                  </a:gs>
                  <a:gs pos="50000">
                    <a:srgbClr val="C00000"/>
                  </a:gs>
                  <a:gs pos="100000">
                    <a:srgbClr val="C00000"/>
                  </a:gs>
                </a:gsLst>
                <a:lin ang="5400000" scaled="0"/>
              </a:gradFill>
            </c:spPr>
            <c:extLst xmlns:c16r2="http://schemas.microsoft.com/office/drawing/2015/06/chart">
              <c:ext xmlns:c16="http://schemas.microsoft.com/office/drawing/2014/chart" uri="{C3380CC4-5D6E-409C-BE32-E72D297353CC}">
                <c16:uniqueId val="{00000001-5E83-4BCE-86D2-BEB79E21AB2F}"/>
              </c:ext>
            </c:extLst>
          </c:dPt>
          <c:dLbls>
            <c:dLbl>
              <c:idx val="4"/>
              <c:spPr/>
              <c:txPr>
                <a:bodyPr/>
                <a:lstStyle/>
                <a:p>
                  <a:pPr>
                    <a:defRPr b="1">
                      <a:solidFill>
                        <a:srgbClr val="C00000"/>
                      </a:solidFill>
                    </a:defRPr>
                  </a:pPr>
                  <a:endParaRPr lang="ru-RU"/>
                </a:p>
              </c:txPr>
              <c:showLegendKey val="0"/>
              <c:showVal val="1"/>
              <c:showCatName val="0"/>
              <c:showSerName val="0"/>
              <c:showPercent val="0"/>
              <c:showBubbleSize val="0"/>
            </c:dLbl>
            <c:spPr>
              <a:noFill/>
              <a:ln>
                <a:noFill/>
              </a:ln>
              <a:effectLst/>
            </c:spPr>
            <c:txPr>
              <a:bodyPr/>
              <a:lstStyle/>
              <a:p>
                <a:pPr>
                  <a:defRPr b="1">
                    <a:solidFill>
                      <a:srgbClr val="0070C0"/>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Gap!$C$6:$C$12</c:f>
              <c:strCache>
                <c:ptCount val="7"/>
                <c:pt idx="0">
                  <c:v>Франция</c:v>
                </c:pt>
                <c:pt idx="1">
                  <c:v>Финляндия</c:v>
                </c:pt>
                <c:pt idx="2">
                  <c:v>Бразилия</c:v>
                </c:pt>
                <c:pt idx="3">
                  <c:v>Китай</c:v>
                </c:pt>
                <c:pt idx="4">
                  <c:v>Россия</c:v>
                </c:pt>
                <c:pt idx="5">
                  <c:v>Индия</c:v>
                </c:pt>
                <c:pt idx="6">
                  <c:v>Южная Африка</c:v>
                </c:pt>
              </c:strCache>
            </c:strRef>
          </c:cat>
          <c:val>
            <c:numRef>
              <c:f>Gap!$D$6:$D$12</c:f>
              <c:numCache>
                <c:formatCode>General</c:formatCode>
                <c:ptCount val="7"/>
                <c:pt idx="0">
                  <c:v>6</c:v>
                </c:pt>
                <c:pt idx="1">
                  <c:v>6</c:v>
                </c:pt>
                <c:pt idx="2">
                  <c:v>8</c:v>
                </c:pt>
                <c:pt idx="3">
                  <c:v>3</c:v>
                </c:pt>
                <c:pt idx="4">
                  <c:v>11</c:v>
                </c:pt>
                <c:pt idx="5">
                  <c:v>3</c:v>
                </c:pt>
                <c:pt idx="6">
                  <c:v>4</c:v>
                </c:pt>
              </c:numCache>
            </c:numRef>
          </c:val>
          <c:extLst xmlns:c16r2="http://schemas.microsoft.com/office/drawing/2015/06/chart">
            <c:ext xmlns:c16="http://schemas.microsoft.com/office/drawing/2014/chart" uri="{C3380CC4-5D6E-409C-BE32-E72D297353CC}">
              <c16:uniqueId val="{00000002-5E83-4BCE-86D2-BEB79E21AB2F}"/>
            </c:ext>
          </c:extLst>
        </c:ser>
        <c:dLbls>
          <c:showLegendKey val="0"/>
          <c:showVal val="0"/>
          <c:showCatName val="0"/>
          <c:showSerName val="0"/>
          <c:showPercent val="0"/>
          <c:showBubbleSize val="0"/>
        </c:dLbls>
        <c:gapWidth val="150"/>
        <c:axId val="137749248"/>
        <c:axId val="137750784"/>
      </c:barChart>
      <c:catAx>
        <c:axId val="137749248"/>
        <c:scaling>
          <c:orientation val="minMax"/>
        </c:scaling>
        <c:delete val="0"/>
        <c:axPos val="l"/>
        <c:numFmt formatCode="General" sourceLinked="1"/>
        <c:majorTickMark val="out"/>
        <c:minorTickMark val="none"/>
        <c:tickLblPos val="nextTo"/>
        <c:txPr>
          <a:bodyPr rot="0" vert="horz"/>
          <a:lstStyle/>
          <a:p>
            <a:pPr>
              <a:defRPr/>
            </a:pPr>
            <a:endParaRPr lang="ru-RU"/>
          </a:p>
        </c:txPr>
        <c:crossAx val="137750784"/>
        <c:crosses val="autoZero"/>
        <c:auto val="1"/>
        <c:lblAlgn val="ctr"/>
        <c:lblOffset val="100"/>
        <c:tickLblSkip val="1"/>
        <c:tickMarkSkip val="1"/>
        <c:noMultiLvlLbl val="0"/>
      </c:catAx>
      <c:valAx>
        <c:axId val="137750784"/>
        <c:scaling>
          <c:orientation val="minMax"/>
        </c:scaling>
        <c:delete val="0"/>
        <c:axPos val="b"/>
        <c:majorGridlines/>
        <c:numFmt formatCode="General" sourceLinked="1"/>
        <c:majorTickMark val="out"/>
        <c:minorTickMark val="none"/>
        <c:tickLblPos val="nextTo"/>
        <c:txPr>
          <a:bodyPr rot="0" vert="horz"/>
          <a:lstStyle/>
          <a:p>
            <a:pPr>
              <a:defRPr/>
            </a:pPr>
            <a:endParaRPr lang="ru-RU"/>
          </a:p>
        </c:txPr>
        <c:crossAx val="137749248"/>
        <c:crosses val="autoZero"/>
        <c:crossBetween val="between"/>
      </c:valAx>
    </c:plotArea>
    <c:plotVisOnly val="1"/>
    <c:dispBlanksAs val="gap"/>
    <c:showDLblsOverMax val="0"/>
  </c:chart>
  <c:txPr>
    <a:bodyPr/>
    <a:lstStyle/>
    <a:p>
      <a:pPr>
        <a:defRPr sz="16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
      <c:hPercent val="50"/>
      <c:rotY val="20"/>
      <c:depthPercent val="100"/>
      <c:rAngAx val="0"/>
      <c:perspective val="0"/>
    </c:view3D>
    <c:floor>
      <c:thickness val="0"/>
    </c:floor>
    <c:sideWall>
      <c:thickness val="0"/>
    </c:sideWall>
    <c:backWall>
      <c:thickness val="0"/>
    </c:backWall>
    <c:plotArea>
      <c:layout>
        <c:manualLayout>
          <c:layoutTarget val="inner"/>
          <c:xMode val="edge"/>
          <c:yMode val="edge"/>
          <c:x val="1.6483516483516484E-2"/>
          <c:y val="2.8037383177570093E-2"/>
          <c:w val="0.96520146520146521"/>
          <c:h val="0.7570093457943925"/>
        </c:manualLayout>
      </c:layout>
      <c:bar3DChart>
        <c:barDir val="col"/>
        <c:grouping val="stacked"/>
        <c:varyColors val="0"/>
        <c:ser>
          <c:idx val="0"/>
          <c:order val="0"/>
          <c:tx>
            <c:strRef>
              <c:f>Лист1!$A$19</c:f>
              <c:strCache>
                <c:ptCount val="1"/>
                <c:pt idx="0">
                  <c:v>Поликлиника</c:v>
                </c:pt>
              </c:strCache>
            </c:strRef>
          </c:tx>
          <c:invertIfNegative val="0"/>
          <c:dLbls>
            <c:dLbl>
              <c:idx val="1"/>
              <c:layout>
                <c:manualLayout>
                  <c:x val="2.788545183457734E-2"/>
                  <c:y val="4.893592394200186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1E0-4882-92FC-F8CD1F5B6B62}"/>
                </c:ext>
              </c:extLst>
            </c:dLbl>
            <c:spPr>
              <a:solidFill>
                <a:schemeClr val="lt1"/>
              </a:solidFill>
              <a:ln w="25400" cap="flat" cmpd="sng" algn="ctr">
                <a:solidFill>
                  <a:schemeClr val="accent5"/>
                </a:solidFill>
                <a:prstDash val="solid"/>
              </a:ln>
              <a:effectLst/>
            </c:spPr>
            <c:txPr>
              <a:bodyPr/>
              <a:lstStyle/>
              <a:p>
                <a:pPr>
                  <a:defRPr>
                    <a:solidFill>
                      <a:srgbClr val="0070C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Лист1!$B$18:$C$18</c:f>
              <c:strCache>
                <c:ptCount val="2"/>
                <c:pt idx="0">
                  <c:v>Затраты, %</c:v>
                </c:pt>
                <c:pt idx="1">
                  <c:v>Охват пациентов, %</c:v>
                </c:pt>
              </c:strCache>
            </c:strRef>
          </c:cat>
          <c:val>
            <c:numRef>
              <c:f>Лист1!$B$19:$C$19</c:f>
              <c:numCache>
                <c:formatCode>General</c:formatCode>
                <c:ptCount val="2"/>
                <c:pt idx="0">
                  <c:v>24</c:v>
                </c:pt>
                <c:pt idx="1">
                  <c:v>97</c:v>
                </c:pt>
              </c:numCache>
            </c:numRef>
          </c:val>
          <c:extLst xmlns:c16r2="http://schemas.microsoft.com/office/drawing/2015/06/chart">
            <c:ext xmlns:c16="http://schemas.microsoft.com/office/drawing/2014/chart" uri="{C3380CC4-5D6E-409C-BE32-E72D297353CC}">
              <c16:uniqueId val="{00000001-B1E0-4882-92FC-F8CD1F5B6B62}"/>
            </c:ext>
          </c:extLst>
        </c:ser>
        <c:ser>
          <c:idx val="1"/>
          <c:order val="1"/>
          <c:tx>
            <c:strRef>
              <c:f>Лист1!$A$20</c:f>
              <c:strCache>
                <c:ptCount val="1"/>
                <c:pt idx="0">
                  <c:v>Стационар</c:v>
                </c:pt>
              </c:strCache>
            </c:strRef>
          </c:tx>
          <c:invertIfNegative val="0"/>
          <c:dLbls>
            <c:dLbl>
              <c:idx val="0"/>
              <c:layout>
                <c:manualLayout>
                  <c:x val="4.3688888719829101E-2"/>
                  <c:y val="1.099092227439399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1E0-4882-92FC-F8CD1F5B6B62}"/>
                </c:ext>
              </c:extLst>
            </c:dLbl>
            <c:dLbl>
              <c:idx val="1"/>
              <c:layout>
                <c:manualLayout>
                  <c:x val="2.3276969260113151E-2"/>
                  <c:y val="-4.411205100373046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1E0-4882-92FC-F8CD1F5B6B62}"/>
                </c:ext>
              </c:extLst>
            </c:dLbl>
            <c:spPr>
              <a:solidFill>
                <a:schemeClr val="lt1"/>
              </a:solidFill>
              <a:ln w="25400" cap="flat" cmpd="sng" algn="ctr">
                <a:solidFill>
                  <a:schemeClr val="accent2"/>
                </a:solidFill>
                <a:prstDash val="solid"/>
              </a:ln>
              <a:effectLst/>
            </c:spPr>
            <c:txPr>
              <a:bodyPr/>
              <a:lstStyle/>
              <a:p>
                <a:pPr>
                  <a:defRPr>
                    <a:solidFill>
                      <a:srgbClr val="C00000"/>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Лист1!$B$18:$C$18</c:f>
              <c:strCache>
                <c:ptCount val="2"/>
                <c:pt idx="0">
                  <c:v>Затраты, %</c:v>
                </c:pt>
                <c:pt idx="1">
                  <c:v>Охват пациентов, %</c:v>
                </c:pt>
              </c:strCache>
            </c:strRef>
          </c:cat>
          <c:val>
            <c:numRef>
              <c:f>Лист1!$B$20:$C$20</c:f>
              <c:numCache>
                <c:formatCode>General</c:formatCode>
                <c:ptCount val="2"/>
                <c:pt idx="0">
                  <c:v>76</c:v>
                </c:pt>
                <c:pt idx="1">
                  <c:v>3</c:v>
                </c:pt>
              </c:numCache>
            </c:numRef>
          </c:val>
          <c:extLst xmlns:c16r2="http://schemas.microsoft.com/office/drawing/2015/06/chart">
            <c:ext xmlns:c16="http://schemas.microsoft.com/office/drawing/2014/chart" uri="{C3380CC4-5D6E-409C-BE32-E72D297353CC}">
              <c16:uniqueId val="{00000004-B1E0-4882-92FC-F8CD1F5B6B62}"/>
            </c:ext>
          </c:extLst>
        </c:ser>
        <c:dLbls>
          <c:showLegendKey val="0"/>
          <c:showVal val="1"/>
          <c:showCatName val="0"/>
          <c:showSerName val="0"/>
          <c:showPercent val="0"/>
          <c:showBubbleSize val="0"/>
        </c:dLbls>
        <c:gapWidth val="0"/>
        <c:gapDepth val="0"/>
        <c:shape val="pyramid"/>
        <c:axId val="137646848"/>
        <c:axId val="137648384"/>
        <c:axId val="0"/>
      </c:bar3DChart>
      <c:catAx>
        <c:axId val="137646848"/>
        <c:scaling>
          <c:orientation val="minMax"/>
        </c:scaling>
        <c:delete val="0"/>
        <c:axPos val="b"/>
        <c:numFmt formatCode="General" sourceLinked="1"/>
        <c:majorTickMark val="out"/>
        <c:minorTickMark val="none"/>
        <c:tickLblPos val="low"/>
        <c:txPr>
          <a:bodyPr rot="0" vert="horz"/>
          <a:lstStyle/>
          <a:p>
            <a:pPr>
              <a:defRPr/>
            </a:pPr>
            <a:endParaRPr lang="ru-RU"/>
          </a:p>
        </c:txPr>
        <c:crossAx val="137648384"/>
        <c:crosses val="autoZero"/>
        <c:auto val="1"/>
        <c:lblAlgn val="ctr"/>
        <c:lblOffset val="100"/>
        <c:tickLblSkip val="1"/>
        <c:tickMarkSkip val="1"/>
        <c:noMultiLvlLbl val="1"/>
      </c:catAx>
      <c:valAx>
        <c:axId val="137648384"/>
        <c:scaling>
          <c:orientation val="minMax"/>
        </c:scaling>
        <c:delete val="1"/>
        <c:axPos val="l"/>
        <c:numFmt formatCode="General" sourceLinked="1"/>
        <c:majorTickMark val="out"/>
        <c:minorTickMark val="none"/>
        <c:tickLblPos val="nextTo"/>
        <c:crossAx val="137646848"/>
        <c:crosses val="autoZero"/>
        <c:crossBetween val="between"/>
      </c:valAx>
    </c:plotArea>
    <c:legend>
      <c:legendPos val="b"/>
      <c:layout>
        <c:manualLayout>
          <c:xMode val="edge"/>
          <c:yMode val="edge"/>
          <c:x val="4.1543810033931275E-2"/>
          <c:y val="0.8960815627170382"/>
          <c:w val="0.91496547852537091"/>
          <c:h val="7.7881619937694699E-2"/>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Лист3!$D$4</c:f>
              <c:strCache>
                <c:ptCount val="1"/>
                <c:pt idx="0">
                  <c:v>Число больничных коек, на 10 тыс. населения</c:v>
                </c:pt>
              </c:strCache>
            </c:strRef>
          </c:tx>
          <c:invertIfNegative val="0"/>
          <c:dLbls>
            <c:dLbl>
              <c:idx val="5"/>
              <c:layout>
                <c:manualLayout>
                  <c:x val="-7.3099415204678359E-3"/>
                  <c:y val="5.6120665617607922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F52-4897-8DA9-53E3A9BADC25}"/>
                </c:ext>
              </c:extLst>
            </c:dLbl>
            <c:dLbl>
              <c:idx val="6"/>
              <c:layout>
                <c:manualLayout>
                  <c:x val="-5.8479532163742687E-3"/>
                  <c:y val="-5.6120665617607922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F52-4897-8DA9-53E3A9BADC25}"/>
                </c:ext>
              </c:extLst>
            </c:dLbl>
            <c:dLbl>
              <c:idx val="7"/>
              <c:layout>
                <c:manualLayout>
                  <c:x val="-4.3859649122807015E-3"/>
                  <c:y val="5.1443349204847416E-1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F52-4897-8DA9-53E3A9BADC25}"/>
                </c:ext>
              </c:extLst>
            </c:dLbl>
            <c:dLbl>
              <c:idx val="8"/>
              <c:layout>
                <c:manualLayout>
                  <c:x val="-4.3859649122807015E-3"/>
                  <c:y val="-2.8060332808804477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F52-4897-8DA9-53E3A9BADC25}"/>
                </c:ext>
              </c:extLst>
            </c:dLbl>
            <c:dLbl>
              <c:idx val="9"/>
              <c:layout>
                <c:manualLayout>
                  <c:x val="-7.3099415204677829E-3"/>
                  <c:y val="5.6120665617607922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F52-4897-8DA9-53E3A9BADC25}"/>
                </c:ext>
              </c:extLst>
            </c:dLbl>
            <c:dLbl>
              <c:idx val="10"/>
              <c:layout>
                <c:manualLayout>
                  <c:x val="-2.9239766081871343E-3"/>
                  <c:y val="2.8060332808804477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F52-4897-8DA9-53E3A9BADC25}"/>
                </c:ext>
              </c:extLst>
            </c:dLbl>
            <c:dLbl>
              <c:idx val="11"/>
              <c:layout>
                <c:manualLayout>
                  <c:x val="-1.1695906432748537E-2"/>
                  <c:y val="-8.418099842641137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F52-4897-8DA9-53E3A9BADC25}"/>
                </c:ext>
              </c:extLst>
            </c:dLbl>
            <c:dLbl>
              <c:idx val="12"/>
              <c:layout>
                <c:manualLayout>
                  <c:x val="-8.771929824561403E-3"/>
                  <c:y val="2.806033280880344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F52-4897-8DA9-53E3A9BADC25}"/>
                </c:ext>
              </c:extLst>
            </c:dLbl>
            <c:dLbl>
              <c:idx val="13"/>
              <c:layout>
                <c:manualLayout>
                  <c:x val="-5.8479532163742687E-3"/>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F52-4897-8DA9-53E3A9BADC25}"/>
                </c:ext>
              </c:extLst>
            </c:dLbl>
            <c:dLbl>
              <c:idx val="14"/>
              <c:layout>
                <c:manualLayout>
                  <c:x val="-7.3099415204678359E-3"/>
                  <c:y val="-5.612066561760741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F52-4897-8DA9-53E3A9BADC25}"/>
                </c:ext>
              </c:extLst>
            </c:dLbl>
            <c:dLbl>
              <c:idx val="15"/>
              <c:layout>
                <c:manualLayout>
                  <c:x val="-5.8479532163742687E-3"/>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F52-4897-8DA9-53E3A9BADC25}"/>
                </c:ext>
              </c:extLst>
            </c:dLbl>
            <c:dLbl>
              <c:idx val="16"/>
              <c:layout>
                <c:manualLayout>
                  <c:x val="-1.023391812865497E-2"/>
                  <c:y val="5.6120665617607922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F52-4897-8DA9-53E3A9BADC25}"/>
                </c:ext>
              </c:extLst>
            </c:dLbl>
            <c:dLbl>
              <c:idx val="17"/>
              <c:layout>
                <c:manualLayout>
                  <c:x val="-7.3099415204678359E-3"/>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AF52-4897-8DA9-53E3A9BADC25}"/>
                </c:ext>
              </c:extLst>
            </c:dLbl>
            <c:dLbl>
              <c:idx val="18"/>
              <c:layout>
                <c:manualLayout>
                  <c:x val="-7.3099415204677292E-3"/>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F52-4897-8DA9-53E3A9BADC25}"/>
                </c:ext>
              </c:extLst>
            </c:dLbl>
            <c:dLbl>
              <c:idx val="19"/>
              <c:layout>
                <c:manualLayout>
                  <c:x val="-7.3099415204678359E-3"/>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AF52-4897-8DA9-53E3A9BADC25}"/>
                </c:ext>
              </c:extLst>
            </c:dLbl>
            <c:dLbl>
              <c:idx val="20"/>
              <c:layout>
                <c:manualLayout>
                  <c:x val="-5.8479532163742687E-3"/>
                  <c:y val="5.6120665617607922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F52-4897-8DA9-53E3A9BADC25}"/>
                </c:ext>
              </c:extLst>
            </c:dLbl>
            <c:dLbl>
              <c:idx val="21"/>
              <c:layout>
                <c:manualLayout>
                  <c:x val="-4.3859649122807015E-3"/>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AF52-4897-8DA9-53E3A9BADC25}"/>
                </c:ext>
              </c:extLst>
            </c:dLbl>
            <c:dLbl>
              <c:idx val="22"/>
              <c:layout>
                <c:manualLayout>
                  <c:x val="-5.8479532163742687E-3"/>
                  <c:y val="-8.418099842641189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AF52-4897-8DA9-53E3A9BADC25}"/>
                </c:ext>
              </c:extLst>
            </c:dLbl>
            <c:spPr>
              <a:noFill/>
              <a:ln w="25391">
                <a:noFill/>
              </a:ln>
            </c:spPr>
            <c:txPr>
              <a:bodyPr rot="-5400000" vert="horz"/>
              <a:lstStyle/>
              <a:p>
                <a:pPr algn="ctr">
                  <a:defRPr sz="1200" b="1" i="0" u="none" strike="noStrike" baseline="0">
                    <a:solidFill>
                      <a:srgbClr val="0070C0"/>
                    </a:solidFill>
                    <a:latin typeface="Calibri"/>
                    <a:ea typeface="Calibri"/>
                    <a:cs typeface="Calibri"/>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Лист3!$E$3:$AA$3</c:f>
              <c:strCache>
                <c:ptCount val="23"/>
                <c:pt idx="0">
                  <c:v>1940 г.</c:v>
                </c:pt>
                <c:pt idx="1">
                  <c:v>1950 г.</c:v>
                </c:pt>
                <c:pt idx="2">
                  <c:v>1960 г.</c:v>
                </c:pt>
                <c:pt idx="3">
                  <c:v>1970 г.</c:v>
                </c:pt>
                <c:pt idx="4">
                  <c:v>1980 г.</c:v>
                </c:pt>
                <c:pt idx="5">
                  <c:v>1990 г.</c:v>
                </c:pt>
                <c:pt idx="6">
                  <c:v>1995 г.</c:v>
                </c:pt>
                <c:pt idx="7">
                  <c:v>2000 г.</c:v>
                </c:pt>
                <c:pt idx="8">
                  <c:v>2001 г.</c:v>
                </c:pt>
                <c:pt idx="9">
                  <c:v>2002 г.</c:v>
                </c:pt>
                <c:pt idx="10">
                  <c:v>2003 г.</c:v>
                </c:pt>
                <c:pt idx="11">
                  <c:v>2004 г.</c:v>
                </c:pt>
                <c:pt idx="12">
                  <c:v>2005 г.</c:v>
                </c:pt>
                <c:pt idx="13">
                  <c:v>2006 г.</c:v>
                </c:pt>
                <c:pt idx="14">
                  <c:v>2007 г.</c:v>
                </c:pt>
                <c:pt idx="15">
                  <c:v>2008 г.</c:v>
                </c:pt>
                <c:pt idx="16">
                  <c:v>2009 г.</c:v>
                </c:pt>
                <c:pt idx="17">
                  <c:v>2010 г.</c:v>
                </c:pt>
                <c:pt idx="18">
                  <c:v>2011 г.</c:v>
                </c:pt>
                <c:pt idx="19">
                  <c:v>2012 г.</c:v>
                </c:pt>
                <c:pt idx="20">
                  <c:v>2013 г.</c:v>
                </c:pt>
                <c:pt idx="21">
                  <c:v>2014 г.</c:v>
                </c:pt>
                <c:pt idx="22">
                  <c:v>2015 г.</c:v>
                </c:pt>
              </c:strCache>
            </c:strRef>
          </c:cat>
          <c:val>
            <c:numRef>
              <c:f>Лист3!$E$4:$AA$4</c:f>
              <c:numCache>
                <c:formatCode>General</c:formatCode>
                <c:ptCount val="23"/>
                <c:pt idx="0">
                  <c:v>43.3</c:v>
                </c:pt>
                <c:pt idx="1">
                  <c:v>59.2</c:v>
                </c:pt>
                <c:pt idx="2">
                  <c:v>82.1</c:v>
                </c:pt>
                <c:pt idx="3">
                  <c:v>112.5</c:v>
                </c:pt>
                <c:pt idx="4">
                  <c:v>129.80000000000001</c:v>
                </c:pt>
                <c:pt idx="5">
                  <c:v>137.4</c:v>
                </c:pt>
                <c:pt idx="6">
                  <c:v>125.8</c:v>
                </c:pt>
                <c:pt idx="7">
                  <c:v>115</c:v>
                </c:pt>
                <c:pt idx="8">
                  <c:v>114.4</c:v>
                </c:pt>
                <c:pt idx="9">
                  <c:v>112.6</c:v>
                </c:pt>
                <c:pt idx="10">
                  <c:v>111.5</c:v>
                </c:pt>
                <c:pt idx="11">
                  <c:v>112.2</c:v>
                </c:pt>
                <c:pt idx="12">
                  <c:v>110.9</c:v>
                </c:pt>
                <c:pt idx="13">
                  <c:v>109</c:v>
                </c:pt>
                <c:pt idx="14">
                  <c:v>106.6</c:v>
                </c:pt>
                <c:pt idx="15">
                  <c:v>98</c:v>
                </c:pt>
                <c:pt idx="16">
                  <c:v>96.2</c:v>
                </c:pt>
                <c:pt idx="17">
                  <c:v>93.8</c:v>
                </c:pt>
                <c:pt idx="18">
                  <c:v>94.2</c:v>
                </c:pt>
                <c:pt idx="19">
                  <c:v>92.9</c:v>
                </c:pt>
                <c:pt idx="20">
                  <c:v>90.6</c:v>
                </c:pt>
                <c:pt idx="21">
                  <c:v>86.6</c:v>
                </c:pt>
                <c:pt idx="22">
                  <c:v>83.4</c:v>
                </c:pt>
              </c:numCache>
            </c:numRef>
          </c:val>
          <c:extLst xmlns:c16r2="http://schemas.microsoft.com/office/drawing/2015/06/chart">
            <c:ext xmlns:c16="http://schemas.microsoft.com/office/drawing/2014/chart" uri="{C3380CC4-5D6E-409C-BE32-E72D297353CC}">
              <c16:uniqueId val="{00000012-AF52-4897-8DA9-53E3A9BADC25}"/>
            </c:ext>
          </c:extLst>
        </c:ser>
        <c:ser>
          <c:idx val="1"/>
          <c:order val="1"/>
          <c:tx>
            <c:strRef>
              <c:f>Лист3!$D$5</c:f>
              <c:strCache>
                <c:ptCount val="1"/>
                <c:pt idx="0">
                  <c:v>Мощность врачебных АПО, посещений в смену на 10 тыс. населения</c:v>
                </c:pt>
              </c:strCache>
            </c:strRef>
          </c:tx>
          <c:invertIfNegative val="0"/>
          <c:dLbls>
            <c:spPr>
              <a:noFill/>
              <a:ln w="25391">
                <a:noFill/>
              </a:ln>
            </c:spPr>
            <c:txPr>
              <a:bodyPr rot="-5400000" vert="horz"/>
              <a:lstStyle/>
              <a:p>
                <a:pPr algn="ctr">
                  <a:defRPr sz="1200" b="1" i="0" u="none" strike="noStrike" baseline="0">
                    <a:solidFill>
                      <a:srgbClr val="C00000"/>
                    </a:solidFill>
                    <a:latin typeface="Calibri"/>
                    <a:ea typeface="Calibri"/>
                    <a:cs typeface="Calibri"/>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Лист3!$E$3:$AA$3</c:f>
              <c:strCache>
                <c:ptCount val="23"/>
                <c:pt idx="0">
                  <c:v>1940 г.</c:v>
                </c:pt>
                <c:pt idx="1">
                  <c:v>1950 г.</c:v>
                </c:pt>
                <c:pt idx="2">
                  <c:v>1960 г.</c:v>
                </c:pt>
                <c:pt idx="3">
                  <c:v>1970 г.</c:v>
                </c:pt>
                <c:pt idx="4">
                  <c:v>1980 г.</c:v>
                </c:pt>
                <c:pt idx="5">
                  <c:v>1990 г.</c:v>
                </c:pt>
                <c:pt idx="6">
                  <c:v>1995 г.</c:v>
                </c:pt>
                <c:pt idx="7">
                  <c:v>2000 г.</c:v>
                </c:pt>
                <c:pt idx="8">
                  <c:v>2001 г.</c:v>
                </c:pt>
                <c:pt idx="9">
                  <c:v>2002 г.</c:v>
                </c:pt>
                <c:pt idx="10">
                  <c:v>2003 г.</c:v>
                </c:pt>
                <c:pt idx="11">
                  <c:v>2004 г.</c:v>
                </c:pt>
                <c:pt idx="12">
                  <c:v>2005 г.</c:v>
                </c:pt>
                <c:pt idx="13">
                  <c:v>2006 г.</c:v>
                </c:pt>
                <c:pt idx="14">
                  <c:v>2007 г.</c:v>
                </c:pt>
                <c:pt idx="15">
                  <c:v>2008 г.</c:v>
                </c:pt>
                <c:pt idx="16">
                  <c:v>2009 г.</c:v>
                </c:pt>
                <c:pt idx="17">
                  <c:v>2010 г.</c:v>
                </c:pt>
                <c:pt idx="18">
                  <c:v>2011 г.</c:v>
                </c:pt>
                <c:pt idx="19">
                  <c:v>2012 г.</c:v>
                </c:pt>
                <c:pt idx="20">
                  <c:v>2013 г.</c:v>
                </c:pt>
                <c:pt idx="21">
                  <c:v>2014 г.</c:v>
                </c:pt>
                <c:pt idx="22">
                  <c:v>2015 г.</c:v>
                </c:pt>
              </c:strCache>
            </c:strRef>
          </c:cat>
          <c:val>
            <c:numRef>
              <c:f>Лист3!$E$5:$AA$5</c:f>
              <c:numCache>
                <c:formatCode>General</c:formatCode>
                <c:ptCount val="23"/>
                <c:pt idx="5">
                  <c:v>217.3</c:v>
                </c:pt>
                <c:pt idx="6">
                  <c:v>235.1</c:v>
                </c:pt>
                <c:pt idx="7">
                  <c:v>243.2</c:v>
                </c:pt>
                <c:pt idx="8">
                  <c:v>245.4</c:v>
                </c:pt>
                <c:pt idx="9">
                  <c:v>247.8</c:v>
                </c:pt>
                <c:pt idx="10">
                  <c:v>248.4</c:v>
                </c:pt>
                <c:pt idx="11">
                  <c:v>250.8</c:v>
                </c:pt>
                <c:pt idx="12">
                  <c:v>256</c:v>
                </c:pt>
                <c:pt idx="13">
                  <c:v>255.2</c:v>
                </c:pt>
                <c:pt idx="14">
                  <c:v>257.39999999999998</c:v>
                </c:pt>
                <c:pt idx="15">
                  <c:v>255.8</c:v>
                </c:pt>
                <c:pt idx="16">
                  <c:v>256</c:v>
                </c:pt>
                <c:pt idx="17">
                  <c:v>258</c:v>
                </c:pt>
                <c:pt idx="18">
                  <c:v>260.60000000000002</c:v>
                </c:pt>
                <c:pt idx="19">
                  <c:v>263.7</c:v>
                </c:pt>
                <c:pt idx="20">
                  <c:v>264.5</c:v>
                </c:pt>
                <c:pt idx="21">
                  <c:v>263.8</c:v>
                </c:pt>
                <c:pt idx="22">
                  <c:v>263.5</c:v>
                </c:pt>
              </c:numCache>
            </c:numRef>
          </c:val>
          <c:extLst xmlns:c16r2="http://schemas.microsoft.com/office/drawing/2015/06/chart">
            <c:ext xmlns:c16="http://schemas.microsoft.com/office/drawing/2014/chart" uri="{C3380CC4-5D6E-409C-BE32-E72D297353CC}">
              <c16:uniqueId val="{00000013-AF52-4897-8DA9-53E3A9BADC25}"/>
            </c:ext>
          </c:extLst>
        </c:ser>
        <c:dLbls>
          <c:showLegendKey val="0"/>
          <c:showVal val="0"/>
          <c:showCatName val="0"/>
          <c:showSerName val="0"/>
          <c:showPercent val="0"/>
          <c:showBubbleSize val="0"/>
        </c:dLbls>
        <c:gapWidth val="150"/>
        <c:axId val="137318400"/>
        <c:axId val="137319936"/>
      </c:barChart>
      <c:catAx>
        <c:axId val="137318400"/>
        <c:scaling>
          <c:orientation val="minMax"/>
        </c:scaling>
        <c:delete val="0"/>
        <c:axPos val="b"/>
        <c:numFmt formatCode="General" sourceLinked="1"/>
        <c:majorTickMark val="out"/>
        <c:minorTickMark val="none"/>
        <c:tickLblPos val="nextTo"/>
        <c:txPr>
          <a:bodyPr/>
          <a:lstStyle/>
          <a:p>
            <a:pPr>
              <a:defRPr sz="900"/>
            </a:pPr>
            <a:endParaRPr lang="ru-RU"/>
          </a:p>
        </c:txPr>
        <c:crossAx val="137319936"/>
        <c:crosses val="autoZero"/>
        <c:auto val="1"/>
        <c:lblAlgn val="ctr"/>
        <c:lblOffset val="100"/>
        <c:noMultiLvlLbl val="0"/>
      </c:catAx>
      <c:valAx>
        <c:axId val="137319936"/>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200"/>
            </a:pPr>
            <a:endParaRPr lang="ru-RU"/>
          </a:p>
        </c:txPr>
        <c:crossAx val="137318400"/>
        <c:crosses val="autoZero"/>
        <c:crossBetween val="between"/>
      </c:valAx>
      <c:spPr>
        <a:noFill/>
        <a:ln w="25391">
          <a:noFill/>
        </a:ln>
      </c:spPr>
    </c:plotArea>
    <c:legend>
      <c:legendPos val="b"/>
      <c:layout>
        <c:manualLayout>
          <c:xMode val="edge"/>
          <c:yMode val="edge"/>
          <c:x val="3.4268084910438821E-3"/>
          <c:y val="0.89710298053761828"/>
          <c:w val="0.98215510890086111"/>
          <c:h val="0.10084033613445378"/>
        </c:manualLayout>
      </c:layout>
      <c:overlay val="0"/>
      <c:txPr>
        <a:bodyPr/>
        <a:lstStyle/>
        <a:p>
          <a:pPr>
            <a:defRPr sz="1400" b="0" i="0" u="none" strike="noStrike" baseline="0">
              <a:solidFill>
                <a:srgbClr val="000000"/>
              </a:solidFill>
              <a:latin typeface="Calibri"/>
              <a:ea typeface="Calibri"/>
              <a:cs typeface="Calibri"/>
            </a:defRPr>
          </a:pPr>
          <a:endParaRPr lang="ru-RU"/>
        </a:p>
      </c:txPr>
    </c:legend>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6.25E-2"/>
          <c:y val="5.3268765133171914E-2"/>
          <c:w val="0.92780172413793105"/>
          <c:h val="0.76755447941888622"/>
        </c:manualLayout>
      </c:layout>
      <c:barChart>
        <c:barDir val="col"/>
        <c:grouping val="clustered"/>
        <c:varyColors val="0"/>
        <c:ser>
          <c:idx val="0"/>
          <c:order val="0"/>
          <c:tx>
            <c:strRef>
              <c:f>Лист1!$C$22</c:f>
              <c:strCache>
                <c:ptCount val="1"/>
                <c:pt idx="0">
                  <c:v>Медицинские услуги</c:v>
                </c:pt>
              </c:strCache>
            </c:strRef>
          </c:tx>
          <c:invertIfNegative val="0"/>
          <c:dLbls>
            <c:spPr>
              <a:noFill/>
              <a:ln>
                <a:noFill/>
              </a:ln>
              <a:effectLst/>
            </c:spPr>
            <c:txPr>
              <a:bodyPr/>
              <a:lstStyle/>
              <a:p>
                <a:pPr>
                  <a:defRPr b="1">
                    <a:solidFill>
                      <a:srgbClr val="0070C0"/>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Лист1!$D$21:$J$21</c:f>
              <c:strCache>
                <c:ptCount val="7"/>
                <c:pt idx="0">
                  <c:v>2000 г.</c:v>
                </c:pt>
                <c:pt idx="1">
                  <c:v>2005 г.</c:v>
                </c:pt>
                <c:pt idx="2">
                  <c:v>2010 г.</c:v>
                </c:pt>
                <c:pt idx="3">
                  <c:v>2011 г.</c:v>
                </c:pt>
                <c:pt idx="4">
                  <c:v>2012 г.</c:v>
                </c:pt>
                <c:pt idx="5">
                  <c:v>2013 г.</c:v>
                </c:pt>
                <c:pt idx="6">
                  <c:v>2014 г.</c:v>
                </c:pt>
              </c:strCache>
            </c:strRef>
          </c:cat>
          <c:val>
            <c:numRef>
              <c:f>Лист1!$D$22:$J$22</c:f>
              <c:numCache>
                <c:formatCode>0</c:formatCode>
                <c:ptCount val="7"/>
                <c:pt idx="0">
                  <c:v>27448</c:v>
                </c:pt>
                <c:pt idx="1">
                  <c:v>40901.097584094052</c:v>
                </c:pt>
                <c:pt idx="2">
                  <c:v>46207.010753672417</c:v>
                </c:pt>
                <c:pt idx="3">
                  <c:v>48835.355905990786</c:v>
                </c:pt>
                <c:pt idx="4">
                  <c:v>52430.105447024878</c:v>
                </c:pt>
                <c:pt idx="5">
                  <c:v>60923.142882036882</c:v>
                </c:pt>
                <c:pt idx="6">
                  <c:v>64292.758353319798</c:v>
                </c:pt>
              </c:numCache>
            </c:numRef>
          </c:val>
          <c:extLst xmlns:c16r2="http://schemas.microsoft.com/office/drawing/2015/06/chart">
            <c:ext xmlns:c16="http://schemas.microsoft.com/office/drawing/2014/chart" uri="{C3380CC4-5D6E-409C-BE32-E72D297353CC}">
              <c16:uniqueId val="{00000000-FB1C-4A75-85A0-0ACEF7CB3663}"/>
            </c:ext>
          </c:extLst>
        </c:ser>
        <c:ser>
          <c:idx val="1"/>
          <c:order val="1"/>
          <c:tx>
            <c:strRef>
              <c:f>Лист1!$C$23</c:f>
              <c:strCache>
                <c:ptCount val="1"/>
                <c:pt idx="0">
                  <c:v>Санаторно-оздоровительные услуги</c:v>
                </c:pt>
              </c:strCache>
            </c:strRef>
          </c:tx>
          <c:invertIfNegative val="0"/>
          <c:dLbls>
            <c:dLbl>
              <c:idx val="0"/>
              <c:layout>
                <c:manualLayout>
                  <c:x val="2.144819921364759E-2"/>
                  <c:y val="-8.6994624263744807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B1C-4A75-85A0-0ACEF7CB3663}"/>
                </c:ext>
              </c:extLst>
            </c:dLbl>
            <c:dLbl>
              <c:idx val="1"/>
              <c:layout>
                <c:manualLayout>
                  <c:x val="2.4680900684109969E-2"/>
                  <c:y val="-1.247133654347431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B1C-4A75-85A0-0ACEF7CB3663}"/>
                </c:ext>
              </c:extLst>
            </c:dLbl>
            <c:dLbl>
              <c:idx val="2"/>
              <c:layout>
                <c:manualLayout>
                  <c:x val="2.6167882481022278E-2"/>
                  <c:y val="-7.641624833105671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B1C-4A75-85A0-0ACEF7CB3663}"/>
                </c:ext>
              </c:extLst>
            </c:dLbl>
            <c:dLbl>
              <c:idx val="3"/>
              <c:layout>
                <c:manualLayout>
                  <c:x val="2.1297990754042956E-2"/>
                  <c:y val="-3.6391063232134517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B1C-4A75-85A0-0ACEF7CB3663}"/>
                </c:ext>
              </c:extLst>
            </c:dLbl>
            <c:dLbl>
              <c:idx val="4"/>
              <c:layout>
                <c:manualLayout>
                  <c:x val="2.3453242143646819E-2"/>
                  <c:y val="-1.471932639149597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B1C-4A75-85A0-0ACEF7CB3663}"/>
                </c:ext>
              </c:extLst>
            </c:dLbl>
            <c:dLbl>
              <c:idx val="5"/>
              <c:layout>
                <c:manualLayout>
                  <c:x val="2.3862305555851608E-2"/>
                  <c:y val="-1.214983910401223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B1C-4A75-85A0-0ACEF7CB3663}"/>
                </c:ext>
              </c:extLst>
            </c:dLbl>
            <c:dLbl>
              <c:idx val="6"/>
              <c:layout>
                <c:manualLayout>
                  <c:x val="2.6167882481022278E-2"/>
                  <c:y val="-7.3171820330283676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B1C-4A75-85A0-0ACEF7CB3663}"/>
                </c:ext>
              </c:extLst>
            </c:dLbl>
            <c:spPr>
              <a:noFill/>
              <a:ln>
                <a:noFill/>
              </a:ln>
              <a:effectLst/>
            </c:spPr>
            <c:txPr>
              <a:bodyPr/>
              <a:lstStyle/>
              <a:p>
                <a:pPr>
                  <a:defRPr b="1">
                    <a:solidFill>
                      <a:srgbClr val="C00000"/>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Лист1!$D$21:$J$21</c:f>
              <c:strCache>
                <c:ptCount val="7"/>
                <c:pt idx="0">
                  <c:v>2000 г.</c:v>
                </c:pt>
                <c:pt idx="1">
                  <c:v>2005 г.</c:v>
                </c:pt>
                <c:pt idx="2">
                  <c:v>2010 г.</c:v>
                </c:pt>
                <c:pt idx="3">
                  <c:v>2011 г.</c:v>
                </c:pt>
                <c:pt idx="4">
                  <c:v>2012 г.</c:v>
                </c:pt>
                <c:pt idx="5">
                  <c:v>2013 г.</c:v>
                </c:pt>
                <c:pt idx="6">
                  <c:v>2014 г.</c:v>
                </c:pt>
              </c:strCache>
            </c:strRef>
          </c:cat>
          <c:val>
            <c:numRef>
              <c:f>Лист1!$D$23:$J$23</c:f>
              <c:numCache>
                <c:formatCode>0</c:formatCode>
                <c:ptCount val="7"/>
                <c:pt idx="0">
                  <c:v>16840</c:v>
                </c:pt>
                <c:pt idx="1">
                  <c:v>13446.129624159787</c:v>
                </c:pt>
                <c:pt idx="2">
                  <c:v>11153.556337851571</c:v>
                </c:pt>
                <c:pt idx="3">
                  <c:v>11697.79353150198</c:v>
                </c:pt>
                <c:pt idx="4">
                  <c:v>11874.599602015347</c:v>
                </c:pt>
                <c:pt idx="5">
                  <c:v>12067.327664391427</c:v>
                </c:pt>
                <c:pt idx="6">
                  <c:v>12508.055097487973</c:v>
                </c:pt>
              </c:numCache>
            </c:numRef>
          </c:val>
          <c:extLst xmlns:c16r2="http://schemas.microsoft.com/office/drawing/2015/06/chart">
            <c:ext xmlns:c16="http://schemas.microsoft.com/office/drawing/2014/chart" uri="{C3380CC4-5D6E-409C-BE32-E72D297353CC}">
              <c16:uniqueId val="{00000008-FB1C-4A75-85A0-0ACEF7CB3663}"/>
            </c:ext>
          </c:extLst>
        </c:ser>
        <c:ser>
          <c:idx val="2"/>
          <c:order val="2"/>
          <c:tx>
            <c:strRef>
              <c:f>Лист1!$C$24</c:f>
              <c:strCache>
                <c:ptCount val="1"/>
                <c:pt idx="0">
                  <c:v>Услуги физической культуры и спорта</c:v>
                </c:pt>
              </c:strCache>
            </c:strRef>
          </c:tx>
          <c:invertIfNegative val="0"/>
          <c:dLbls>
            <c:dLbl>
              <c:idx val="0"/>
              <c:layout>
                <c:manualLayout>
                  <c:x val="1.2009066830822776E-2"/>
                  <c:y val="-5.9849727701411122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B1C-4A75-85A0-0ACEF7CB3663}"/>
                </c:ext>
              </c:extLst>
            </c:dLbl>
            <c:dLbl>
              <c:idx val="1"/>
              <c:layout>
                <c:manualLayout>
                  <c:x val="1.4982796272722835E-2"/>
                  <c:y val="-6.2579850425525307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FB1C-4A75-85A0-0ACEF7CB3663}"/>
                </c:ext>
              </c:extLst>
            </c:dLbl>
            <c:dLbl>
              <c:idx val="2"/>
              <c:layout>
                <c:manualLayout>
                  <c:x val="1.2527139051045324E-2"/>
                  <c:y val="-8.543910992387882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B1C-4A75-85A0-0ACEF7CB3663}"/>
                </c:ext>
              </c:extLst>
            </c:dLbl>
            <c:dLbl>
              <c:idx val="3"/>
              <c:layout>
                <c:manualLayout>
                  <c:x val="1.1449595268802669E-2"/>
                  <c:y val="-5.9328125775789144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FB1C-4A75-85A0-0ACEF7CB3663}"/>
                </c:ext>
              </c:extLst>
            </c:dLbl>
            <c:dLbl>
              <c:idx val="4"/>
              <c:layout>
                <c:manualLayout>
                  <c:x val="1.5759982521042722E-2"/>
                  <c:y val="-7.3053593581424202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FB1C-4A75-85A0-0ACEF7CB3663}"/>
                </c:ext>
              </c:extLst>
            </c:dLbl>
            <c:dLbl>
              <c:idx val="5"/>
              <c:layout>
                <c:manualLayout>
                  <c:x val="1.2527143293510798E-2"/>
                  <c:y val="-1.198323578364475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FB1C-4A75-85A0-0ACEF7CB3663}"/>
                </c:ext>
              </c:extLst>
            </c:dLbl>
            <c:dLbl>
              <c:idx val="6"/>
              <c:layout>
                <c:manualLayout>
                  <c:x val="1.2527185718164552E-2"/>
                  <c:y val="-6.157195557835780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FB1C-4A75-85A0-0ACEF7CB3663}"/>
                </c:ext>
              </c:extLst>
            </c:dLbl>
            <c:spPr>
              <a:noFill/>
              <a:ln>
                <a:noFill/>
              </a:ln>
              <a:effectLst/>
            </c:spPr>
            <c:txPr>
              <a:bodyPr/>
              <a:lstStyle/>
              <a:p>
                <a:pPr>
                  <a:defRPr b="1">
                    <a:solidFill>
                      <a:srgbClr val="006600"/>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Лист1!$D$21:$J$21</c:f>
              <c:strCache>
                <c:ptCount val="7"/>
                <c:pt idx="0">
                  <c:v>2000 г.</c:v>
                </c:pt>
                <c:pt idx="1">
                  <c:v>2005 г.</c:v>
                </c:pt>
                <c:pt idx="2">
                  <c:v>2010 г.</c:v>
                </c:pt>
                <c:pt idx="3">
                  <c:v>2011 г.</c:v>
                </c:pt>
                <c:pt idx="4">
                  <c:v>2012 г.</c:v>
                </c:pt>
                <c:pt idx="5">
                  <c:v>2013 г.</c:v>
                </c:pt>
                <c:pt idx="6">
                  <c:v>2014 г.</c:v>
                </c:pt>
              </c:strCache>
            </c:strRef>
          </c:cat>
          <c:val>
            <c:numRef>
              <c:f>Лист1!$D$24:$J$24</c:f>
              <c:numCache>
                <c:formatCode>0</c:formatCode>
                <c:ptCount val="7"/>
                <c:pt idx="0">
                  <c:v>2251</c:v>
                </c:pt>
                <c:pt idx="1">
                  <c:v>5538.3952794818115</c:v>
                </c:pt>
                <c:pt idx="2">
                  <c:v>5550.7667325440934</c:v>
                </c:pt>
                <c:pt idx="3">
                  <c:v>5788.8892581792543</c:v>
                </c:pt>
                <c:pt idx="4">
                  <c:v>5884.5391564032316</c:v>
                </c:pt>
                <c:pt idx="5">
                  <c:v>7003.6577727119648</c:v>
                </c:pt>
                <c:pt idx="6">
                  <c:v>7314.1631395094109</c:v>
                </c:pt>
              </c:numCache>
            </c:numRef>
          </c:val>
          <c:extLst xmlns:c16r2="http://schemas.microsoft.com/office/drawing/2015/06/chart">
            <c:ext xmlns:c16="http://schemas.microsoft.com/office/drawing/2014/chart" uri="{C3380CC4-5D6E-409C-BE32-E72D297353CC}">
              <c16:uniqueId val="{00000010-FB1C-4A75-85A0-0ACEF7CB3663}"/>
            </c:ext>
          </c:extLst>
        </c:ser>
        <c:dLbls>
          <c:showLegendKey val="0"/>
          <c:showVal val="0"/>
          <c:showCatName val="0"/>
          <c:showSerName val="0"/>
          <c:showPercent val="0"/>
          <c:showBubbleSize val="0"/>
        </c:dLbls>
        <c:gapWidth val="150"/>
        <c:axId val="128271104"/>
        <c:axId val="128272640"/>
      </c:barChart>
      <c:catAx>
        <c:axId val="128271104"/>
        <c:scaling>
          <c:orientation val="minMax"/>
        </c:scaling>
        <c:delete val="0"/>
        <c:axPos val="b"/>
        <c:numFmt formatCode="General" sourceLinked="1"/>
        <c:majorTickMark val="out"/>
        <c:minorTickMark val="none"/>
        <c:tickLblPos val="nextTo"/>
        <c:txPr>
          <a:bodyPr rot="0" vert="horz"/>
          <a:lstStyle/>
          <a:p>
            <a:pPr>
              <a:defRPr/>
            </a:pPr>
            <a:endParaRPr lang="ru-RU"/>
          </a:p>
        </c:txPr>
        <c:crossAx val="128272640"/>
        <c:crosses val="autoZero"/>
        <c:auto val="1"/>
        <c:lblAlgn val="ctr"/>
        <c:lblOffset val="100"/>
        <c:tickLblSkip val="1"/>
        <c:tickMarkSkip val="1"/>
        <c:noMultiLvlLbl val="0"/>
      </c:catAx>
      <c:valAx>
        <c:axId val="128272640"/>
        <c:scaling>
          <c:orientation val="minMax"/>
        </c:scaling>
        <c:delete val="0"/>
        <c:axPos val="l"/>
        <c:numFmt formatCode="0" sourceLinked="1"/>
        <c:majorTickMark val="out"/>
        <c:minorTickMark val="none"/>
        <c:tickLblPos val="nextTo"/>
        <c:txPr>
          <a:bodyPr rot="0" vert="horz"/>
          <a:lstStyle/>
          <a:p>
            <a:pPr>
              <a:defRPr/>
            </a:pPr>
            <a:endParaRPr lang="ru-RU"/>
          </a:p>
        </c:txPr>
        <c:crossAx val="128271104"/>
        <c:crosses val="autoZero"/>
        <c:crossBetween val="between"/>
      </c:valAx>
    </c:plotArea>
    <c:legend>
      <c:legendPos val="b"/>
      <c:layout>
        <c:manualLayout>
          <c:xMode val="edge"/>
          <c:yMode val="edge"/>
          <c:x val="7.5431034482758624E-3"/>
          <c:y val="0.92009685230024219"/>
          <c:w val="0.98275862068965514"/>
          <c:h val="7.2639225181598058E-2"/>
        </c:manualLayout>
      </c:layout>
      <c:overlay val="0"/>
    </c:legend>
    <c:plotVisOnly val="1"/>
    <c:dispBlanksAs val="gap"/>
    <c:showDLblsOverMax val="0"/>
  </c:chart>
  <c:txPr>
    <a:bodyPr/>
    <a:lstStyle/>
    <a:p>
      <a:pPr>
        <a:defRPr sz="1400"/>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emf"/><Relationship Id="rId4"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smtClean="0"/>
            </a:lvl1pPr>
          </a:lstStyle>
          <a:p>
            <a:pPr>
              <a:defRPr/>
            </a:pPr>
            <a:fld id="{875DF9DF-0AC7-4A55-A406-00CA22501042}" type="datetimeFigureOut">
              <a:rPr lang="ru-RU"/>
              <a:pPr>
                <a:defRPr/>
              </a:pPr>
              <a:t>23.12.2016</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smtClean="0"/>
            </a:lvl1pPr>
          </a:lstStyle>
          <a:p>
            <a:pPr>
              <a:defRPr/>
            </a:pPr>
            <a:fld id="{F9EC466D-C251-4886-AEB0-A2EE5222A92C}" type="slidenum">
              <a:rPr lang="ru-RU"/>
              <a:pPr>
                <a:defRPr/>
              </a:pPr>
              <a:t>‹#›</a:t>
            </a:fld>
            <a:endParaRPr lang="ru-RU"/>
          </a:p>
        </p:txBody>
      </p:sp>
    </p:spTree>
    <p:extLst>
      <p:ext uri="{BB962C8B-B14F-4D97-AF65-F5344CB8AC3E}">
        <p14:creationId xmlns:p14="http://schemas.microsoft.com/office/powerpoint/2010/main" val="4077314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smtClean="0"/>
            </a:lvl1pPr>
          </a:lstStyle>
          <a:p>
            <a:pPr>
              <a:defRPr/>
            </a:pPr>
            <a:fld id="{01201713-B495-427C-9181-58F6A5B390BE}" type="datetimeFigureOut">
              <a:rPr lang="ru-RU"/>
              <a:pPr>
                <a:defRPr/>
              </a:pPr>
              <a:t>23.12.2016</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smtClean="0"/>
            </a:lvl1pPr>
          </a:lstStyle>
          <a:p>
            <a:pPr>
              <a:defRPr/>
            </a:pPr>
            <a:fld id="{5A32493F-55B1-4ECD-B95B-E2051D6D3887}" type="slidenum">
              <a:rPr lang="ru-RU"/>
              <a:pPr>
                <a:defRPr/>
              </a:pPr>
              <a:t>‹#›</a:t>
            </a:fld>
            <a:endParaRPr lang="ru-RU"/>
          </a:p>
        </p:txBody>
      </p:sp>
    </p:spTree>
    <p:extLst>
      <p:ext uri="{BB962C8B-B14F-4D97-AF65-F5344CB8AC3E}">
        <p14:creationId xmlns:p14="http://schemas.microsoft.com/office/powerpoint/2010/main" val="30536152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1</a:t>
            </a:fld>
            <a:endParaRPr lang="ru-RU"/>
          </a:p>
        </p:txBody>
      </p:sp>
    </p:spTree>
    <p:extLst>
      <p:ext uri="{BB962C8B-B14F-4D97-AF65-F5344CB8AC3E}">
        <p14:creationId xmlns:p14="http://schemas.microsoft.com/office/powerpoint/2010/main" val="1737964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10</a:t>
            </a:fld>
            <a:endParaRPr lang="ru-RU"/>
          </a:p>
        </p:txBody>
      </p:sp>
    </p:spTree>
    <p:extLst>
      <p:ext uri="{BB962C8B-B14F-4D97-AF65-F5344CB8AC3E}">
        <p14:creationId xmlns:p14="http://schemas.microsoft.com/office/powerpoint/2010/main" val="3516177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11</a:t>
            </a:fld>
            <a:endParaRPr lang="ru-RU"/>
          </a:p>
        </p:txBody>
      </p:sp>
    </p:spTree>
    <p:extLst>
      <p:ext uri="{BB962C8B-B14F-4D97-AF65-F5344CB8AC3E}">
        <p14:creationId xmlns:p14="http://schemas.microsoft.com/office/powerpoint/2010/main" val="2779700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Образ слайда 1"/>
          <p:cNvSpPr>
            <a:spLocks noGrp="1" noRot="1" noChangeAspect="1" noTextEdit="1"/>
          </p:cNvSpPr>
          <p:nvPr>
            <p:ph type="sldImg"/>
          </p:nvPr>
        </p:nvSpPr>
        <p:spPr>
          <a:ln/>
        </p:spPr>
      </p:sp>
      <p:sp>
        <p:nvSpPr>
          <p:cNvPr id="143363" name="Заметки 2"/>
          <p:cNvSpPr>
            <a:spLocks noGrp="1"/>
          </p:cNvSpPr>
          <p:nvPr>
            <p:ph type="body" idx="1"/>
          </p:nvPr>
        </p:nvSpPr>
        <p:spPr>
          <a:noFill/>
          <a:ln/>
        </p:spPr>
        <p:txBody>
          <a:bodyPr/>
          <a:lstStyle/>
          <a:p>
            <a:pPr eaLnBrk="1" hangingPunct="1"/>
            <a:endParaRPr lang="ru-RU" altLang="ru-RU" smtClean="0"/>
          </a:p>
        </p:txBody>
      </p:sp>
      <p:sp>
        <p:nvSpPr>
          <p:cNvPr id="143364" name="Номер слайда 3"/>
          <p:cNvSpPr txBox="1">
            <a:spLocks noGrp="1"/>
          </p:cNvSpPr>
          <p:nvPr/>
        </p:nvSpPr>
        <p:spPr bwMode="auto">
          <a:xfrm>
            <a:off x="3850907" y="9430467"/>
            <a:ext cx="2945184" cy="496173"/>
          </a:xfrm>
          <a:prstGeom prst="rect">
            <a:avLst/>
          </a:prstGeom>
          <a:noFill/>
          <a:ln w="9525">
            <a:noFill/>
            <a:miter lim="800000"/>
            <a:headEnd/>
            <a:tailEnd/>
          </a:ln>
        </p:spPr>
        <p:txBody>
          <a:bodyPr lIns="91266" tIns="45633" rIns="91266" bIns="45633" anchor="b"/>
          <a:lstStyle/>
          <a:p>
            <a:pPr algn="r" eaLnBrk="1" hangingPunct="1"/>
            <a:fld id="{2038F212-4B6B-4075-929D-49E9F9CA4823}" type="slidenum">
              <a:rPr lang="ru-RU" altLang="ru-RU" sz="1200"/>
              <a:pPr algn="r" eaLnBrk="1" hangingPunct="1"/>
              <a:t>12</a:t>
            </a:fld>
            <a:endParaRPr lang="ru-RU" altLang="ru-RU"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13</a:t>
            </a:fld>
            <a:endParaRPr lang="ru-RU"/>
          </a:p>
        </p:txBody>
      </p:sp>
    </p:spTree>
    <p:extLst>
      <p:ext uri="{BB962C8B-B14F-4D97-AF65-F5344CB8AC3E}">
        <p14:creationId xmlns:p14="http://schemas.microsoft.com/office/powerpoint/2010/main" val="896510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14</a:t>
            </a:fld>
            <a:endParaRPr lang="ru-RU"/>
          </a:p>
        </p:txBody>
      </p:sp>
    </p:spTree>
    <p:extLst>
      <p:ext uri="{BB962C8B-B14F-4D97-AF65-F5344CB8AC3E}">
        <p14:creationId xmlns:p14="http://schemas.microsoft.com/office/powerpoint/2010/main" val="646032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15</a:t>
            </a:fld>
            <a:endParaRPr lang="ru-RU"/>
          </a:p>
        </p:txBody>
      </p:sp>
    </p:spTree>
    <p:extLst>
      <p:ext uri="{BB962C8B-B14F-4D97-AF65-F5344CB8AC3E}">
        <p14:creationId xmlns:p14="http://schemas.microsoft.com/office/powerpoint/2010/main" val="1287372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16</a:t>
            </a:fld>
            <a:endParaRPr lang="ru-RU"/>
          </a:p>
        </p:txBody>
      </p:sp>
    </p:spTree>
    <p:extLst>
      <p:ext uri="{BB962C8B-B14F-4D97-AF65-F5344CB8AC3E}">
        <p14:creationId xmlns:p14="http://schemas.microsoft.com/office/powerpoint/2010/main" val="2701322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17</a:t>
            </a:fld>
            <a:endParaRPr lang="ru-RU"/>
          </a:p>
        </p:txBody>
      </p:sp>
    </p:spTree>
    <p:extLst>
      <p:ext uri="{BB962C8B-B14F-4D97-AF65-F5344CB8AC3E}">
        <p14:creationId xmlns:p14="http://schemas.microsoft.com/office/powerpoint/2010/main" val="21797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18</a:t>
            </a:fld>
            <a:endParaRPr lang="ru-RU"/>
          </a:p>
        </p:txBody>
      </p:sp>
    </p:spTree>
    <p:extLst>
      <p:ext uri="{BB962C8B-B14F-4D97-AF65-F5344CB8AC3E}">
        <p14:creationId xmlns:p14="http://schemas.microsoft.com/office/powerpoint/2010/main" val="4129771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19</a:t>
            </a:fld>
            <a:endParaRPr lang="ru-RU"/>
          </a:p>
        </p:txBody>
      </p:sp>
    </p:spTree>
    <p:extLst>
      <p:ext uri="{BB962C8B-B14F-4D97-AF65-F5344CB8AC3E}">
        <p14:creationId xmlns:p14="http://schemas.microsoft.com/office/powerpoint/2010/main" val="166253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2</a:t>
            </a:fld>
            <a:endParaRPr lang="ru-RU"/>
          </a:p>
        </p:txBody>
      </p:sp>
    </p:spTree>
    <p:extLst>
      <p:ext uri="{BB962C8B-B14F-4D97-AF65-F5344CB8AC3E}">
        <p14:creationId xmlns:p14="http://schemas.microsoft.com/office/powerpoint/2010/main" val="4188009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20</a:t>
            </a:fld>
            <a:endParaRPr lang="ru-RU"/>
          </a:p>
        </p:txBody>
      </p:sp>
    </p:spTree>
    <p:extLst>
      <p:ext uri="{BB962C8B-B14F-4D97-AF65-F5344CB8AC3E}">
        <p14:creationId xmlns:p14="http://schemas.microsoft.com/office/powerpoint/2010/main" val="2068287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21</a:t>
            </a:fld>
            <a:endParaRPr lang="ru-RU"/>
          </a:p>
        </p:txBody>
      </p:sp>
    </p:spTree>
    <p:extLst>
      <p:ext uri="{BB962C8B-B14F-4D97-AF65-F5344CB8AC3E}">
        <p14:creationId xmlns:p14="http://schemas.microsoft.com/office/powerpoint/2010/main" val="722900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22</a:t>
            </a:fld>
            <a:endParaRPr lang="ru-RU"/>
          </a:p>
        </p:txBody>
      </p:sp>
    </p:spTree>
    <p:extLst>
      <p:ext uri="{BB962C8B-B14F-4D97-AF65-F5344CB8AC3E}">
        <p14:creationId xmlns:p14="http://schemas.microsoft.com/office/powerpoint/2010/main" val="358975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23</a:t>
            </a:fld>
            <a:endParaRPr lang="ru-RU"/>
          </a:p>
        </p:txBody>
      </p:sp>
    </p:spTree>
    <p:extLst>
      <p:ext uri="{BB962C8B-B14F-4D97-AF65-F5344CB8AC3E}">
        <p14:creationId xmlns:p14="http://schemas.microsoft.com/office/powerpoint/2010/main" val="3964239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24</a:t>
            </a:fld>
            <a:endParaRPr lang="ru-RU"/>
          </a:p>
        </p:txBody>
      </p:sp>
    </p:spTree>
    <p:extLst>
      <p:ext uri="{BB962C8B-B14F-4D97-AF65-F5344CB8AC3E}">
        <p14:creationId xmlns:p14="http://schemas.microsoft.com/office/powerpoint/2010/main" val="1617621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25</a:t>
            </a:fld>
            <a:endParaRPr lang="ru-RU"/>
          </a:p>
        </p:txBody>
      </p:sp>
    </p:spTree>
    <p:extLst>
      <p:ext uri="{BB962C8B-B14F-4D97-AF65-F5344CB8AC3E}">
        <p14:creationId xmlns:p14="http://schemas.microsoft.com/office/powerpoint/2010/main" val="1948415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26</a:t>
            </a:fld>
            <a:endParaRPr lang="ru-RU"/>
          </a:p>
        </p:txBody>
      </p:sp>
    </p:spTree>
    <p:extLst>
      <p:ext uri="{BB962C8B-B14F-4D97-AF65-F5344CB8AC3E}">
        <p14:creationId xmlns:p14="http://schemas.microsoft.com/office/powerpoint/2010/main" val="713437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27</a:t>
            </a:fld>
            <a:endParaRPr lang="ru-RU"/>
          </a:p>
        </p:txBody>
      </p:sp>
    </p:spTree>
    <p:extLst>
      <p:ext uri="{BB962C8B-B14F-4D97-AF65-F5344CB8AC3E}">
        <p14:creationId xmlns:p14="http://schemas.microsoft.com/office/powerpoint/2010/main" val="2954807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28</a:t>
            </a:fld>
            <a:endParaRPr lang="ru-RU"/>
          </a:p>
        </p:txBody>
      </p:sp>
    </p:spTree>
    <p:extLst>
      <p:ext uri="{BB962C8B-B14F-4D97-AF65-F5344CB8AC3E}">
        <p14:creationId xmlns:p14="http://schemas.microsoft.com/office/powerpoint/2010/main" val="3637694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29</a:t>
            </a:fld>
            <a:endParaRPr lang="ru-RU"/>
          </a:p>
        </p:txBody>
      </p:sp>
    </p:spTree>
    <p:extLst>
      <p:ext uri="{BB962C8B-B14F-4D97-AF65-F5344CB8AC3E}">
        <p14:creationId xmlns:p14="http://schemas.microsoft.com/office/powerpoint/2010/main" val="2667171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3</a:t>
            </a:fld>
            <a:endParaRPr lang="ru-RU"/>
          </a:p>
        </p:txBody>
      </p:sp>
    </p:spTree>
    <p:extLst>
      <p:ext uri="{BB962C8B-B14F-4D97-AF65-F5344CB8AC3E}">
        <p14:creationId xmlns:p14="http://schemas.microsoft.com/office/powerpoint/2010/main" val="10816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30</a:t>
            </a:fld>
            <a:endParaRPr lang="ru-RU"/>
          </a:p>
        </p:txBody>
      </p:sp>
    </p:spTree>
    <p:extLst>
      <p:ext uri="{BB962C8B-B14F-4D97-AF65-F5344CB8AC3E}">
        <p14:creationId xmlns:p14="http://schemas.microsoft.com/office/powerpoint/2010/main" val="2021967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31</a:t>
            </a:fld>
            <a:endParaRPr lang="ru-RU"/>
          </a:p>
        </p:txBody>
      </p:sp>
    </p:spTree>
    <p:extLst>
      <p:ext uri="{BB962C8B-B14F-4D97-AF65-F5344CB8AC3E}">
        <p14:creationId xmlns:p14="http://schemas.microsoft.com/office/powerpoint/2010/main" val="287580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32</a:t>
            </a:fld>
            <a:endParaRPr lang="ru-RU"/>
          </a:p>
        </p:txBody>
      </p:sp>
    </p:spTree>
    <p:extLst>
      <p:ext uri="{BB962C8B-B14F-4D97-AF65-F5344CB8AC3E}">
        <p14:creationId xmlns:p14="http://schemas.microsoft.com/office/powerpoint/2010/main" val="1062719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33</a:t>
            </a:fld>
            <a:endParaRPr lang="ru-RU"/>
          </a:p>
        </p:txBody>
      </p:sp>
    </p:spTree>
    <p:extLst>
      <p:ext uri="{BB962C8B-B14F-4D97-AF65-F5344CB8AC3E}">
        <p14:creationId xmlns:p14="http://schemas.microsoft.com/office/powerpoint/2010/main" val="2887805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34</a:t>
            </a:fld>
            <a:endParaRPr lang="ru-RU"/>
          </a:p>
        </p:txBody>
      </p:sp>
    </p:spTree>
    <p:extLst>
      <p:ext uri="{BB962C8B-B14F-4D97-AF65-F5344CB8AC3E}">
        <p14:creationId xmlns:p14="http://schemas.microsoft.com/office/powerpoint/2010/main" val="4193815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35</a:t>
            </a:fld>
            <a:endParaRPr lang="ru-RU"/>
          </a:p>
        </p:txBody>
      </p:sp>
    </p:spTree>
    <p:extLst>
      <p:ext uri="{BB962C8B-B14F-4D97-AF65-F5344CB8AC3E}">
        <p14:creationId xmlns:p14="http://schemas.microsoft.com/office/powerpoint/2010/main" val="1856495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36</a:t>
            </a:fld>
            <a:endParaRPr lang="ru-RU"/>
          </a:p>
        </p:txBody>
      </p:sp>
    </p:spTree>
    <p:extLst>
      <p:ext uri="{BB962C8B-B14F-4D97-AF65-F5344CB8AC3E}">
        <p14:creationId xmlns:p14="http://schemas.microsoft.com/office/powerpoint/2010/main" val="21333085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37</a:t>
            </a:fld>
            <a:endParaRPr lang="ru-RU"/>
          </a:p>
        </p:txBody>
      </p:sp>
    </p:spTree>
    <p:extLst>
      <p:ext uri="{BB962C8B-B14F-4D97-AF65-F5344CB8AC3E}">
        <p14:creationId xmlns:p14="http://schemas.microsoft.com/office/powerpoint/2010/main" val="33110898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38</a:t>
            </a:fld>
            <a:endParaRPr lang="ru-RU"/>
          </a:p>
        </p:txBody>
      </p:sp>
    </p:spTree>
    <p:extLst>
      <p:ext uri="{BB962C8B-B14F-4D97-AF65-F5344CB8AC3E}">
        <p14:creationId xmlns:p14="http://schemas.microsoft.com/office/powerpoint/2010/main" val="17939679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39</a:t>
            </a:fld>
            <a:endParaRPr lang="ru-RU"/>
          </a:p>
        </p:txBody>
      </p:sp>
    </p:spTree>
    <p:extLst>
      <p:ext uri="{BB962C8B-B14F-4D97-AF65-F5344CB8AC3E}">
        <p14:creationId xmlns:p14="http://schemas.microsoft.com/office/powerpoint/2010/main" val="3508957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4</a:t>
            </a:fld>
            <a:endParaRPr lang="ru-RU"/>
          </a:p>
        </p:txBody>
      </p:sp>
    </p:spTree>
    <p:extLst>
      <p:ext uri="{BB962C8B-B14F-4D97-AF65-F5344CB8AC3E}">
        <p14:creationId xmlns:p14="http://schemas.microsoft.com/office/powerpoint/2010/main" val="344670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40</a:t>
            </a:fld>
            <a:endParaRPr lang="ru-RU"/>
          </a:p>
        </p:txBody>
      </p:sp>
    </p:spTree>
    <p:extLst>
      <p:ext uri="{BB962C8B-B14F-4D97-AF65-F5344CB8AC3E}">
        <p14:creationId xmlns:p14="http://schemas.microsoft.com/office/powerpoint/2010/main" val="4138187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41</a:t>
            </a:fld>
            <a:endParaRPr lang="ru-RU"/>
          </a:p>
        </p:txBody>
      </p:sp>
    </p:spTree>
    <p:extLst>
      <p:ext uri="{BB962C8B-B14F-4D97-AF65-F5344CB8AC3E}">
        <p14:creationId xmlns:p14="http://schemas.microsoft.com/office/powerpoint/2010/main" val="3583141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Образ слайда 1"/>
          <p:cNvSpPr>
            <a:spLocks noGrp="1" noRot="1" noChangeAspect="1" noTextEdit="1"/>
          </p:cNvSpPr>
          <p:nvPr>
            <p:ph type="sldImg"/>
          </p:nvPr>
        </p:nvSpPr>
        <p:spPr>
          <a:ln/>
        </p:spPr>
      </p:sp>
      <p:sp>
        <p:nvSpPr>
          <p:cNvPr id="175107" name="Заметки 2"/>
          <p:cNvSpPr>
            <a:spLocks noGrp="1"/>
          </p:cNvSpPr>
          <p:nvPr>
            <p:ph type="body" idx="1"/>
          </p:nvPr>
        </p:nvSpPr>
        <p:spPr>
          <a:noFill/>
          <a:ln/>
        </p:spPr>
        <p:txBody>
          <a:bodyPr/>
          <a:lstStyle/>
          <a:p>
            <a:pPr indent="448409" algn="just">
              <a:lnSpc>
                <a:spcPct val="130000"/>
              </a:lnSpc>
            </a:pPr>
            <a:r>
              <a:rPr lang="ru-RU" altLang="ru-RU" sz="300">
                <a:latin typeface="Times New Roman" pitchFamily="18" charset="0"/>
                <a:cs typeface="Times New Roman" pitchFamily="18" charset="0"/>
              </a:rPr>
              <a:t>Профилактические действия по здоровьесбережению </a:t>
            </a:r>
          </a:p>
          <a:p>
            <a:pPr indent="448409" algn="just">
              <a:lnSpc>
                <a:spcPct val="130000"/>
              </a:lnSpc>
            </a:pPr>
            <a:r>
              <a:rPr lang="ru-RU" altLang="ru-RU" sz="300">
                <a:latin typeface="Times New Roman" pitchFamily="18" charset="0"/>
                <a:cs typeface="Times New Roman" pitchFamily="18" charset="0"/>
              </a:rPr>
              <a:t>Наличие установки </a:t>
            </a:r>
          </a:p>
          <a:p>
            <a:pPr indent="448409" algn="just">
              <a:lnSpc>
                <a:spcPct val="130000"/>
              </a:lnSpc>
            </a:pPr>
            <a:r>
              <a:rPr lang="ru-RU" altLang="ru-RU" sz="300">
                <a:latin typeface="Times New Roman" pitchFamily="18" charset="0"/>
                <a:cs typeface="Times New Roman" pitchFamily="18" charset="0"/>
              </a:rPr>
              <a:t>на долголетие</a:t>
            </a:r>
          </a:p>
          <a:p>
            <a:pPr indent="448409" algn="just">
              <a:lnSpc>
                <a:spcPct val="130000"/>
              </a:lnSpc>
            </a:pPr>
            <a:r>
              <a:rPr lang="ru-RU" altLang="ru-RU" sz="300">
                <a:latin typeface="Times New Roman" pitchFamily="18" charset="0"/>
                <a:cs typeface="Times New Roman" pitchFamily="18" charset="0"/>
              </a:rPr>
              <a:t>В среднем </a:t>
            </a:r>
          </a:p>
          <a:p>
            <a:pPr indent="448409" algn="just">
              <a:lnSpc>
                <a:spcPct val="130000"/>
              </a:lnSpc>
            </a:pPr>
            <a:r>
              <a:rPr lang="ru-RU" altLang="ru-RU" sz="300">
                <a:latin typeface="Times New Roman" pitchFamily="18" charset="0"/>
                <a:cs typeface="Times New Roman" pitchFamily="18" charset="0"/>
              </a:rPr>
              <a:t>по выборке</a:t>
            </a:r>
          </a:p>
          <a:p>
            <a:pPr indent="448409" algn="just">
              <a:lnSpc>
                <a:spcPct val="130000"/>
              </a:lnSpc>
            </a:pPr>
            <a:r>
              <a:rPr lang="ru-RU" altLang="ru-RU" sz="300">
                <a:latin typeface="Times New Roman" pitchFamily="18" charset="0"/>
                <a:cs typeface="Times New Roman" pitchFamily="18" charset="0"/>
              </a:rPr>
              <a:t>да</a:t>
            </a:r>
          </a:p>
          <a:p>
            <a:pPr indent="448409" algn="just">
              <a:lnSpc>
                <a:spcPct val="130000"/>
              </a:lnSpc>
            </a:pPr>
            <a:r>
              <a:rPr lang="ru-RU" altLang="ru-RU" sz="300">
                <a:latin typeface="Times New Roman" pitchFamily="18" charset="0"/>
                <a:cs typeface="Times New Roman" pitchFamily="18" charset="0"/>
              </a:rPr>
              <a:t>нет </a:t>
            </a:r>
          </a:p>
          <a:p>
            <a:pPr indent="448409" algn="just">
              <a:lnSpc>
                <a:spcPct val="130000"/>
              </a:lnSpc>
            </a:pPr>
            <a:r>
              <a:rPr lang="ru-RU" altLang="ru-RU" sz="300">
                <a:latin typeface="Times New Roman" pitchFamily="18" charset="0"/>
                <a:cs typeface="Times New Roman" pitchFamily="18" charset="0"/>
              </a:rPr>
              <a:t>Активно занимаюсь физической культурой, закаливанием организма</a:t>
            </a:r>
          </a:p>
          <a:p>
            <a:pPr indent="448409" algn="just">
              <a:lnSpc>
                <a:spcPct val="130000"/>
              </a:lnSpc>
            </a:pPr>
            <a:r>
              <a:rPr lang="ru-RU" altLang="ru-RU" sz="300" b="1">
                <a:latin typeface="Times New Roman" pitchFamily="18" charset="0"/>
                <a:cs typeface="Times New Roman" pitchFamily="18" charset="0"/>
              </a:rPr>
              <a:t>14,3</a:t>
            </a:r>
            <a:endParaRPr lang="ru-RU" altLang="ru-RU" sz="300">
              <a:latin typeface="Times New Roman" pitchFamily="18" charset="0"/>
              <a:cs typeface="Times New Roman" pitchFamily="18" charset="0"/>
            </a:endParaRPr>
          </a:p>
          <a:p>
            <a:pPr indent="448409" algn="just">
              <a:lnSpc>
                <a:spcPct val="130000"/>
              </a:lnSpc>
            </a:pPr>
            <a:r>
              <a:rPr lang="ru-RU" altLang="ru-RU" sz="300" b="1">
                <a:latin typeface="Times New Roman" pitchFamily="18" charset="0"/>
                <a:cs typeface="Times New Roman" pitchFamily="18" charset="0"/>
              </a:rPr>
              <a:t>8,0</a:t>
            </a:r>
            <a:endParaRPr lang="ru-RU" altLang="ru-RU" sz="300">
              <a:latin typeface="Times New Roman" pitchFamily="18" charset="0"/>
              <a:cs typeface="Times New Roman" pitchFamily="18" charset="0"/>
            </a:endParaRPr>
          </a:p>
          <a:p>
            <a:pPr indent="448409" algn="just">
              <a:lnSpc>
                <a:spcPct val="130000"/>
              </a:lnSpc>
            </a:pPr>
            <a:r>
              <a:rPr lang="ru-RU" altLang="ru-RU" sz="300">
                <a:latin typeface="Times New Roman" pitchFamily="18" charset="0"/>
                <a:cs typeface="Times New Roman" pitchFamily="18" charset="0"/>
              </a:rPr>
              <a:t>13,4</a:t>
            </a:r>
          </a:p>
          <a:p>
            <a:pPr indent="448409" algn="just">
              <a:lnSpc>
                <a:spcPct val="130000"/>
              </a:lnSpc>
            </a:pPr>
            <a:r>
              <a:rPr lang="ru-RU" altLang="ru-RU" sz="300">
                <a:latin typeface="Times New Roman" pitchFamily="18" charset="0"/>
                <a:cs typeface="Times New Roman" pitchFamily="18" charset="0"/>
              </a:rPr>
              <a:t>Употребляю очищенную воду </a:t>
            </a:r>
          </a:p>
          <a:p>
            <a:pPr indent="448409" algn="just">
              <a:lnSpc>
                <a:spcPct val="130000"/>
              </a:lnSpc>
            </a:pPr>
            <a:r>
              <a:rPr lang="ru-RU" altLang="ru-RU" sz="300">
                <a:latin typeface="Times New Roman" pitchFamily="18" charset="0"/>
                <a:cs typeface="Times New Roman" pitchFamily="18" charset="0"/>
              </a:rPr>
              <a:t>29,5</a:t>
            </a:r>
          </a:p>
          <a:p>
            <a:pPr indent="448409" algn="just">
              <a:lnSpc>
                <a:spcPct val="130000"/>
              </a:lnSpc>
            </a:pPr>
            <a:r>
              <a:rPr lang="ru-RU" altLang="ru-RU" sz="300">
                <a:latin typeface="Times New Roman" pitchFamily="18" charset="0"/>
                <a:cs typeface="Times New Roman" pitchFamily="18" charset="0"/>
              </a:rPr>
              <a:t>16,7</a:t>
            </a:r>
          </a:p>
          <a:p>
            <a:pPr indent="448409" algn="just">
              <a:lnSpc>
                <a:spcPct val="130000"/>
              </a:lnSpc>
            </a:pPr>
            <a:r>
              <a:rPr lang="ru-RU" altLang="ru-RU" sz="300">
                <a:latin typeface="Times New Roman" pitchFamily="18" charset="0"/>
                <a:cs typeface="Times New Roman" pitchFamily="18" charset="0"/>
              </a:rPr>
              <a:t>28,0</a:t>
            </a:r>
          </a:p>
          <a:p>
            <a:pPr indent="448409" algn="just">
              <a:lnSpc>
                <a:spcPct val="130000"/>
              </a:lnSpc>
            </a:pPr>
            <a:r>
              <a:rPr lang="ru-RU" altLang="ru-RU" sz="300">
                <a:latin typeface="Times New Roman" pitchFamily="18" charset="0"/>
                <a:cs typeface="Times New Roman" pitchFamily="18" charset="0"/>
              </a:rPr>
              <a:t>Контролирую свой вес</a:t>
            </a:r>
          </a:p>
          <a:p>
            <a:pPr indent="448409" algn="just">
              <a:lnSpc>
                <a:spcPct val="130000"/>
              </a:lnSpc>
            </a:pPr>
            <a:r>
              <a:rPr lang="ru-RU" altLang="ru-RU" sz="300">
                <a:latin typeface="Times New Roman" pitchFamily="18" charset="0"/>
                <a:cs typeface="Times New Roman" pitchFamily="18" charset="0"/>
              </a:rPr>
              <a:t>20,4</a:t>
            </a:r>
          </a:p>
          <a:p>
            <a:pPr indent="448409" algn="just">
              <a:lnSpc>
                <a:spcPct val="130000"/>
              </a:lnSpc>
            </a:pPr>
            <a:r>
              <a:rPr lang="ru-RU" altLang="ru-RU" sz="300">
                <a:latin typeface="Times New Roman" pitchFamily="18" charset="0"/>
                <a:cs typeface="Times New Roman" pitchFamily="18" charset="0"/>
              </a:rPr>
              <a:t>16,1</a:t>
            </a:r>
          </a:p>
          <a:p>
            <a:pPr indent="448409" algn="just">
              <a:lnSpc>
                <a:spcPct val="130000"/>
              </a:lnSpc>
            </a:pPr>
            <a:r>
              <a:rPr lang="ru-RU" altLang="ru-RU" sz="300">
                <a:latin typeface="Times New Roman" pitchFamily="18" charset="0"/>
                <a:cs typeface="Times New Roman" pitchFamily="18" charset="0"/>
              </a:rPr>
              <a:t>19,8</a:t>
            </a:r>
          </a:p>
          <a:p>
            <a:pPr indent="448409" algn="just">
              <a:lnSpc>
                <a:spcPct val="130000"/>
              </a:lnSpc>
            </a:pPr>
            <a:r>
              <a:rPr lang="ru-RU" altLang="ru-RU" sz="300">
                <a:latin typeface="Times New Roman" pitchFamily="18" charset="0"/>
                <a:cs typeface="Times New Roman" pitchFamily="18" charset="0"/>
              </a:rPr>
              <a:t>Не курю</a:t>
            </a:r>
          </a:p>
          <a:p>
            <a:pPr indent="448409" algn="just">
              <a:lnSpc>
                <a:spcPct val="130000"/>
              </a:lnSpc>
            </a:pPr>
            <a:r>
              <a:rPr lang="ru-RU" altLang="ru-RU" sz="300">
                <a:latin typeface="Times New Roman" pitchFamily="18" charset="0"/>
                <a:cs typeface="Times New Roman" pitchFamily="18" charset="0"/>
              </a:rPr>
              <a:t>45,7</a:t>
            </a:r>
          </a:p>
          <a:p>
            <a:pPr indent="448409" algn="just">
              <a:lnSpc>
                <a:spcPct val="130000"/>
              </a:lnSpc>
            </a:pPr>
            <a:r>
              <a:rPr lang="ru-RU" altLang="ru-RU" sz="300">
                <a:latin typeface="Times New Roman" pitchFamily="18" charset="0"/>
                <a:cs typeface="Times New Roman" pitchFamily="18" charset="0"/>
              </a:rPr>
              <a:t>28,7</a:t>
            </a:r>
          </a:p>
          <a:p>
            <a:pPr indent="448409" algn="just">
              <a:lnSpc>
                <a:spcPct val="130000"/>
              </a:lnSpc>
            </a:pPr>
            <a:r>
              <a:rPr lang="ru-RU" altLang="ru-RU" sz="300" b="1">
                <a:latin typeface="Times New Roman" pitchFamily="18" charset="0"/>
                <a:cs typeface="Times New Roman" pitchFamily="18" charset="0"/>
              </a:rPr>
              <a:t>43,5</a:t>
            </a:r>
            <a:endParaRPr lang="ru-RU" altLang="ru-RU" sz="300">
              <a:latin typeface="Times New Roman" pitchFamily="18" charset="0"/>
              <a:cs typeface="Times New Roman" pitchFamily="18" charset="0"/>
            </a:endParaRPr>
          </a:p>
          <a:p>
            <a:pPr indent="448409" algn="just">
              <a:lnSpc>
                <a:spcPct val="130000"/>
              </a:lnSpc>
            </a:pPr>
            <a:r>
              <a:rPr lang="ru-RU" altLang="ru-RU" sz="300">
                <a:latin typeface="Times New Roman" pitchFamily="18" charset="0"/>
                <a:cs typeface="Times New Roman" pitchFamily="18" charset="0"/>
              </a:rPr>
              <a:t>Обращаюсь к врачу при первых признаках болезни, регулярно прохожу медицинский осмотр</a:t>
            </a:r>
          </a:p>
          <a:p>
            <a:pPr indent="448409" algn="just">
              <a:lnSpc>
                <a:spcPct val="130000"/>
              </a:lnSpc>
            </a:pPr>
            <a:r>
              <a:rPr lang="ru-RU" altLang="ru-RU" sz="300">
                <a:latin typeface="Times New Roman" pitchFamily="18" charset="0"/>
                <a:cs typeface="Times New Roman" pitchFamily="18" charset="0"/>
              </a:rPr>
              <a:t>24,5</a:t>
            </a:r>
          </a:p>
          <a:p>
            <a:pPr indent="448409" algn="just">
              <a:lnSpc>
                <a:spcPct val="130000"/>
              </a:lnSpc>
            </a:pPr>
            <a:r>
              <a:rPr lang="ru-RU" altLang="ru-RU" sz="300">
                <a:latin typeface="Times New Roman" pitchFamily="18" charset="0"/>
                <a:cs typeface="Times New Roman" pitchFamily="18" charset="0"/>
              </a:rPr>
              <a:t>16,1</a:t>
            </a:r>
          </a:p>
          <a:p>
            <a:pPr indent="448409" algn="just">
              <a:lnSpc>
                <a:spcPct val="130000"/>
              </a:lnSpc>
            </a:pPr>
            <a:r>
              <a:rPr lang="ru-RU" altLang="ru-RU" sz="300">
                <a:latin typeface="Times New Roman" pitchFamily="18" charset="0"/>
                <a:cs typeface="Times New Roman" pitchFamily="18" charset="0"/>
              </a:rPr>
              <a:t>23,5</a:t>
            </a:r>
          </a:p>
          <a:p>
            <a:pPr indent="448409" algn="just">
              <a:lnSpc>
                <a:spcPct val="130000"/>
              </a:lnSpc>
            </a:pPr>
            <a:r>
              <a:rPr lang="ru-RU" altLang="ru-RU" sz="300">
                <a:latin typeface="Times New Roman" pitchFamily="18" charset="0"/>
                <a:cs typeface="Times New Roman" pitchFamily="18" charset="0"/>
              </a:rPr>
              <a:t>По возможности оздоравливаюсь в санатории, на курорте и т. п.</a:t>
            </a:r>
          </a:p>
          <a:p>
            <a:pPr indent="448409" algn="just">
              <a:lnSpc>
                <a:spcPct val="130000"/>
              </a:lnSpc>
            </a:pPr>
            <a:r>
              <a:rPr lang="ru-RU" altLang="ru-RU" sz="300">
                <a:latin typeface="Times New Roman" pitchFamily="18" charset="0"/>
                <a:cs typeface="Times New Roman" pitchFamily="18" charset="0"/>
              </a:rPr>
              <a:t>10,2</a:t>
            </a:r>
          </a:p>
          <a:p>
            <a:pPr indent="448409" algn="just">
              <a:lnSpc>
                <a:spcPct val="130000"/>
              </a:lnSpc>
            </a:pPr>
            <a:r>
              <a:rPr lang="ru-RU" altLang="ru-RU" sz="300">
                <a:latin typeface="Times New Roman" pitchFamily="18" charset="0"/>
                <a:cs typeface="Times New Roman" pitchFamily="18" charset="0"/>
              </a:rPr>
              <a:t>13,2</a:t>
            </a:r>
          </a:p>
          <a:p>
            <a:pPr indent="448409" algn="just">
              <a:lnSpc>
                <a:spcPct val="130000"/>
              </a:lnSpc>
            </a:pPr>
            <a:r>
              <a:rPr lang="ru-RU" altLang="ru-RU" sz="300">
                <a:latin typeface="Times New Roman" pitchFamily="18" charset="0"/>
                <a:cs typeface="Times New Roman" pitchFamily="18" charset="0"/>
              </a:rPr>
              <a:t>10,6</a:t>
            </a:r>
          </a:p>
          <a:p>
            <a:pPr indent="448409" algn="just">
              <a:lnSpc>
                <a:spcPct val="130000"/>
              </a:lnSpc>
            </a:pPr>
            <a:r>
              <a:rPr lang="ru-RU" altLang="ru-RU" sz="300">
                <a:latin typeface="Times New Roman" pitchFamily="18" charset="0"/>
                <a:cs typeface="Times New Roman" pitchFamily="18" charset="0"/>
              </a:rPr>
              <a:t>Соблюдаю умеренность в потреблении алкоголя</a:t>
            </a:r>
          </a:p>
          <a:p>
            <a:pPr indent="448409" algn="just">
              <a:lnSpc>
                <a:spcPct val="130000"/>
              </a:lnSpc>
            </a:pPr>
            <a:r>
              <a:rPr lang="ru-RU" altLang="ru-RU" sz="300" b="1">
                <a:latin typeface="Times New Roman" pitchFamily="18" charset="0"/>
                <a:cs typeface="Times New Roman" pitchFamily="18" charset="0"/>
              </a:rPr>
              <a:t>31,1</a:t>
            </a:r>
            <a:endParaRPr lang="ru-RU" altLang="ru-RU" sz="300">
              <a:latin typeface="Times New Roman" pitchFamily="18" charset="0"/>
              <a:cs typeface="Times New Roman" pitchFamily="18" charset="0"/>
            </a:endParaRPr>
          </a:p>
          <a:p>
            <a:pPr indent="448409" algn="just">
              <a:lnSpc>
                <a:spcPct val="130000"/>
              </a:lnSpc>
            </a:pPr>
            <a:r>
              <a:rPr lang="ru-RU" altLang="ru-RU" sz="300" b="1">
                <a:latin typeface="Times New Roman" pitchFamily="18" charset="0"/>
                <a:cs typeface="Times New Roman" pitchFamily="18" charset="0"/>
              </a:rPr>
              <a:t>15,5</a:t>
            </a:r>
            <a:endParaRPr lang="ru-RU" altLang="ru-RU" sz="300">
              <a:latin typeface="Times New Roman" pitchFamily="18" charset="0"/>
              <a:cs typeface="Times New Roman" pitchFamily="18" charset="0"/>
            </a:endParaRPr>
          </a:p>
          <a:p>
            <a:pPr indent="448409" algn="just">
              <a:lnSpc>
                <a:spcPct val="130000"/>
              </a:lnSpc>
            </a:pPr>
            <a:r>
              <a:rPr lang="ru-RU" altLang="ru-RU" sz="300">
                <a:latin typeface="Times New Roman" pitchFamily="18" charset="0"/>
                <a:cs typeface="Times New Roman" pitchFamily="18" charset="0"/>
              </a:rPr>
              <a:t>29,2</a:t>
            </a:r>
          </a:p>
          <a:p>
            <a:pPr indent="448409" algn="just">
              <a:lnSpc>
                <a:spcPct val="130000"/>
              </a:lnSpc>
            </a:pPr>
            <a:r>
              <a:rPr lang="ru-RU" altLang="ru-RU" sz="300">
                <a:latin typeface="Times New Roman" pitchFamily="18" charset="0"/>
                <a:cs typeface="Times New Roman" pitchFamily="18" charset="0"/>
              </a:rPr>
              <a:t>Стараюсь больше ходить пешком, совершаю прогулки в местах отдыха </a:t>
            </a:r>
          </a:p>
          <a:p>
            <a:pPr indent="448409" algn="just">
              <a:lnSpc>
                <a:spcPct val="130000"/>
              </a:lnSpc>
            </a:pPr>
            <a:r>
              <a:rPr lang="ru-RU" altLang="ru-RU" sz="300">
                <a:latin typeface="Times New Roman" pitchFamily="18" charset="0"/>
                <a:cs typeface="Times New Roman" pitchFamily="18" charset="0"/>
              </a:rPr>
              <a:t>24,6</a:t>
            </a:r>
          </a:p>
          <a:p>
            <a:pPr indent="448409" algn="just">
              <a:lnSpc>
                <a:spcPct val="130000"/>
              </a:lnSpc>
            </a:pPr>
            <a:r>
              <a:rPr lang="ru-RU" altLang="ru-RU" sz="300">
                <a:latin typeface="Times New Roman" pitchFamily="18" charset="0"/>
                <a:cs typeface="Times New Roman" pitchFamily="18" charset="0"/>
              </a:rPr>
              <a:t>16,1</a:t>
            </a:r>
          </a:p>
          <a:p>
            <a:pPr indent="448409" algn="just">
              <a:lnSpc>
                <a:spcPct val="130000"/>
              </a:lnSpc>
            </a:pPr>
            <a:r>
              <a:rPr lang="ru-RU" altLang="ru-RU" sz="300">
                <a:latin typeface="Times New Roman" pitchFamily="18" charset="0"/>
                <a:cs typeface="Times New Roman" pitchFamily="18" charset="0"/>
              </a:rPr>
              <a:t>23,5</a:t>
            </a:r>
          </a:p>
          <a:p>
            <a:pPr indent="448409" algn="just">
              <a:lnSpc>
                <a:spcPct val="130000"/>
              </a:lnSpc>
            </a:pPr>
            <a:r>
              <a:rPr lang="ru-RU" altLang="ru-RU" sz="300">
                <a:latin typeface="Times New Roman" pitchFamily="18" charset="0"/>
                <a:cs typeface="Times New Roman" pitchFamily="18" charset="0"/>
              </a:rPr>
              <a:t>Стараюсь контролировать своё психическое состояние </a:t>
            </a:r>
          </a:p>
          <a:p>
            <a:pPr indent="448409" algn="just">
              <a:lnSpc>
                <a:spcPct val="130000"/>
              </a:lnSpc>
            </a:pPr>
            <a:r>
              <a:rPr lang="ru-RU" altLang="ru-RU" sz="300">
                <a:latin typeface="Times New Roman" pitchFamily="18" charset="0"/>
                <a:cs typeface="Times New Roman" pitchFamily="18" charset="0"/>
              </a:rPr>
              <a:t>16,4</a:t>
            </a:r>
          </a:p>
          <a:p>
            <a:pPr indent="448409" algn="just">
              <a:lnSpc>
                <a:spcPct val="130000"/>
              </a:lnSpc>
            </a:pPr>
            <a:r>
              <a:rPr lang="ru-RU" altLang="ru-RU" sz="300">
                <a:latin typeface="Times New Roman" pitchFamily="18" charset="0"/>
                <a:cs typeface="Times New Roman" pitchFamily="18" charset="0"/>
              </a:rPr>
              <a:t>13,8</a:t>
            </a:r>
          </a:p>
          <a:p>
            <a:pPr indent="448409" algn="just">
              <a:lnSpc>
                <a:spcPct val="130000"/>
              </a:lnSpc>
            </a:pPr>
            <a:r>
              <a:rPr lang="ru-RU" altLang="ru-RU" sz="300">
                <a:latin typeface="Times New Roman" pitchFamily="18" charset="0"/>
                <a:cs typeface="Times New Roman" pitchFamily="18" charset="0"/>
              </a:rPr>
              <a:t>16,0</a:t>
            </a:r>
          </a:p>
          <a:p>
            <a:pPr indent="448409" algn="just">
              <a:lnSpc>
                <a:spcPct val="130000"/>
              </a:lnSpc>
            </a:pPr>
            <a:r>
              <a:rPr lang="ru-RU" altLang="ru-RU" sz="300">
                <a:latin typeface="Times New Roman" pitchFamily="18" charset="0"/>
                <a:cs typeface="Times New Roman" pitchFamily="18" charset="0"/>
              </a:rPr>
              <a:t>Стараюсь оптимально сочетать трудовые нагрузки и отдых</a:t>
            </a:r>
          </a:p>
          <a:p>
            <a:pPr indent="448409" algn="just">
              <a:lnSpc>
                <a:spcPct val="130000"/>
              </a:lnSpc>
            </a:pPr>
            <a:r>
              <a:rPr lang="ru-RU" altLang="ru-RU" sz="300" b="1">
                <a:latin typeface="Times New Roman" pitchFamily="18" charset="0"/>
                <a:cs typeface="Times New Roman" pitchFamily="18" charset="0"/>
              </a:rPr>
              <a:t>20,1</a:t>
            </a:r>
            <a:endParaRPr lang="ru-RU" altLang="ru-RU" sz="300">
              <a:latin typeface="Times New Roman" pitchFamily="18" charset="0"/>
              <a:cs typeface="Times New Roman" pitchFamily="18" charset="0"/>
            </a:endParaRPr>
          </a:p>
          <a:p>
            <a:pPr indent="448409" algn="just">
              <a:lnSpc>
                <a:spcPct val="130000"/>
              </a:lnSpc>
            </a:pPr>
            <a:r>
              <a:rPr lang="ru-RU" altLang="ru-RU" sz="300" b="1">
                <a:latin typeface="Times New Roman" pitchFamily="18" charset="0"/>
                <a:cs typeface="Times New Roman" pitchFamily="18" charset="0"/>
              </a:rPr>
              <a:t>9,8</a:t>
            </a:r>
            <a:endParaRPr lang="ru-RU" altLang="ru-RU" sz="300">
              <a:latin typeface="Times New Roman" pitchFamily="18" charset="0"/>
              <a:cs typeface="Times New Roman" pitchFamily="18" charset="0"/>
            </a:endParaRPr>
          </a:p>
          <a:p>
            <a:pPr indent="448409" algn="just">
              <a:lnSpc>
                <a:spcPct val="130000"/>
              </a:lnSpc>
            </a:pPr>
            <a:r>
              <a:rPr lang="ru-RU" altLang="ru-RU" sz="300">
                <a:latin typeface="Times New Roman" pitchFamily="18" charset="0"/>
                <a:cs typeface="Times New Roman" pitchFamily="18" charset="0"/>
              </a:rPr>
              <a:t>18,8</a:t>
            </a:r>
          </a:p>
          <a:p>
            <a:pPr indent="448409" algn="just">
              <a:lnSpc>
                <a:spcPct val="130000"/>
              </a:lnSpc>
            </a:pPr>
            <a:r>
              <a:rPr lang="ru-RU" altLang="ru-RU" sz="300">
                <a:latin typeface="Times New Roman" pitchFamily="18" charset="0"/>
                <a:cs typeface="Times New Roman" pitchFamily="18" charset="0"/>
              </a:rPr>
              <a:t>Стараюсь организовать своё свободное время с пользой для здоровья, саморазвития, самореализации</a:t>
            </a:r>
          </a:p>
          <a:p>
            <a:pPr indent="448409" algn="just">
              <a:lnSpc>
                <a:spcPct val="130000"/>
              </a:lnSpc>
            </a:pPr>
            <a:r>
              <a:rPr lang="ru-RU" altLang="ru-RU" sz="300" b="1">
                <a:latin typeface="Times New Roman" pitchFamily="18" charset="0"/>
                <a:cs typeface="Times New Roman" pitchFamily="18" charset="0"/>
              </a:rPr>
              <a:t>18,0</a:t>
            </a:r>
            <a:endParaRPr lang="ru-RU" altLang="ru-RU" sz="300">
              <a:latin typeface="Times New Roman" pitchFamily="18" charset="0"/>
              <a:cs typeface="Times New Roman" pitchFamily="18" charset="0"/>
            </a:endParaRPr>
          </a:p>
          <a:p>
            <a:pPr indent="448409" algn="just">
              <a:lnSpc>
                <a:spcPct val="130000"/>
              </a:lnSpc>
            </a:pPr>
            <a:r>
              <a:rPr lang="ru-RU" altLang="ru-RU" sz="300" b="1">
                <a:latin typeface="Times New Roman" pitchFamily="18" charset="0"/>
                <a:cs typeface="Times New Roman" pitchFamily="18" charset="0"/>
              </a:rPr>
              <a:t>8,6</a:t>
            </a:r>
            <a:endParaRPr lang="ru-RU" altLang="ru-RU" sz="300">
              <a:latin typeface="Times New Roman" pitchFamily="18" charset="0"/>
              <a:cs typeface="Times New Roman" pitchFamily="18" charset="0"/>
            </a:endParaRPr>
          </a:p>
          <a:p>
            <a:pPr indent="448409" algn="just">
              <a:lnSpc>
                <a:spcPct val="130000"/>
              </a:lnSpc>
            </a:pPr>
            <a:r>
              <a:rPr lang="ru-RU" altLang="ru-RU" sz="300">
                <a:latin typeface="Times New Roman" pitchFamily="18" charset="0"/>
                <a:cs typeface="Times New Roman" pitchFamily="18" charset="0"/>
              </a:rPr>
              <a:t>16,8</a:t>
            </a:r>
          </a:p>
          <a:p>
            <a:pPr indent="448409" algn="just">
              <a:lnSpc>
                <a:spcPct val="130000"/>
              </a:lnSpc>
            </a:pPr>
            <a:r>
              <a:rPr lang="ru-RU" altLang="ru-RU" sz="300">
                <a:latin typeface="Times New Roman" pitchFamily="18" charset="0"/>
                <a:cs typeface="Times New Roman" pitchFamily="18" charset="0"/>
              </a:rPr>
              <a:t>Ничего специально не предпринимаю</a:t>
            </a:r>
          </a:p>
          <a:p>
            <a:pPr indent="448409" algn="just">
              <a:lnSpc>
                <a:spcPct val="130000"/>
              </a:lnSpc>
            </a:pPr>
            <a:r>
              <a:rPr lang="ru-RU" altLang="ru-RU" sz="300">
                <a:latin typeface="Times New Roman" pitchFamily="18" charset="0"/>
                <a:cs typeface="Times New Roman" pitchFamily="18" charset="0"/>
              </a:rPr>
              <a:t>21,4</a:t>
            </a:r>
          </a:p>
          <a:p>
            <a:pPr indent="448409" algn="just">
              <a:lnSpc>
                <a:spcPct val="130000"/>
              </a:lnSpc>
            </a:pPr>
            <a:r>
              <a:rPr lang="ru-RU" altLang="ru-RU" sz="300">
                <a:latin typeface="Times New Roman" pitchFamily="18" charset="0"/>
                <a:cs typeface="Times New Roman" pitchFamily="18" charset="0"/>
              </a:rPr>
              <a:t>33,3</a:t>
            </a:r>
          </a:p>
          <a:p>
            <a:pPr indent="448409" algn="just">
              <a:lnSpc>
                <a:spcPct val="130000"/>
              </a:lnSpc>
            </a:pPr>
            <a:r>
              <a:rPr lang="ru-RU" altLang="ru-RU" sz="300">
                <a:latin typeface="Times New Roman" pitchFamily="18" charset="0"/>
                <a:cs typeface="Times New Roman" pitchFamily="18" charset="0"/>
              </a:rPr>
              <a:t>22,8</a:t>
            </a:r>
          </a:p>
          <a:p>
            <a:pPr indent="448409">
              <a:lnSpc>
                <a:spcPct val="80000"/>
              </a:lnSpc>
            </a:pPr>
            <a:endParaRPr lang="ru-RU" altLang="ru-RU" sz="300"/>
          </a:p>
        </p:txBody>
      </p:sp>
      <p:sp>
        <p:nvSpPr>
          <p:cNvPr id="175108" name="Номер слайда 3"/>
          <p:cNvSpPr>
            <a:spLocks noGrp="1"/>
          </p:cNvSpPr>
          <p:nvPr>
            <p:ph type="sldNum" sz="quarter" idx="5"/>
          </p:nvPr>
        </p:nvSpPr>
        <p:spPr>
          <a:noFill/>
        </p:spPr>
        <p:txBody>
          <a:bodyPr/>
          <a:lstStyle/>
          <a:p>
            <a:fld id="{FE83ED6B-0BD6-4BC1-BF8B-8E9B102D1612}" type="slidenum">
              <a:rPr lang="ru-RU" altLang="ru-RU">
                <a:solidFill>
                  <a:srgbClr val="000000"/>
                </a:solidFill>
              </a:rPr>
              <a:pPr/>
              <a:t>42</a:t>
            </a:fld>
            <a:endParaRPr lang="ru-RU" altLang="ru-RU">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Образ слайда 1"/>
          <p:cNvSpPr>
            <a:spLocks noGrp="1" noRot="1" noChangeAspect="1" noTextEdit="1"/>
          </p:cNvSpPr>
          <p:nvPr>
            <p:ph type="sldImg"/>
          </p:nvPr>
        </p:nvSpPr>
        <p:spPr>
          <a:xfrm>
            <a:off x="917575" y="744538"/>
            <a:ext cx="4962525" cy="3722687"/>
          </a:xfrm>
          <a:ln/>
        </p:spPr>
      </p:sp>
      <p:sp>
        <p:nvSpPr>
          <p:cNvPr id="178179" name="Заметки 2"/>
          <p:cNvSpPr>
            <a:spLocks noGrp="1"/>
          </p:cNvSpPr>
          <p:nvPr>
            <p:ph type="body" idx="1"/>
          </p:nvPr>
        </p:nvSpPr>
        <p:spPr>
          <a:noFill/>
          <a:ln/>
        </p:spPr>
        <p:txBody>
          <a:bodyPr lIns="91431" tIns="45715" rIns="91431" bIns="45715"/>
          <a:lstStyle/>
          <a:p>
            <a:pPr eaLnBrk="1" hangingPunct="1">
              <a:spcBef>
                <a:spcPct val="0"/>
              </a:spcBef>
            </a:pPr>
            <a:endParaRPr lang="ru-RU" altLang="ru-RU" smtClean="0"/>
          </a:p>
        </p:txBody>
      </p:sp>
      <p:sp>
        <p:nvSpPr>
          <p:cNvPr id="178180" name="Номер слайда 3"/>
          <p:cNvSpPr txBox="1">
            <a:spLocks noGrp="1"/>
          </p:cNvSpPr>
          <p:nvPr/>
        </p:nvSpPr>
        <p:spPr bwMode="auto">
          <a:xfrm>
            <a:off x="3849325" y="9430467"/>
            <a:ext cx="2946767" cy="496173"/>
          </a:xfrm>
          <a:prstGeom prst="rect">
            <a:avLst/>
          </a:prstGeom>
          <a:noFill/>
          <a:ln w="9525">
            <a:noFill/>
            <a:miter lim="800000"/>
            <a:headEnd/>
            <a:tailEnd/>
          </a:ln>
        </p:spPr>
        <p:txBody>
          <a:bodyPr lIns="91431" tIns="45715" rIns="91431" bIns="45715" anchor="b"/>
          <a:lstStyle/>
          <a:p>
            <a:pPr algn="r" defTabSz="914248"/>
            <a:fld id="{1BD1640C-CB01-41D4-86AE-4BC4E9437639}" type="slidenum">
              <a:rPr lang="ru-RU" altLang="ru-RU" sz="1200"/>
              <a:pPr algn="r" defTabSz="914248"/>
              <a:t>44</a:t>
            </a:fld>
            <a:endParaRPr lang="ru-RU" altLang="ru-RU"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Образ слайда 1"/>
          <p:cNvSpPr>
            <a:spLocks noGrp="1" noRot="1" noChangeAspect="1" noTextEdit="1"/>
          </p:cNvSpPr>
          <p:nvPr>
            <p:ph type="sldImg"/>
          </p:nvPr>
        </p:nvSpPr>
        <p:spPr>
          <a:xfrm>
            <a:off x="917575" y="744538"/>
            <a:ext cx="4962525" cy="3722687"/>
          </a:xfrm>
          <a:ln/>
        </p:spPr>
      </p:sp>
      <p:sp>
        <p:nvSpPr>
          <p:cNvPr id="181251" name="Заметки 2"/>
          <p:cNvSpPr>
            <a:spLocks noGrp="1"/>
          </p:cNvSpPr>
          <p:nvPr>
            <p:ph type="body" idx="1"/>
          </p:nvPr>
        </p:nvSpPr>
        <p:spPr>
          <a:noFill/>
          <a:ln/>
        </p:spPr>
        <p:txBody>
          <a:bodyPr lIns="91431" tIns="45715" rIns="91431" bIns="45715"/>
          <a:lstStyle/>
          <a:p>
            <a:pPr eaLnBrk="1" hangingPunct="1">
              <a:spcBef>
                <a:spcPct val="0"/>
              </a:spcBef>
            </a:pPr>
            <a:r>
              <a:rPr lang="ru-RU" altLang="ru-RU" smtClean="0"/>
              <a:t>Результаты произведённых прогнозных расчётов показали, что согласно всем, даже самым оптимистичным сценариям, численность сельского населения СЗФО на протяжении всего прогнозного периода будет неминуемо сокращаться (рис. 1). Инерционный сценарий, предполагающий сохранение параметров воспроизводства на уровне базового 2015 г., демонстрирует самый неблагоприятный вариант развития событий – снижение численности сельского населения к итоговому 2035 г. на 1 082,9 тыс. человек, т.е. на 49% по сравнению с уровнем базового года.</a:t>
            </a:r>
          </a:p>
          <a:p>
            <a:pPr eaLnBrk="1" hangingPunct="1">
              <a:spcBef>
                <a:spcPct val="0"/>
              </a:spcBef>
            </a:pPr>
            <a:r>
              <a:rPr lang="ru-RU" altLang="ru-RU" smtClean="0"/>
              <a:t>В случае реализации более позитивного сценария «снижения смертности» численность населения сельских территорий Северо-Запада также сократиться, но это будет выражено чуть менее значительно – на 44% (на 974,6 тыс. человек). Согласно сценарию «повышения рождаемости» численность сельских жителей к 2035 г. достигнет 1 355,9 тыс. человек, что ниже базового уровня 2015 г. на 39% (на 848,2 тыс. человек). И, наконец, осуществление сценария «оптимизации управления» гипотетически приведёт к наилучшим результатам, однако не решит проблему убыли населения. Так, согласно ему к 2035 г. общая численность сельских жителей составит 1 468,8 тыс. человек, что на 33% ниже, чем в базовом году.</a:t>
            </a:r>
          </a:p>
        </p:txBody>
      </p:sp>
      <p:sp>
        <p:nvSpPr>
          <p:cNvPr id="181252" name="Номер слайда 3"/>
          <p:cNvSpPr txBox="1">
            <a:spLocks noGrp="1"/>
          </p:cNvSpPr>
          <p:nvPr/>
        </p:nvSpPr>
        <p:spPr bwMode="auto">
          <a:xfrm>
            <a:off x="3849325" y="9430467"/>
            <a:ext cx="2946767" cy="496173"/>
          </a:xfrm>
          <a:prstGeom prst="rect">
            <a:avLst/>
          </a:prstGeom>
          <a:noFill/>
          <a:ln w="9525">
            <a:noFill/>
            <a:miter lim="800000"/>
            <a:headEnd/>
            <a:tailEnd/>
          </a:ln>
        </p:spPr>
        <p:txBody>
          <a:bodyPr lIns="91431" tIns="45715" rIns="91431" bIns="45715" anchor="b"/>
          <a:lstStyle/>
          <a:p>
            <a:pPr algn="r" defTabSz="914248"/>
            <a:fld id="{6219CCE0-F09D-414A-A89A-A4ECCCD1B8C6}" type="slidenum">
              <a:rPr lang="ru-RU" altLang="ru-RU" sz="1200"/>
              <a:pPr algn="r" defTabSz="914248"/>
              <a:t>46</a:t>
            </a:fld>
            <a:endParaRPr lang="ru-RU" altLang="ru-RU"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Образ слайда 1"/>
          <p:cNvSpPr>
            <a:spLocks noGrp="1" noRot="1" noChangeAspect="1" noTextEdit="1"/>
          </p:cNvSpPr>
          <p:nvPr>
            <p:ph type="sldImg"/>
          </p:nvPr>
        </p:nvSpPr>
        <p:spPr>
          <a:xfrm>
            <a:off x="917575" y="744538"/>
            <a:ext cx="4962525" cy="3722687"/>
          </a:xfrm>
          <a:ln/>
        </p:spPr>
      </p:sp>
      <p:sp>
        <p:nvSpPr>
          <p:cNvPr id="183299" name="Заметки 2"/>
          <p:cNvSpPr>
            <a:spLocks noGrp="1"/>
          </p:cNvSpPr>
          <p:nvPr>
            <p:ph type="body" idx="1"/>
          </p:nvPr>
        </p:nvSpPr>
        <p:spPr>
          <a:noFill/>
          <a:ln/>
        </p:spPr>
        <p:txBody>
          <a:bodyPr lIns="91431" tIns="45715" rIns="91431" bIns="45715"/>
          <a:lstStyle/>
          <a:p>
            <a:pPr eaLnBrk="1" hangingPunct="1">
              <a:spcBef>
                <a:spcPct val="0"/>
              </a:spcBef>
            </a:pPr>
            <a:endParaRPr lang="ru-RU" altLang="ru-RU" smtClean="0"/>
          </a:p>
        </p:txBody>
      </p:sp>
      <p:sp>
        <p:nvSpPr>
          <p:cNvPr id="183300" name="Номер слайда 3"/>
          <p:cNvSpPr txBox="1">
            <a:spLocks noGrp="1"/>
          </p:cNvSpPr>
          <p:nvPr/>
        </p:nvSpPr>
        <p:spPr bwMode="auto">
          <a:xfrm>
            <a:off x="3849325" y="9430467"/>
            <a:ext cx="2946767" cy="496173"/>
          </a:xfrm>
          <a:prstGeom prst="rect">
            <a:avLst/>
          </a:prstGeom>
          <a:noFill/>
          <a:ln w="9525">
            <a:noFill/>
            <a:miter lim="800000"/>
            <a:headEnd/>
            <a:tailEnd/>
          </a:ln>
        </p:spPr>
        <p:txBody>
          <a:bodyPr lIns="91431" tIns="45715" rIns="91431" bIns="45715" anchor="b"/>
          <a:lstStyle/>
          <a:p>
            <a:pPr algn="r" defTabSz="914248"/>
            <a:fld id="{A5A288DE-CE74-417F-A3C5-1581B8844155}" type="slidenum">
              <a:rPr lang="ru-RU" altLang="ru-RU" sz="1200"/>
              <a:pPr algn="r" defTabSz="914248"/>
              <a:t>47</a:t>
            </a:fld>
            <a:endParaRPr lang="ru-RU" altLang="ru-RU"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5</a:t>
            </a:fld>
            <a:endParaRPr lang="ru-RU"/>
          </a:p>
        </p:txBody>
      </p:sp>
    </p:spTree>
    <p:extLst>
      <p:ext uri="{BB962C8B-B14F-4D97-AF65-F5344CB8AC3E}">
        <p14:creationId xmlns:p14="http://schemas.microsoft.com/office/powerpoint/2010/main" val="2049283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6</a:t>
            </a:fld>
            <a:endParaRPr lang="ru-RU"/>
          </a:p>
        </p:txBody>
      </p:sp>
    </p:spTree>
    <p:extLst>
      <p:ext uri="{BB962C8B-B14F-4D97-AF65-F5344CB8AC3E}">
        <p14:creationId xmlns:p14="http://schemas.microsoft.com/office/powerpoint/2010/main" val="753108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7</a:t>
            </a:fld>
            <a:endParaRPr lang="ru-RU"/>
          </a:p>
        </p:txBody>
      </p:sp>
    </p:spTree>
    <p:extLst>
      <p:ext uri="{BB962C8B-B14F-4D97-AF65-F5344CB8AC3E}">
        <p14:creationId xmlns:p14="http://schemas.microsoft.com/office/powerpoint/2010/main" val="1196321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8</a:t>
            </a:fld>
            <a:endParaRPr lang="ru-RU"/>
          </a:p>
        </p:txBody>
      </p:sp>
    </p:spTree>
    <p:extLst>
      <p:ext uri="{BB962C8B-B14F-4D97-AF65-F5344CB8AC3E}">
        <p14:creationId xmlns:p14="http://schemas.microsoft.com/office/powerpoint/2010/main" val="2616056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A32493F-55B1-4ECD-B95B-E2051D6D3887}" type="slidenum">
              <a:rPr lang="ru-RU" smtClean="0"/>
              <a:pPr>
                <a:defRPr/>
              </a:pPr>
              <a:t>9</a:t>
            </a:fld>
            <a:endParaRPr lang="ru-RU"/>
          </a:p>
        </p:txBody>
      </p:sp>
    </p:spTree>
    <p:extLst>
      <p:ext uri="{BB962C8B-B14F-4D97-AF65-F5344CB8AC3E}">
        <p14:creationId xmlns:p14="http://schemas.microsoft.com/office/powerpoint/2010/main" val="96974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70FC129-7C70-4B37-888F-E78221B9A1BC}" type="datetime1">
              <a:rPr lang="ru-RU" smtClean="0"/>
              <a:t>23.12.2016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86334CE-E0B7-44AF-B1B9-55E3F2B6D6A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E080A3A-1346-4DEE-8D6B-AB1458ABD640}" type="datetime1">
              <a:rPr lang="ru-RU" smtClean="0"/>
              <a:t>23.12.2016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F04E049-C1EF-47DD-AAB7-BE2A5A7FAC6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E0DB67B-DF08-49E8-81C4-D5E93FC9FB52}" type="datetime1">
              <a:rPr lang="ru-RU" smtClean="0"/>
              <a:t>23.12.2016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FCD5F8A-AE4D-4FFF-92AF-19AFB0CB2348}"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rtlCol="0">
            <a:normAutofit/>
          </a:bodyPr>
          <a:lstStyle/>
          <a:p>
            <a:pPr lvl="0"/>
            <a:endParaRPr lang="ru-RU" noProof="0"/>
          </a:p>
        </p:txBody>
      </p:sp>
      <p:sp>
        <p:nvSpPr>
          <p:cNvPr id="4" name="Дата 3"/>
          <p:cNvSpPr>
            <a:spLocks noGrp="1"/>
          </p:cNvSpPr>
          <p:nvPr>
            <p:ph type="dt" sz="half" idx="10"/>
          </p:nvPr>
        </p:nvSpPr>
        <p:spPr>
          <a:xfrm>
            <a:off x="457200" y="6245225"/>
            <a:ext cx="2133600" cy="476250"/>
          </a:xfrm>
        </p:spPr>
        <p:txBody>
          <a:bodyPr/>
          <a:lstStyle>
            <a:lvl1pPr>
              <a:defRPr smtClean="0"/>
            </a:lvl1pPr>
          </a:lstStyle>
          <a:p>
            <a:pPr>
              <a:defRPr/>
            </a:pPr>
            <a:fld id="{462AB4B2-3E52-40B1-A169-36BE0D54CFD0}" type="datetime1">
              <a:rPr lang="ru-RU" smtClean="0"/>
              <a:t>23.12.2016</a:t>
            </a:fld>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34DB9B61-9758-4AA1-8CD2-4F312B67A23C}"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2"/>
            <a:ext cx="8229600" cy="4525963"/>
          </a:xfrm>
        </p:spPr>
        <p:txBody>
          <a:bodyPr/>
          <a:lstStyle/>
          <a:p>
            <a:pPr lvl="0"/>
            <a:endParaRPr lang="ru-RU" noProof="0"/>
          </a:p>
        </p:txBody>
      </p:sp>
      <p:sp>
        <p:nvSpPr>
          <p:cNvPr id="4" name="Rectangle 4"/>
          <p:cNvSpPr>
            <a:spLocks noGrp="1" noChangeArrowheads="1"/>
          </p:cNvSpPr>
          <p:nvPr>
            <p:ph type="dt" sz="half" idx="10"/>
          </p:nvPr>
        </p:nvSpPr>
        <p:spPr/>
        <p:txBody>
          <a:bodyPr/>
          <a:lstStyle>
            <a:lvl1pPr>
              <a:defRPr/>
            </a:lvl1pPr>
          </a:lstStyle>
          <a:p>
            <a:pPr>
              <a:defRPr/>
            </a:pPr>
            <a:fld id="{CCBC68CA-FC4F-4363-8FB1-43A59874B4D9}" type="datetimeFigureOut">
              <a:rPr lang="ru-RU"/>
              <a:pPr>
                <a:defRPr/>
              </a:pPr>
              <a:t>23.12.2016</a:t>
            </a:fld>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fld id="{8E28A440-A900-4238-8FF4-19243409A74A}" type="slidenum">
              <a:rPr lang="ru-RU" altLang="ru-RU"/>
              <a:pPr/>
              <a:t>‹#›</a:t>
            </a:fld>
            <a:endParaRPr lang="ru-RU" altLang="ru-RU"/>
          </a:p>
        </p:txBody>
      </p:sp>
    </p:spTree>
    <p:extLst>
      <p:ext uri="{BB962C8B-B14F-4D97-AF65-F5344CB8AC3E}">
        <p14:creationId xmlns:p14="http://schemas.microsoft.com/office/powerpoint/2010/main" val="250638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72AB8EF-8893-4352-BB36-248F0F61DA60}" type="datetime1">
              <a:rPr lang="ru-RU" smtClean="0"/>
              <a:t>23.12.2016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431F341-2CF0-4E1E-9F41-440E2EFE56E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829C99A-5915-42C5-B439-5664CB9BDB8F}" type="datetime1">
              <a:rPr lang="ru-RU" smtClean="0"/>
              <a:t>23.12.2016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15BF040-7657-4D22-8ABC-488BDC73924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4A8F5E6-5069-4CB7-851D-EBC23B6D46A0}" type="datetime1">
              <a:rPr lang="ru-RU" smtClean="0"/>
              <a:t>23.12.2016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12CD9C5-2726-4505-A42D-31CAEFC20D4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7318D45-E170-41FB-8C63-CE93E075623E}" type="datetime1">
              <a:rPr lang="ru-RU" smtClean="0"/>
              <a:t>23.12.2016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5661D5A-5F77-40EF-919E-AEEA5D2AC56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E322A1D-332D-4300-B6BB-5B7338D191E5}" type="datetime1">
              <a:rPr lang="ru-RU" smtClean="0"/>
              <a:t>23.12.2016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DDCF46F-9693-45B7-900A-D75B6C4982B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AC9C45E-179E-4926-AFF8-D9274907BDAD}" type="datetime1">
              <a:rPr lang="ru-RU" smtClean="0"/>
              <a:t>23.12.2016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7A2CBBF-CB1B-45E6-B4FE-6EEE2E90523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CECFCD7-E17A-4141-9DB5-2B5BCAD3D927}" type="datetime1">
              <a:rPr lang="ru-RU" smtClean="0"/>
              <a:t>23.12.2016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64AC565-24BF-4D4D-9A5E-FB79577F67E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2B02F0B-8C9F-4F63-801D-6AAFCD7C59FB}" type="datetime1">
              <a:rPr lang="ru-RU" smtClean="0"/>
              <a:t>23.12.2016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0030272-B3B8-4AAB-B64C-23B9739C278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804D02DA-ED1A-4551-B01C-5A697EF3388D}" type="datetime1">
              <a:rPr lang="ru-RU" smtClean="0"/>
              <a:t>23.12.2016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EAF54C98-58B1-46F9-9843-485899E2BE9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73" r:id="rId12"/>
    <p:sldLayoutId id="2147483674"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6.png"/><Relationship Id="rId4" Type="http://schemas.openxmlformats.org/officeDocument/2006/relationships/oleObject" Target="../embeddings/oleObject4.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5.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6.bin"/><Relationship Id="rId11" Type="http://schemas.openxmlformats.org/officeDocument/2006/relationships/image" Target="../media/image20.png"/><Relationship Id="rId5" Type="http://schemas.openxmlformats.org/officeDocument/2006/relationships/image" Target="../media/image17.e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2.png"/><Relationship Id="rId5" Type="http://schemas.openxmlformats.org/officeDocument/2006/relationships/oleObject" Target="../embeddings/oleObject10.bin"/><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http://www.demoscope.ru/weekly/2006/0237/tema02.p"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omaninrussiansociety.ru/wp-content/uploads/2013/11/2012_1_shpakovskaya.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8" name="Прямоугольник 7"/>
          <p:cNvSpPr>
            <a:spLocks noChangeArrowheads="1"/>
          </p:cNvSpPr>
          <p:nvPr/>
        </p:nvSpPr>
        <p:spPr bwMode="auto">
          <a:xfrm>
            <a:off x="900906" y="2060848"/>
            <a:ext cx="7488238" cy="1077218"/>
          </a:xfrm>
          <a:prstGeom prst="rect">
            <a:avLst/>
          </a:prstGeom>
        </p:spPr>
        <p:txBody>
          <a:bodyPr>
            <a:noAutofit/>
          </a:bodyPr>
          <a:lstStyle/>
          <a:p>
            <a:pPr algn="ctr" eaLnBrk="0" hangingPunct="0"/>
            <a:r>
              <a:rPr lang="ru-RU" altLang="ru-RU" sz="3200" b="1" dirty="0">
                <a:solidFill>
                  <a:srgbClr val="CC0000"/>
                </a:solidFill>
                <a:latin typeface="Candara" panose="020E0502030303020204" pitchFamily="34" charset="0"/>
                <a:ea typeface="+mj-ea"/>
                <a:cs typeface="+mj-cs"/>
              </a:rPr>
              <a:t>Демографическое развитие России: трансформация институтов</a:t>
            </a:r>
          </a:p>
        </p:txBody>
      </p:sp>
      <p:sp>
        <p:nvSpPr>
          <p:cNvPr id="7" name="Подзаголовок 2"/>
          <p:cNvSpPr txBox="1">
            <a:spLocks/>
          </p:cNvSpPr>
          <p:nvPr/>
        </p:nvSpPr>
        <p:spPr bwMode="auto">
          <a:xfrm>
            <a:off x="0" y="3429000"/>
            <a:ext cx="9144000"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700" b="1" dirty="0" smtClean="0">
                <a:solidFill>
                  <a:schemeClr val="tx1">
                    <a:lumMod val="65000"/>
                    <a:lumOff val="35000"/>
                  </a:schemeClr>
                </a:solidFill>
              </a:rPr>
              <a:t>Александра Анатольевна </a:t>
            </a:r>
            <a:r>
              <a:rPr lang="ru-RU" sz="1700" b="1" dirty="0" err="1" smtClean="0">
                <a:solidFill>
                  <a:schemeClr val="tx1">
                    <a:lumMod val="65000"/>
                    <a:lumOff val="35000"/>
                  </a:schemeClr>
                </a:solidFill>
              </a:rPr>
              <a:t>Шабунова</a:t>
            </a:r>
            <a:endParaRPr lang="ru-RU" sz="1700" b="1" dirty="0" smtClean="0">
              <a:solidFill>
                <a:schemeClr val="tx1">
                  <a:lumMod val="65000"/>
                  <a:lumOff val="35000"/>
                </a:schemeClr>
              </a:solidFill>
            </a:endParaRPr>
          </a:p>
          <a:p>
            <a:r>
              <a:rPr lang="ru-RU" sz="1700" dirty="0" smtClean="0">
                <a:solidFill>
                  <a:schemeClr val="tx1">
                    <a:lumMod val="65000"/>
                    <a:lumOff val="35000"/>
                  </a:schemeClr>
                </a:solidFill>
              </a:rPr>
              <a:t>Доктор экономических наук</a:t>
            </a:r>
          </a:p>
          <a:p>
            <a:r>
              <a:rPr lang="ru-RU" sz="1700" dirty="0" err="1" smtClean="0">
                <a:solidFill>
                  <a:schemeClr val="tx1">
                    <a:lumMod val="65000"/>
                    <a:lumOff val="35000"/>
                  </a:schemeClr>
                </a:solidFill>
              </a:rPr>
              <a:t>Врио</a:t>
            </a:r>
            <a:r>
              <a:rPr lang="ru-RU" sz="1700" dirty="0" smtClean="0">
                <a:solidFill>
                  <a:schemeClr val="tx1">
                    <a:lumMod val="65000"/>
                    <a:lumOff val="35000"/>
                  </a:schemeClr>
                </a:solidFill>
              </a:rPr>
              <a:t> директора Института социально-экономического развития </a:t>
            </a:r>
          </a:p>
          <a:p>
            <a:r>
              <a:rPr lang="ru-RU" sz="1700" dirty="0" smtClean="0">
                <a:solidFill>
                  <a:schemeClr val="tx1">
                    <a:lumMod val="65000"/>
                    <a:lumOff val="35000"/>
                  </a:schemeClr>
                </a:solidFill>
              </a:rPr>
              <a:t>территорий Российской академии наук (ИСЭРТ РАН)</a:t>
            </a:r>
          </a:p>
          <a:p>
            <a:endParaRPr lang="ru-RU" dirty="0">
              <a:solidFill>
                <a:schemeClr val="tx1">
                  <a:lumMod val="65000"/>
                  <a:lumOff val="35000"/>
                </a:schemeClr>
              </a:solidFill>
            </a:endParaRPr>
          </a:p>
        </p:txBody>
      </p:sp>
      <p:pic>
        <p:nvPicPr>
          <p:cNvPr id="9" name="Picture 3" descr="D:\A-работа\ДИЗАЙН\Логотипы-вектор\лого РА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878" y="5263529"/>
            <a:ext cx="1934810" cy="89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453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body" idx="1"/>
          </p:nvPr>
        </p:nvSpPr>
        <p:spPr>
          <a:xfrm>
            <a:off x="467544" y="1412776"/>
            <a:ext cx="8229600" cy="4464496"/>
          </a:xfrm>
        </p:spPr>
        <p:txBody>
          <a:bodyPr/>
          <a:lstStyle/>
          <a:p>
            <a:pPr marL="0" indent="0" defTabSz="182563" eaLnBrk="1" hangingPunct="1">
              <a:spcBef>
                <a:spcPts val="1200"/>
              </a:spcBef>
              <a:spcAft>
                <a:spcPts val="600"/>
              </a:spcAft>
              <a:buFontTx/>
              <a:buNone/>
            </a:pPr>
            <a:r>
              <a:rPr lang="ru-RU" altLang="ru-RU" sz="1800" dirty="0" smtClean="0"/>
              <a:t>	</a:t>
            </a:r>
            <a:r>
              <a:rPr lang="ru-RU" altLang="ru-RU" sz="1800" dirty="0" smtClean="0">
                <a:solidFill>
                  <a:srgbClr val="1D4779"/>
                </a:solidFill>
              </a:rPr>
              <a:t>В основе изменения демографических процессов </a:t>
            </a:r>
            <a:r>
              <a:rPr lang="ru-RU" altLang="ru-RU" sz="1800" dirty="0" smtClean="0">
                <a:solidFill>
                  <a:srgbClr val="C00000"/>
                </a:solidFill>
              </a:rPr>
              <a:t>(рождаемость и смертность)</a:t>
            </a:r>
            <a:r>
              <a:rPr lang="ru-RU" altLang="ru-RU" sz="1800" dirty="0" smtClean="0">
                <a:solidFill>
                  <a:srgbClr val="1D4779"/>
                </a:solidFill>
              </a:rPr>
              <a:t> лежит </a:t>
            </a:r>
            <a:r>
              <a:rPr lang="ru-RU" altLang="ru-RU" sz="1800" u="sng" dirty="0" smtClean="0">
                <a:solidFill>
                  <a:srgbClr val="1D4779"/>
                </a:solidFill>
              </a:rPr>
              <a:t>поло-возрастная структура и поведение населения.</a:t>
            </a:r>
          </a:p>
          <a:p>
            <a:pPr marL="0" indent="0" defTabSz="182563" eaLnBrk="1" hangingPunct="1">
              <a:spcBef>
                <a:spcPts val="1200"/>
              </a:spcBef>
              <a:spcAft>
                <a:spcPts val="600"/>
              </a:spcAft>
              <a:buFontTx/>
              <a:buNone/>
            </a:pPr>
            <a:r>
              <a:rPr lang="ru-RU" altLang="ru-RU" sz="1800" dirty="0" smtClean="0"/>
              <a:t>	</a:t>
            </a:r>
            <a:r>
              <a:rPr lang="ru-RU" altLang="ru-RU" sz="1800" dirty="0" smtClean="0">
                <a:solidFill>
                  <a:srgbClr val="1D4779"/>
                </a:solidFill>
              </a:rPr>
              <a:t>Поведение формируется под воздействием  </a:t>
            </a:r>
            <a:r>
              <a:rPr lang="ru-RU" altLang="ru-RU" sz="1800" u="sng" dirty="0" smtClean="0">
                <a:solidFill>
                  <a:srgbClr val="C00000"/>
                </a:solidFill>
              </a:rPr>
              <a:t>ИНСТИТУТОВ</a:t>
            </a:r>
            <a:r>
              <a:rPr lang="ru-RU" altLang="ru-RU" sz="1800" dirty="0" smtClean="0">
                <a:solidFill>
                  <a:srgbClr val="C00000"/>
                </a:solidFill>
              </a:rPr>
              <a:t> – устойчивых комплексов формальных и неформальных норм и правил, по которым действуют субъекты социальных отношений</a:t>
            </a:r>
            <a:r>
              <a:rPr lang="ru-RU" altLang="ru-RU" sz="1800" dirty="0" smtClean="0"/>
              <a:t> </a:t>
            </a:r>
            <a:r>
              <a:rPr lang="ru-RU" altLang="ru-RU" sz="1800" i="1" dirty="0" smtClean="0">
                <a:solidFill>
                  <a:srgbClr val="0000CC"/>
                </a:solidFill>
              </a:rPr>
              <a:t>(семьи и брака, государственной поддержки, образования и культуры, здравоохранения, общественного мнения, морали      и т.д.).</a:t>
            </a:r>
          </a:p>
          <a:p>
            <a:pPr marL="0" indent="0" defTabSz="182563" eaLnBrk="1" hangingPunct="1">
              <a:spcBef>
                <a:spcPts val="1200"/>
              </a:spcBef>
              <a:spcAft>
                <a:spcPts val="600"/>
              </a:spcAft>
              <a:buFontTx/>
              <a:buNone/>
            </a:pPr>
            <a:r>
              <a:rPr lang="ru-RU" altLang="ru-RU" sz="1800" u="sng" cap="all" dirty="0" smtClean="0">
                <a:solidFill>
                  <a:srgbClr val="C00000"/>
                </a:solidFill>
              </a:rPr>
              <a:t>Субъекты социальных</a:t>
            </a:r>
            <a:r>
              <a:rPr lang="ru-RU" altLang="ru-RU" sz="1800" u="sng" cap="all" dirty="0">
                <a:solidFill>
                  <a:srgbClr val="C00000"/>
                </a:solidFill>
              </a:rPr>
              <a:t> </a:t>
            </a:r>
            <a:r>
              <a:rPr lang="ru-RU" altLang="ru-RU" sz="1800" u="sng" cap="all" dirty="0" smtClean="0">
                <a:solidFill>
                  <a:srgbClr val="C00000"/>
                </a:solidFill>
              </a:rPr>
              <a:t>отношений</a:t>
            </a:r>
            <a:r>
              <a:rPr lang="ru-RU" altLang="ru-RU" sz="1800" cap="all" dirty="0" smtClean="0"/>
              <a:t> </a:t>
            </a:r>
            <a:r>
              <a:rPr lang="ru-RU" altLang="ru-RU" sz="1800" i="1" dirty="0" smtClean="0">
                <a:solidFill>
                  <a:srgbClr val="1D4779"/>
                </a:solidFill>
              </a:rPr>
              <a:t>(в том числе, учреждения, организации)</a:t>
            </a:r>
            <a:r>
              <a:rPr lang="ru-RU" altLang="ru-RU" sz="1800" dirty="0" smtClean="0">
                <a:solidFill>
                  <a:srgbClr val="1D4779"/>
                </a:solidFill>
              </a:rPr>
              <a:t>, наделены правами и ресурсами для поддержания норм и «правил игры»; устоявшихся привычных способов социального поведения и мышления.</a:t>
            </a:r>
          </a:p>
          <a:p>
            <a:pPr marL="0" indent="0" defTabSz="182563" eaLnBrk="1" hangingPunct="1">
              <a:spcBef>
                <a:spcPts val="1200"/>
              </a:spcBef>
              <a:spcAft>
                <a:spcPts val="600"/>
              </a:spcAft>
              <a:buFontTx/>
              <a:buNone/>
            </a:pPr>
            <a:r>
              <a:rPr lang="ru-RU" altLang="ru-RU" sz="1800" u="sng" cap="all" dirty="0" smtClean="0">
                <a:solidFill>
                  <a:srgbClr val="C00000"/>
                </a:solidFill>
              </a:rPr>
              <a:t>Институциональная структура</a:t>
            </a:r>
            <a:r>
              <a:rPr lang="ru-RU" altLang="ru-RU" sz="1800" dirty="0" smtClean="0">
                <a:solidFill>
                  <a:srgbClr val="C00000"/>
                </a:solidFill>
              </a:rPr>
              <a:t> </a:t>
            </a:r>
            <a:r>
              <a:rPr lang="ru-RU" altLang="ru-RU" sz="1800" dirty="0" smtClean="0">
                <a:solidFill>
                  <a:srgbClr val="1D4779"/>
                </a:solidFill>
              </a:rPr>
              <a:t>– взаимосвязанная совокупность общественных институтов </a:t>
            </a:r>
            <a:r>
              <a:rPr lang="ru-RU" altLang="ru-RU" sz="1800" i="1" dirty="0" smtClean="0">
                <a:solidFill>
                  <a:srgbClr val="0000CC"/>
                </a:solidFill>
              </a:rPr>
              <a:t>(подвижна,  является «фильтром»).</a:t>
            </a:r>
          </a:p>
        </p:txBody>
      </p:sp>
      <p:sp>
        <p:nvSpPr>
          <p:cNvPr id="3"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10</a:t>
            </a:fld>
            <a:endParaRPr lang="ru-RU" sz="2000" b="1" dirty="0">
              <a:solidFill>
                <a:schemeClr val="bg1"/>
              </a:solidFill>
            </a:endParaRPr>
          </a:p>
        </p:txBody>
      </p:sp>
      <p:sp>
        <p:nvSpPr>
          <p:cNvPr id="5" name="TextBox 5"/>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a:t>Сравнение подходов</a:t>
            </a:r>
          </a:p>
        </p:txBody>
      </p:sp>
    </p:spTree>
    <p:extLst>
      <p:ext uri="{BB962C8B-B14F-4D97-AF65-F5344CB8AC3E}">
        <p14:creationId xmlns:p14="http://schemas.microsoft.com/office/powerpoint/2010/main" val="2140922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44500" y="1096789"/>
            <a:ext cx="8229600" cy="676027"/>
          </a:xfrm>
          <a:noFill/>
          <a:ln w="9525">
            <a:noFill/>
            <a:miter lim="800000"/>
            <a:headEnd/>
            <a:tailEnd/>
          </a:ln>
        </p:spPr>
        <p:txBody>
          <a:bodyPr vert="horz" wrap="square" lIns="91440" tIns="45720" rIns="91440" bIns="45720" numCol="1" anchor="t" anchorCtr="0" compatLnSpc="1">
            <a:prstTxWarp prst="textNoShape">
              <a:avLst/>
            </a:prstTxWarp>
          </a:bodyPr>
          <a:lstStyle/>
          <a:p>
            <a:r>
              <a:rPr lang="ru-RU" altLang="ru-RU" sz="2000" b="1" dirty="0">
                <a:solidFill>
                  <a:srgbClr val="C00000"/>
                </a:solidFill>
              </a:rPr>
              <a:t>Общий коэффициент рождаемости, </a:t>
            </a:r>
            <a:r>
              <a:rPr lang="ru-RU" altLang="ru-RU" sz="2000" b="1" dirty="0" smtClean="0">
                <a:solidFill>
                  <a:srgbClr val="C00000"/>
                </a:solidFill>
              </a:rPr>
              <a:t/>
            </a:r>
            <a:br>
              <a:rPr lang="ru-RU" altLang="ru-RU" sz="2000" b="1" dirty="0" smtClean="0">
                <a:solidFill>
                  <a:srgbClr val="C00000"/>
                </a:solidFill>
              </a:rPr>
            </a:br>
            <a:r>
              <a:rPr lang="ru-RU" altLang="ru-RU" sz="1800" i="1" dirty="0" smtClean="0">
                <a:solidFill>
                  <a:srgbClr val="C00000"/>
                </a:solidFill>
              </a:rPr>
              <a:t>промилле</a:t>
            </a:r>
            <a:endParaRPr lang="ru-RU" altLang="ru-RU" sz="1800" i="1" dirty="0">
              <a:solidFill>
                <a:srgbClr val="C00000"/>
              </a:solidFill>
            </a:endParaRPr>
          </a:p>
        </p:txBody>
      </p:sp>
      <p:sp>
        <p:nvSpPr>
          <p:cNvPr id="141315" name="Rectangle 4"/>
          <p:cNvSpPr>
            <a:spLocks noChangeArrowheads="1"/>
          </p:cNvSpPr>
          <p:nvPr/>
        </p:nvSpPr>
        <p:spPr bwMode="auto">
          <a:xfrm>
            <a:off x="0" y="2025650"/>
            <a:ext cx="184150" cy="368300"/>
          </a:xfrm>
          <a:prstGeom prst="rect">
            <a:avLst/>
          </a:prstGeom>
          <a:noFill/>
          <a:ln w="9525">
            <a:noFill/>
            <a:miter lim="800000"/>
            <a:headEnd/>
            <a:tailEnd/>
          </a:ln>
        </p:spPr>
        <p:txBody>
          <a:bodyPr wrap="none" anchor="ctr">
            <a:spAutoFit/>
          </a:bodyPr>
          <a:lstStyle/>
          <a:p>
            <a:pPr eaLnBrk="1" hangingPunct="1"/>
            <a:endParaRPr lang="ru-RU" altLang="ru-RU">
              <a:solidFill>
                <a:srgbClr val="000000"/>
              </a:solidFill>
            </a:endParaRPr>
          </a:p>
        </p:txBody>
      </p:sp>
      <p:sp>
        <p:nvSpPr>
          <p:cNvPr id="141316" name="Rectangle 5"/>
          <p:cNvSpPr>
            <a:spLocks noChangeArrowheads="1"/>
          </p:cNvSpPr>
          <p:nvPr/>
        </p:nvSpPr>
        <p:spPr bwMode="auto">
          <a:xfrm>
            <a:off x="395536" y="5805264"/>
            <a:ext cx="8529637" cy="461665"/>
          </a:xfrm>
          <a:prstGeom prst="rect">
            <a:avLst/>
          </a:prstGeom>
          <a:noFill/>
          <a:ln w="9525">
            <a:noFill/>
            <a:miter lim="800000"/>
            <a:headEnd/>
            <a:tailEnd/>
          </a:ln>
        </p:spPr>
        <p:txBody>
          <a:bodyPr wrap="square">
            <a:spAutoFit/>
          </a:bodyPr>
          <a:lstStyle/>
          <a:p>
            <a:pPr algn="r"/>
            <a:r>
              <a:rPr lang="ru-RU" altLang="ru-RU" sz="1200" i="1" dirty="0">
                <a:solidFill>
                  <a:srgbClr val="1D4779"/>
                </a:solidFill>
              </a:rPr>
              <a:t>Источники: Регионы России, 2008, 2015: стат. сб. / Федеральная служба государственной статистики. – </a:t>
            </a:r>
            <a:r>
              <a:rPr lang="ru-RU" altLang="ru-RU" sz="1200" i="1" dirty="0" smtClean="0">
                <a:solidFill>
                  <a:srgbClr val="1D4779"/>
                </a:solidFill>
              </a:rPr>
              <a:t>     </a:t>
            </a:r>
            <a:r>
              <a:rPr lang="en-US" altLang="ru-RU" sz="1200" i="1" dirty="0" smtClean="0">
                <a:solidFill>
                  <a:srgbClr val="1D4779"/>
                </a:solidFill>
              </a:rPr>
              <a:t>URL</a:t>
            </a:r>
            <a:r>
              <a:rPr lang="ru-RU" altLang="ru-RU" sz="1200" i="1" dirty="0">
                <a:solidFill>
                  <a:srgbClr val="1D4779"/>
                </a:solidFill>
              </a:rPr>
              <a:t>: www.gks.ru; Демографический ежегодник Вологодской области: стат. сб./ </a:t>
            </a:r>
            <a:r>
              <a:rPr lang="ru-RU" altLang="ru-RU" sz="1200" i="1" dirty="0" err="1">
                <a:solidFill>
                  <a:srgbClr val="1D4779"/>
                </a:solidFill>
              </a:rPr>
              <a:t>Вологдастат</a:t>
            </a:r>
            <a:r>
              <a:rPr lang="ru-RU" altLang="ru-RU" sz="1200" i="1" dirty="0">
                <a:solidFill>
                  <a:srgbClr val="1D4779"/>
                </a:solidFill>
              </a:rPr>
              <a:t>, 2009, 2015. </a:t>
            </a:r>
          </a:p>
        </p:txBody>
      </p:sp>
      <p:sp>
        <p:nvSpPr>
          <p:cNvPr id="141317" name="Rectangle 6"/>
          <p:cNvSpPr>
            <a:spLocks noChangeArrowheads="1"/>
          </p:cNvSpPr>
          <p:nvPr/>
        </p:nvSpPr>
        <p:spPr bwMode="auto">
          <a:xfrm>
            <a:off x="0" y="1958975"/>
            <a:ext cx="184150" cy="368300"/>
          </a:xfrm>
          <a:prstGeom prst="rect">
            <a:avLst/>
          </a:prstGeom>
          <a:noFill/>
          <a:ln w="9525">
            <a:noFill/>
            <a:miter lim="800000"/>
            <a:headEnd/>
            <a:tailEnd/>
          </a:ln>
        </p:spPr>
        <p:txBody>
          <a:bodyPr wrap="none" anchor="ctr">
            <a:spAutoFit/>
          </a:bodyPr>
          <a:lstStyle/>
          <a:p>
            <a:pPr eaLnBrk="1" hangingPunct="1"/>
            <a:endParaRPr lang="ru-RU" altLang="ru-RU">
              <a:solidFill>
                <a:srgbClr val="000000"/>
              </a:solidFill>
            </a:endParaRPr>
          </a:p>
        </p:txBody>
      </p:sp>
      <p:graphicFrame>
        <p:nvGraphicFramePr>
          <p:cNvPr id="2" name="Object 7"/>
          <p:cNvGraphicFramePr>
            <a:graphicFrameLocks noChangeAspect="1"/>
          </p:cNvGraphicFramePr>
          <p:nvPr>
            <p:extLst>
              <p:ext uri="{D42A27DB-BD31-4B8C-83A1-F6EECF244321}">
                <p14:modId xmlns:p14="http://schemas.microsoft.com/office/powerpoint/2010/main" val="2181394128"/>
              </p:ext>
            </p:extLst>
          </p:nvPr>
        </p:nvGraphicFramePr>
        <p:xfrm>
          <a:off x="315912" y="1556792"/>
          <a:ext cx="8647113" cy="4543425"/>
        </p:xfrm>
        <a:graphic>
          <a:graphicData uri="http://schemas.openxmlformats.org/drawingml/2006/chart">
            <c:chart xmlns:c="http://schemas.openxmlformats.org/drawingml/2006/chart" xmlns:r="http://schemas.openxmlformats.org/officeDocument/2006/relationships" r:id="rId3"/>
          </a:graphicData>
        </a:graphic>
      </p:graphicFrame>
      <p:sp>
        <p:nvSpPr>
          <p:cNvPr id="8"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11</a:t>
            </a:fld>
            <a:endParaRPr lang="ru-RU" sz="2000" b="1" dirty="0">
              <a:solidFill>
                <a:schemeClr val="bg1"/>
              </a:solidFill>
            </a:endParaRPr>
          </a:p>
        </p:txBody>
      </p:sp>
      <p:sp>
        <p:nvSpPr>
          <p:cNvPr id="9" name="TextBox 5"/>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Рождаемость</a:t>
            </a:r>
            <a:endParaRPr lang="ru-RU" altLang="ru-RU" dirty="0"/>
          </a:p>
        </p:txBody>
      </p:sp>
    </p:spTree>
    <p:extLst>
      <p:ext uri="{BB962C8B-B14F-4D97-AF65-F5344CB8AC3E}">
        <p14:creationId xmlns:p14="http://schemas.microsoft.com/office/powerpoint/2010/main" val="1476193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Заголовок 1"/>
          <p:cNvSpPr>
            <a:spLocks noGrp="1"/>
          </p:cNvSpPr>
          <p:nvPr>
            <p:ph type="title" idx="4294967295"/>
          </p:nvPr>
        </p:nvSpPr>
        <p:spPr>
          <a:xfrm>
            <a:off x="395536" y="1123777"/>
            <a:ext cx="8352928" cy="1081087"/>
          </a:xfrm>
        </p:spPr>
        <p:txBody>
          <a:bodyPr lIns="91436" tIns="45718" rIns="91436" bIns="45718" anchor="t"/>
          <a:lstStyle/>
          <a:p>
            <a:pPr algn="l" eaLnBrk="1" hangingPunct="1"/>
            <a:r>
              <a:rPr lang="ru-RU" altLang="ru-RU" sz="2000" dirty="0" smtClean="0">
                <a:solidFill>
                  <a:srgbClr val="1D4779"/>
                </a:solidFill>
              </a:rPr>
              <a:t>В период с 1999 по 2009 гг. число женщин в возрасте </a:t>
            </a:r>
            <a:r>
              <a:rPr lang="ru-RU" altLang="ru-RU" sz="2000" dirty="0" smtClean="0">
                <a:solidFill>
                  <a:srgbClr val="C00000"/>
                </a:solidFill>
              </a:rPr>
              <a:t>от 18 до 34 лет </a:t>
            </a:r>
            <a:r>
              <a:rPr lang="ru-RU" altLang="ru-RU" sz="2000" dirty="0" smtClean="0">
                <a:solidFill>
                  <a:srgbClr val="1D4779"/>
                </a:solidFill>
              </a:rPr>
              <a:t>выросло более чем </a:t>
            </a:r>
            <a:r>
              <a:rPr lang="ru-RU" altLang="ru-RU" sz="2000" dirty="0" smtClean="0">
                <a:solidFill>
                  <a:srgbClr val="C00000"/>
                </a:solidFill>
              </a:rPr>
              <a:t>на 2 млн.</a:t>
            </a:r>
            <a:r>
              <a:rPr lang="ru-RU" altLang="ru-RU" sz="2000" dirty="0" smtClean="0">
                <a:solidFill>
                  <a:srgbClr val="1D4779"/>
                </a:solidFill>
              </a:rPr>
              <a:t>, что способствовало росту числа рождений после 1999 года. </a:t>
            </a:r>
          </a:p>
        </p:txBody>
      </p:sp>
      <p:sp>
        <p:nvSpPr>
          <p:cNvPr id="142339" name="Текст 3"/>
          <p:cNvSpPr>
            <a:spLocks noGrp="1"/>
          </p:cNvSpPr>
          <p:nvPr>
            <p:ph type="body" sz="half" idx="4294967295"/>
          </p:nvPr>
        </p:nvSpPr>
        <p:spPr>
          <a:xfrm>
            <a:off x="395536" y="2276872"/>
            <a:ext cx="2533402" cy="3600450"/>
          </a:xfrm>
          <a:noFill/>
          <a:ln w="9525">
            <a:noFill/>
            <a:miter lim="800000"/>
            <a:headEnd/>
            <a:tailEnd/>
          </a:ln>
        </p:spPr>
        <p:txBody>
          <a:bodyPr vert="horz" wrap="square" lIns="91436" tIns="45718" rIns="91436" bIns="45718" numCol="1" anchor="t" anchorCtr="0" compatLnSpc="1">
            <a:prstTxWarp prst="textNoShape">
              <a:avLst/>
            </a:prstTxWarp>
          </a:bodyPr>
          <a:lstStyle/>
          <a:p>
            <a:pPr marL="0" indent="0" eaLnBrk="1" hangingPunct="1">
              <a:spcBef>
                <a:spcPct val="0"/>
              </a:spcBef>
              <a:buNone/>
            </a:pPr>
            <a:r>
              <a:rPr lang="ru-RU" altLang="ru-RU" sz="1800" dirty="0">
                <a:solidFill>
                  <a:srgbClr val="1D4779"/>
                </a:solidFill>
                <a:latin typeface="+mj-lt"/>
                <a:ea typeface="+mj-ea"/>
                <a:cs typeface="+mj-cs"/>
              </a:rPr>
              <a:t>По прогнозу Института демографии НИУ ВШЭ  в </a:t>
            </a:r>
            <a:r>
              <a:rPr lang="ru-RU" altLang="ru-RU" sz="1800" dirty="0" smtClean="0">
                <a:solidFill>
                  <a:srgbClr val="1D4779"/>
                </a:solidFill>
                <a:latin typeface="+mj-lt"/>
                <a:ea typeface="+mj-ea"/>
                <a:cs typeface="+mj-cs"/>
              </a:rPr>
              <a:t>России </a:t>
            </a:r>
            <a:r>
              <a:rPr lang="ru-RU" altLang="ru-RU" sz="1800" dirty="0" smtClean="0">
                <a:solidFill>
                  <a:srgbClr val="C00000"/>
                </a:solidFill>
                <a:latin typeface="+mj-lt"/>
                <a:ea typeface="+mj-ea"/>
                <a:cs typeface="+mj-cs"/>
              </a:rPr>
              <a:t>к </a:t>
            </a:r>
            <a:r>
              <a:rPr lang="ru-RU" altLang="ru-RU" sz="1800" dirty="0">
                <a:solidFill>
                  <a:srgbClr val="C00000"/>
                </a:solidFill>
                <a:latin typeface="+mj-lt"/>
                <a:ea typeface="+mj-ea"/>
                <a:cs typeface="+mj-cs"/>
              </a:rPr>
              <a:t>2020 г. </a:t>
            </a:r>
            <a:r>
              <a:rPr lang="ru-RU" altLang="ru-RU" sz="1800" dirty="0">
                <a:solidFill>
                  <a:srgbClr val="1D4779"/>
                </a:solidFill>
                <a:latin typeface="+mj-lt"/>
                <a:ea typeface="+mj-ea"/>
                <a:cs typeface="+mj-cs"/>
              </a:rPr>
              <a:t>число женщин в активном репродуктивном возрасте сократится </a:t>
            </a:r>
            <a:r>
              <a:rPr lang="ru-RU" altLang="ru-RU" sz="1800" dirty="0" smtClean="0">
                <a:solidFill>
                  <a:srgbClr val="1D4779"/>
                </a:solidFill>
                <a:latin typeface="+mj-lt"/>
                <a:ea typeface="+mj-ea"/>
                <a:cs typeface="+mj-cs"/>
              </a:rPr>
              <a:t>           на </a:t>
            </a:r>
            <a:r>
              <a:rPr lang="ru-RU" altLang="ru-RU" sz="1800" dirty="0">
                <a:solidFill>
                  <a:srgbClr val="C00000"/>
                </a:solidFill>
                <a:latin typeface="+mj-lt"/>
                <a:ea typeface="+mj-ea"/>
                <a:cs typeface="+mj-cs"/>
              </a:rPr>
              <a:t>4,7 млн. </a:t>
            </a:r>
            <a:r>
              <a:rPr lang="ru-RU" altLang="ru-RU" sz="1800" dirty="0">
                <a:solidFill>
                  <a:srgbClr val="1D4779"/>
                </a:solidFill>
                <a:latin typeface="+mj-lt"/>
                <a:ea typeface="+mj-ea"/>
                <a:cs typeface="+mj-cs"/>
              </a:rPr>
              <a:t>человек, </a:t>
            </a:r>
            <a:r>
              <a:rPr lang="ru-RU" altLang="ru-RU" sz="1800" dirty="0" smtClean="0">
                <a:solidFill>
                  <a:srgbClr val="1D4779"/>
                </a:solidFill>
                <a:latin typeface="+mj-lt"/>
                <a:ea typeface="+mj-ea"/>
                <a:cs typeface="+mj-cs"/>
              </a:rPr>
              <a:t>            а </a:t>
            </a:r>
            <a:r>
              <a:rPr lang="ru-RU" altLang="ru-RU" sz="1800" dirty="0">
                <a:solidFill>
                  <a:srgbClr val="1D4779"/>
                </a:solidFill>
                <a:latin typeface="+mj-lt"/>
                <a:ea typeface="+mj-ea"/>
                <a:cs typeface="+mj-cs"/>
              </a:rPr>
              <a:t>к </a:t>
            </a:r>
            <a:r>
              <a:rPr lang="ru-RU" altLang="ru-RU" sz="1800" dirty="0" smtClean="0">
                <a:solidFill>
                  <a:srgbClr val="C00000"/>
                </a:solidFill>
                <a:latin typeface="+mj-lt"/>
                <a:ea typeface="+mj-ea"/>
                <a:cs typeface="+mj-cs"/>
              </a:rPr>
              <a:t>2025 г. </a:t>
            </a:r>
            <a:r>
              <a:rPr lang="ru-RU" altLang="ru-RU" sz="1800" dirty="0" smtClean="0">
                <a:solidFill>
                  <a:srgbClr val="1D4779"/>
                </a:solidFill>
                <a:latin typeface="+mj-lt"/>
                <a:ea typeface="+mj-ea"/>
                <a:cs typeface="+mj-cs"/>
              </a:rPr>
              <a:t>– </a:t>
            </a:r>
            <a:r>
              <a:rPr lang="ru-RU" altLang="ru-RU" sz="1800" dirty="0">
                <a:solidFill>
                  <a:srgbClr val="1D4779"/>
                </a:solidFill>
                <a:latin typeface="+mj-lt"/>
                <a:ea typeface="+mj-ea"/>
                <a:cs typeface="+mj-cs"/>
              </a:rPr>
              <a:t>более, чем на </a:t>
            </a:r>
            <a:r>
              <a:rPr lang="ru-RU" altLang="ru-RU" sz="1800" dirty="0">
                <a:solidFill>
                  <a:srgbClr val="C00000"/>
                </a:solidFill>
                <a:latin typeface="+mj-lt"/>
                <a:ea typeface="+mj-ea"/>
                <a:cs typeface="+mj-cs"/>
              </a:rPr>
              <a:t>7 млн.</a:t>
            </a:r>
          </a:p>
          <a:p>
            <a:pPr marL="0" indent="0" eaLnBrk="1" hangingPunct="1">
              <a:spcBef>
                <a:spcPct val="0"/>
              </a:spcBef>
              <a:buNone/>
            </a:pPr>
            <a:endParaRPr lang="ru-RU" altLang="ru-RU" sz="1800" dirty="0">
              <a:solidFill>
                <a:srgbClr val="1D4779"/>
              </a:solidFill>
              <a:latin typeface="+mj-lt"/>
              <a:ea typeface="+mj-ea"/>
              <a:cs typeface="+mj-cs"/>
            </a:endParaRPr>
          </a:p>
          <a:p>
            <a:pPr marL="0" indent="0" eaLnBrk="1" hangingPunct="1">
              <a:spcBef>
                <a:spcPct val="0"/>
              </a:spcBef>
              <a:buNone/>
            </a:pPr>
            <a:endParaRPr lang="ru-RU" altLang="ru-RU" sz="1800" dirty="0">
              <a:solidFill>
                <a:srgbClr val="1D4779"/>
              </a:solidFill>
              <a:latin typeface="+mj-lt"/>
              <a:ea typeface="+mj-ea"/>
              <a:cs typeface="+mj-cs"/>
            </a:endParaRPr>
          </a:p>
        </p:txBody>
      </p:sp>
      <p:pic>
        <p:nvPicPr>
          <p:cNvPr id="142340" name="Picture 2"/>
          <p:cNvPicPr>
            <a:picLocks noGrp="1" noChangeAspect="1" noChangeArrowheads="1"/>
          </p:cNvPicPr>
          <p:nvPr>
            <p:ph idx="4294967295"/>
          </p:nvPr>
        </p:nvPicPr>
        <p:blipFill>
          <a:blip r:embed="rId3"/>
          <a:srcRect/>
          <a:stretch>
            <a:fillRect/>
          </a:stretch>
        </p:blipFill>
        <p:spPr>
          <a:xfrm>
            <a:off x="3131840" y="1916832"/>
            <a:ext cx="5765800" cy="4464496"/>
          </a:xfrm>
        </p:spPr>
      </p:pic>
      <p:sp>
        <p:nvSpPr>
          <p:cNvPr id="142341" name="Text Box 5"/>
          <p:cNvSpPr txBox="1">
            <a:spLocks noChangeArrowheads="1"/>
          </p:cNvSpPr>
          <p:nvPr/>
        </p:nvSpPr>
        <p:spPr bwMode="auto">
          <a:xfrm rot="10784342" flipV="1">
            <a:off x="252556" y="5307759"/>
            <a:ext cx="2878187" cy="830997"/>
          </a:xfrm>
          <a:prstGeom prst="rect">
            <a:avLst/>
          </a:prstGeom>
          <a:noFill/>
          <a:ln w="9525">
            <a:noFill/>
            <a:miter lim="800000"/>
            <a:headEnd/>
            <a:tailEnd/>
          </a:ln>
        </p:spPr>
        <p:txBody>
          <a:bodyPr wrap="square">
            <a:spAutoFit/>
          </a:bodyPr>
          <a:lstStyle>
            <a:defPPr>
              <a:defRPr lang="ru-RU"/>
            </a:defPPr>
            <a:lvl1pPr algn="r">
              <a:defRPr sz="1200" i="1">
                <a:solidFill>
                  <a:srgbClr val="1D4779"/>
                </a:solidFill>
              </a:defRPr>
            </a:lvl1pPr>
          </a:lstStyle>
          <a:p>
            <a:pPr algn="l"/>
            <a:r>
              <a:rPr lang="ru-RU" altLang="ru-RU" dirty="0"/>
              <a:t>Источник: А. Вишневский «Россия: демографические итоги двух десятилетий и ближайшие перспективы</a:t>
            </a:r>
            <a:r>
              <a:rPr lang="ru-RU" altLang="ru-RU" dirty="0" smtClean="0"/>
              <a:t>» </a:t>
            </a:r>
            <a:endParaRPr lang="ru-RU" altLang="ru-RU" dirty="0"/>
          </a:p>
        </p:txBody>
      </p:sp>
      <p:sp>
        <p:nvSpPr>
          <p:cNvPr id="6"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12</a:t>
            </a:fld>
            <a:endParaRPr lang="ru-RU" sz="2000" b="1" dirty="0">
              <a:solidFill>
                <a:schemeClr val="bg1"/>
              </a:solidFill>
            </a:endParaRPr>
          </a:p>
        </p:txBody>
      </p:sp>
      <p:sp>
        <p:nvSpPr>
          <p:cNvPr id="7" name="TextBox 5"/>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Рождаемость</a:t>
            </a:r>
            <a:endParaRPr lang="ru-RU" altLang="ru-RU" dirty="0"/>
          </a:p>
        </p:txBody>
      </p:sp>
    </p:spTree>
    <p:extLst>
      <p:ext uri="{BB962C8B-B14F-4D97-AF65-F5344CB8AC3E}">
        <p14:creationId xmlns:p14="http://schemas.microsoft.com/office/powerpoint/2010/main" val="61321401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71"/>
          <p:cNvSpPr>
            <a:spLocks noGrp="1" noChangeArrowheads="1"/>
          </p:cNvSpPr>
          <p:nvPr>
            <p:ph type="title"/>
          </p:nvPr>
        </p:nvSpPr>
        <p:spPr>
          <a:xfrm>
            <a:off x="539552" y="1124744"/>
            <a:ext cx="8229600" cy="720080"/>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ru-RU" altLang="ru-RU" sz="2000" b="1" dirty="0">
                <a:solidFill>
                  <a:srgbClr val="C00000"/>
                </a:solidFill>
              </a:rPr>
              <a:t>Сокращение женщин в репродуктивном возрасте </a:t>
            </a:r>
            <a:r>
              <a:rPr lang="ru-RU" altLang="ru-RU" sz="2000" b="1" dirty="0" smtClean="0">
                <a:solidFill>
                  <a:srgbClr val="C00000"/>
                </a:solidFill>
              </a:rPr>
              <a:t/>
            </a:r>
            <a:br>
              <a:rPr lang="ru-RU" altLang="ru-RU" sz="2000" b="1" dirty="0" smtClean="0">
                <a:solidFill>
                  <a:srgbClr val="C00000"/>
                </a:solidFill>
              </a:rPr>
            </a:br>
            <a:r>
              <a:rPr lang="ru-RU" altLang="ru-RU" sz="2000" b="1" dirty="0" smtClean="0">
                <a:solidFill>
                  <a:srgbClr val="C00000"/>
                </a:solidFill>
              </a:rPr>
              <a:t>в </a:t>
            </a:r>
            <a:r>
              <a:rPr lang="ru-RU" altLang="ru-RU" sz="2000" b="1" dirty="0">
                <a:solidFill>
                  <a:srgbClr val="C00000"/>
                </a:solidFill>
              </a:rPr>
              <a:t>Вологодской области</a:t>
            </a:r>
          </a:p>
        </p:txBody>
      </p:sp>
      <p:graphicFrame>
        <p:nvGraphicFramePr>
          <p:cNvPr id="77283" name="Group 483"/>
          <p:cNvGraphicFramePr>
            <a:graphicFrameLocks noGrp="1"/>
          </p:cNvGraphicFramePr>
          <p:nvPr>
            <p:ph idx="1"/>
            <p:extLst>
              <p:ext uri="{D42A27DB-BD31-4B8C-83A1-F6EECF244321}">
                <p14:modId xmlns:p14="http://schemas.microsoft.com/office/powerpoint/2010/main" val="3535834057"/>
              </p:ext>
            </p:extLst>
          </p:nvPr>
        </p:nvGraphicFramePr>
        <p:xfrm>
          <a:off x="323528" y="1916831"/>
          <a:ext cx="8568951" cy="3810720"/>
        </p:xfrm>
        <a:graphic>
          <a:graphicData uri="http://schemas.openxmlformats.org/drawingml/2006/table">
            <a:tbl>
              <a:tblPr bandRow="1">
                <a:effectLst>
                  <a:outerShdw blurRad="50800" dist="38100" dir="5400000" algn="t" rotWithShape="0">
                    <a:prstClr val="black">
                      <a:alpha val="40000"/>
                    </a:prstClr>
                  </a:outerShdw>
                </a:effectLst>
                <a:tableStyleId>{5C22544A-7EE6-4342-B048-85BDC9FD1C3A}</a:tableStyleId>
              </a:tblPr>
              <a:tblGrid>
                <a:gridCol w="720080">
                  <a:extLst>
                    <a:ext uri="{9D8B030D-6E8A-4147-A177-3AD203B41FA5}">
                      <a16:colId xmlns:a16="http://schemas.microsoft.com/office/drawing/2014/main" xmlns="" val="20000"/>
                    </a:ext>
                  </a:extLst>
                </a:gridCol>
                <a:gridCol w="720080">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gridCol w="792088">
                  <a:extLst>
                    <a:ext uri="{9D8B030D-6E8A-4147-A177-3AD203B41FA5}">
                      <a16:colId xmlns:a16="http://schemas.microsoft.com/office/drawing/2014/main" xmlns="" val="20006"/>
                    </a:ext>
                  </a:extLst>
                </a:gridCol>
                <a:gridCol w="792088">
                  <a:extLst>
                    <a:ext uri="{9D8B030D-6E8A-4147-A177-3AD203B41FA5}">
                      <a16:colId xmlns:a16="http://schemas.microsoft.com/office/drawing/2014/main" xmlns="" val="20007"/>
                    </a:ext>
                  </a:extLst>
                </a:gridCol>
                <a:gridCol w="720080">
                  <a:extLst>
                    <a:ext uri="{9D8B030D-6E8A-4147-A177-3AD203B41FA5}">
                      <a16:colId xmlns:a16="http://schemas.microsoft.com/office/drawing/2014/main" xmlns="" val="20008"/>
                    </a:ext>
                  </a:extLst>
                </a:gridCol>
                <a:gridCol w="792088">
                  <a:extLst>
                    <a:ext uri="{9D8B030D-6E8A-4147-A177-3AD203B41FA5}">
                      <a16:colId xmlns:a16="http://schemas.microsoft.com/office/drawing/2014/main" xmlns="" val="20009"/>
                    </a:ext>
                  </a:extLst>
                </a:gridCol>
                <a:gridCol w="792087">
                  <a:extLst>
                    <a:ext uri="{9D8B030D-6E8A-4147-A177-3AD203B41FA5}">
                      <a16:colId xmlns:a16="http://schemas.microsoft.com/office/drawing/2014/main" xmlns="" val="20010"/>
                    </a:ext>
                  </a:extLst>
                </a:gridCol>
              </a:tblGrid>
              <a:tr h="868946">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2013 г.</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rgbClr val="0070C0"/>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2014 г.</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2015 г.</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2016 г.</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2017 г.</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2018 г.</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2019 г.</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2020 г.</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2025 г.</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2030 г.</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C00000"/>
                          </a:solidFill>
                          <a:effectLst/>
                        </a:rPr>
                        <a:t>2030 г.</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C00000"/>
                          </a:solidFill>
                          <a:effectLst/>
                        </a:rPr>
                        <a:t> к</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C00000"/>
                          </a:solidFill>
                          <a:effectLst/>
                        </a:rPr>
                        <a:t>2013 г. </a:t>
                      </a:r>
                      <a:endParaRPr kumimoji="0" lang="ru-RU" sz="1400" b="1" i="0" u="none" strike="noStrike" cap="none" normalizeH="0" baseline="0" dirty="0" smtClean="0">
                        <a:ln>
                          <a:noFill/>
                        </a:ln>
                        <a:solidFill>
                          <a:srgbClr val="C00000"/>
                        </a:solidFill>
                        <a:effectLst/>
                        <a:latin typeface="Arial" charset="0"/>
                        <a:cs typeface="Arial" charset="0"/>
                      </a:endParaRPr>
                    </a:p>
                  </a:txBody>
                  <a:tcPr marL="0" marR="0" horzOverflow="overflow">
                    <a:lnL w="19050" cap="flat" cmpd="sng" algn="ctr">
                      <a:solidFill>
                        <a:schemeClr val="bg1"/>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347579">
                <a:tc gridSpan="11">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Число  женщин в репродуктивном возрасте, чел.</a:t>
                      </a:r>
                      <a:endParaRPr kumimoji="0" lang="ru-RU" sz="1600" b="1" i="0" u="none" strike="noStrike" cap="none" normalizeH="0" baseline="0" dirty="0" smtClean="0">
                        <a:ln>
                          <a:noFill/>
                        </a:ln>
                        <a:solidFill>
                          <a:srgbClr val="0000FF"/>
                        </a:solidFill>
                        <a:effectLst/>
                        <a:latin typeface="Arial Narrow" pitchFamily="34" charset="0"/>
                        <a:cs typeface="Times New Roman" pitchFamily="18" charset="0"/>
                      </a:endParaRPr>
                    </a:p>
                  </a:txBody>
                  <a:tcPr marL="0" marR="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1"/>
                  </a:ext>
                </a:extLst>
              </a:tr>
              <a:tr h="1013771">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291233</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rgbClr val="0070C0"/>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286394</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281699</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277870</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274851</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272896</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271342</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270065</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261507</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251977</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C00000"/>
                          </a:solidFill>
                          <a:effectLst/>
                        </a:rPr>
                        <a:t>-39256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C00000"/>
                          </a:solidFill>
                          <a:effectLst/>
                        </a:rPr>
                        <a:t>или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C00000"/>
                          </a:solidFill>
                          <a:effectLst/>
                        </a:rPr>
                        <a:t>13,5%</a:t>
                      </a:r>
                      <a:endParaRPr kumimoji="0" lang="ru-RU" sz="1400" b="1" i="0" u="none" strike="noStrike" cap="none" normalizeH="0" baseline="0" dirty="0" smtClean="0">
                        <a:ln>
                          <a:noFill/>
                        </a:ln>
                        <a:solidFill>
                          <a:srgbClr val="C00000"/>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r h="347579">
                <a:tc gridSpan="11">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Доля женщин в репродуктивном возрасте, % т общей численности населения</a:t>
                      </a:r>
                      <a:endParaRPr kumimoji="0" lang="ru-RU" sz="1600" b="1" i="0" u="none" strike="noStrike" cap="none" normalizeH="0" baseline="0" dirty="0" smtClean="0">
                        <a:ln>
                          <a:noFill/>
                        </a:ln>
                        <a:solidFill>
                          <a:srgbClr val="0000FF"/>
                        </a:solidFill>
                        <a:effectLst/>
                        <a:latin typeface="Arial Narrow" pitchFamily="34" charset="0"/>
                        <a:cs typeface="Times New Roman" pitchFamily="18" charset="0"/>
                      </a:endParaRPr>
                    </a:p>
                  </a:txBody>
                  <a:tcPr marL="0" marR="0" horzOverflow="overflow">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3"/>
                  </a:ext>
                </a:extLst>
              </a:tr>
              <a:tr h="123284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24,4</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rgbClr val="0070C0"/>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24,0</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23,7</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23,4</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23,2</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23,1</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23,0</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23,0</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22,7</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22,5</a:t>
                      </a:r>
                      <a:endParaRPr kumimoji="0" lang="ru-RU" sz="1400" b="0" i="0" u="none" strike="noStrike" cap="none" normalizeH="0" baseline="0" dirty="0" smtClean="0">
                        <a:ln>
                          <a:noFill/>
                        </a:ln>
                        <a:solidFill>
                          <a:schemeClr val="tx1"/>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C00000"/>
                          </a:solidFill>
                          <a:effectLst/>
                        </a:rPr>
                        <a:t>-1,9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rgbClr val="C00000"/>
                          </a:solidFill>
                          <a:effectLst/>
                        </a:rPr>
                        <a:t> </a:t>
                      </a:r>
                      <a:r>
                        <a:rPr kumimoji="0" lang="ru-RU" sz="1400" b="1" u="none" strike="noStrike" cap="none" normalizeH="0" baseline="0" dirty="0" err="1" smtClean="0">
                          <a:ln>
                            <a:noFill/>
                          </a:ln>
                          <a:solidFill>
                            <a:srgbClr val="C00000"/>
                          </a:solidFill>
                          <a:effectLst/>
                        </a:rPr>
                        <a:t>п.п</a:t>
                      </a:r>
                      <a:r>
                        <a:rPr kumimoji="0" lang="ru-RU" sz="1400" b="1" u="none" strike="noStrike" cap="none" normalizeH="0" baseline="0" dirty="0" smtClean="0">
                          <a:ln>
                            <a:noFill/>
                          </a:ln>
                          <a:solidFill>
                            <a:srgbClr val="C00000"/>
                          </a:solidFill>
                          <a:effectLst/>
                        </a:rPr>
                        <a:t>.</a:t>
                      </a:r>
                      <a:endParaRPr kumimoji="0" lang="ru-RU" sz="1400" b="1" i="0" u="none" strike="noStrike" cap="none" normalizeH="0" baseline="0" dirty="0" smtClean="0">
                        <a:ln>
                          <a:noFill/>
                        </a:ln>
                        <a:solidFill>
                          <a:srgbClr val="C00000"/>
                        </a:solidFill>
                        <a:effectLst/>
                        <a:latin typeface="Arial" charset="0"/>
                        <a:cs typeface="Arial" charset="0"/>
                      </a:endParaRPr>
                    </a:p>
                  </a:txBody>
                  <a:tcPr marL="0" marR="0" anchor="ctr" horzOverflow="overflow">
                    <a:lnL w="19050" cap="flat" cmpd="sng" algn="ctr">
                      <a:solidFill>
                        <a:schemeClr val="bg1"/>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sp>
        <p:nvSpPr>
          <p:cNvPr id="4"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13</a:t>
            </a:fld>
            <a:endParaRPr lang="ru-RU" sz="2000" b="1" dirty="0">
              <a:solidFill>
                <a:schemeClr val="bg1"/>
              </a:solidFill>
            </a:endParaRPr>
          </a:p>
        </p:txBody>
      </p:sp>
      <p:sp>
        <p:nvSpPr>
          <p:cNvPr id="5" name="TextBox 5"/>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Рождаемость</a:t>
            </a:r>
            <a:endParaRPr lang="ru-RU" altLang="ru-RU" dirty="0"/>
          </a:p>
        </p:txBody>
      </p:sp>
      <p:sp>
        <p:nvSpPr>
          <p:cNvPr id="6" name="Rectangle 5"/>
          <p:cNvSpPr>
            <a:spLocks noChangeArrowheads="1"/>
          </p:cNvSpPr>
          <p:nvPr/>
        </p:nvSpPr>
        <p:spPr bwMode="auto">
          <a:xfrm>
            <a:off x="395535" y="6104329"/>
            <a:ext cx="8529637" cy="276999"/>
          </a:xfrm>
          <a:prstGeom prst="rect">
            <a:avLst/>
          </a:prstGeom>
          <a:noFill/>
          <a:ln w="9525">
            <a:noFill/>
            <a:miter lim="800000"/>
            <a:headEnd/>
            <a:tailEnd/>
          </a:ln>
        </p:spPr>
        <p:txBody>
          <a:bodyPr wrap="square">
            <a:spAutoFit/>
          </a:bodyPr>
          <a:lstStyle/>
          <a:p>
            <a:pPr algn="r"/>
            <a:r>
              <a:rPr lang="ru-RU" altLang="ru-RU" sz="1200" i="1" dirty="0">
                <a:solidFill>
                  <a:srgbClr val="1D4779"/>
                </a:solidFill>
              </a:rPr>
              <a:t>Рассчитано в ИСЭРТ РАН на основе данных </a:t>
            </a:r>
            <a:r>
              <a:rPr lang="ru-RU" altLang="ru-RU" sz="1200" i="1" dirty="0" err="1">
                <a:solidFill>
                  <a:srgbClr val="1D4779"/>
                </a:solidFill>
              </a:rPr>
              <a:t>Вологдастат</a:t>
            </a:r>
            <a:endParaRPr lang="ru-RU" altLang="ru-RU" sz="1200" i="1" dirty="0">
              <a:solidFill>
                <a:srgbClr val="1D4779"/>
              </a:solidFill>
            </a:endParaRPr>
          </a:p>
        </p:txBody>
      </p:sp>
    </p:spTree>
    <p:extLst>
      <p:ext uri="{BB962C8B-B14F-4D97-AF65-F5344CB8AC3E}">
        <p14:creationId xmlns:p14="http://schemas.microsoft.com/office/powerpoint/2010/main" val="2594579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860032" y="1844824"/>
            <a:ext cx="3888432" cy="591845"/>
          </a:xfrm>
          <a:noFill/>
          <a:ln w="9525">
            <a:noFill/>
            <a:miter lim="800000"/>
            <a:headEnd/>
            <a:tailEnd/>
          </a:ln>
        </p:spPr>
        <p:txBody>
          <a:bodyPr vert="horz" wrap="square" lIns="91436" tIns="45718" rIns="91436" bIns="45718" numCol="1" anchor="t" anchorCtr="0" compatLnSpc="1">
            <a:prstTxWarp prst="textNoShape">
              <a:avLst/>
            </a:prstTxWarp>
          </a:bodyPr>
          <a:lstStyle/>
          <a:p>
            <a:pPr algn="l" eaLnBrk="1" hangingPunct="1">
              <a:buFont typeface="Arial" charset="0"/>
              <a:buNone/>
            </a:pPr>
            <a:r>
              <a:rPr lang="ru-RU" altLang="ru-RU" sz="1800" dirty="0">
                <a:solidFill>
                  <a:srgbClr val="1D4779"/>
                </a:solidFill>
              </a:rPr>
              <a:t>Произошел сдвиг в возрастной структуре </a:t>
            </a:r>
            <a:r>
              <a:rPr lang="ru-RU" altLang="ru-RU" sz="1800" dirty="0" smtClean="0">
                <a:solidFill>
                  <a:srgbClr val="1D4779"/>
                </a:solidFill>
              </a:rPr>
              <a:t>рождаемости.</a:t>
            </a:r>
            <a:endParaRPr lang="ru-RU" altLang="ru-RU" sz="1800" dirty="0">
              <a:solidFill>
                <a:srgbClr val="1D4779"/>
              </a:solidFill>
            </a:endParaRPr>
          </a:p>
        </p:txBody>
      </p:sp>
      <p:graphicFrame>
        <p:nvGraphicFramePr>
          <p:cNvPr id="145411" name="Object 3"/>
          <p:cNvGraphicFramePr>
            <a:graphicFrameLocks noGrp="1" noChangeAspect="1"/>
          </p:cNvGraphicFramePr>
          <p:nvPr>
            <p:ph idx="1"/>
            <p:extLst>
              <p:ext uri="{D42A27DB-BD31-4B8C-83A1-F6EECF244321}">
                <p14:modId xmlns:p14="http://schemas.microsoft.com/office/powerpoint/2010/main" val="2033922506"/>
              </p:ext>
            </p:extLst>
          </p:nvPr>
        </p:nvGraphicFramePr>
        <p:xfrm>
          <a:off x="726108" y="1441706"/>
          <a:ext cx="7878340" cy="4389515"/>
        </p:xfrm>
        <a:graphic>
          <a:graphicData uri="http://schemas.openxmlformats.org/presentationml/2006/ole">
            <mc:AlternateContent xmlns:mc="http://schemas.openxmlformats.org/markup-compatibility/2006">
              <mc:Choice xmlns:v="urn:schemas-microsoft-com:vml" Requires="v">
                <p:oleObj spid="_x0000_s43055" name="Лист" r:id="rId4" imgW="6086520" imgH="3390840" progId="Excel.Sheet.8">
                  <p:embed/>
                </p:oleObj>
              </mc:Choice>
              <mc:Fallback>
                <p:oleObj name="Лист" r:id="rId4" imgW="6086520" imgH="3390840" progId="Excel.Sheet.8">
                  <p:embed/>
                  <p:pic>
                    <p:nvPicPr>
                      <p:cNvPr id="0" name=""/>
                      <p:cNvPicPr>
                        <a:picLocks noChangeAspect="1" noChangeArrowheads="1"/>
                      </p:cNvPicPr>
                      <p:nvPr/>
                    </p:nvPicPr>
                    <p:blipFill>
                      <a:blip r:embed="rId5"/>
                      <a:srcRect/>
                      <a:stretch>
                        <a:fillRect/>
                      </a:stretch>
                    </p:blipFill>
                    <p:spPr bwMode="auto">
                      <a:xfrm>
                        <a:off x="726108" y="1441706"/>
                        <a:ext cx="7878340" cy="4389515"/>
                      </a:xfrm>
                      <a:prstGeom prst="rect">
                        <a:avLst/>
                      </a:prstGeom>
                      <a:noFill/>
                      <a:ln>
                        <a:noFill/>
                      </a:ln>
                      <a:effectLst/>
                      <a:extLst/>
                    </p:spPr>
                  </p:pic>
                </p:oleObj>
              </mc:Fallback>
            </mc:AlternateContent>
          </a:graphicData>
        </a:graphic>
      </p:graphicFrame>
      <p:sp>
        <p:nvSpPr>
          <p:cNvPr id="145412" name="Rectangle 4"/>
          <p:cNvSpPr>
            <a:spLocks noChangeArrowheads="1"/>
          </p:cNvSpPr>
          <p:nvPr/>
        </p:nvSpPr>
        <p:spPr bwMode="auto">
          <a:xfrm>
            <a:off x="1304596" y="5991671"/>
            <a:ext cx="7667625" cy="461665"/>
          </a:xfrm>
          <a:prstGeom prst="rect">
            <a:avLst/>
          </a:prstGeom>
          <a:noFill/>
          <a:ln w="9525">
            <a:noFill/>
            <a:miter lim="800000"/>
            <a:headEnd/>
            <a:tailEnd/>
          </a:ln>
        </p:spPr>
        <p:txBody>
          <a:bodyPr wrap="square">
            <a:spAutoFit/>
          </a:bodyPr>
          <a:lstStyle/>
          <a:p>
            <a:pPr algn="r"/>
            <a:r>
              <a:rPr lang="ru-RU" altLang="ru-RU" sz="1200" i="1" dirty="0">
                <a:solidFill>
                  <a:srgbClr val="1D4779"/>
                </a:solidFill>
              </a:rPr>
              <a:t>Источник: Демографический ежегодник Российской Федерации //Росстат, 1993, 2001, 2015; Демографический ежегодник Вологодской области //</a:t>
            </a:r>
            <a:r>
              <a:rPr lang="ru-RU" altLang="ru-RU" sz="1200" i="1" dirty="0" err="1">
                <a:solidFill>
                  <a:srgbClr val="1D4779"/>
                </a:solidFill>
              </a:rPr>
              <a:t>Вологдастат</a:t>
            </a:r>
            <a:r>
              <a:rPr lang="ru-RU" altLang="ru-RU" sz="1200" i="1" dirty="0">
                <a:solidFill>
                  <a:srgbClr val="1D4779"/>
                </a:solidFill>
              </a:rPr>
              <a:t>, 1993, 2001, 2015.</a:t>
            </a:r>
          </a:p>
        </p:txBody>
      </p:sp>
      <p:sp>
        <p:nvSpPr>
          <p:cNvPr id="145413" name="Text Box 6"/>
          <p:cNvSpPr txBox="1">
            <a:spLocks noChangeArrowheads="1"/>
          </p:cNvSpPr>
          <p:nvPr/>
        </p:nvSpPr>
        <p:spPr bwMode="auto">
          <a:xfrm>
            <a:off x="1120775" y="5876925"/>
            <a:ext cx="6553200" cy="366713"/>
          </a:xfrm>
          <a:prstGeom prst="rect">
            <a:avLst/>
          </a:prstGeom>
          <a:noFill/>
          <a:ln w="9525">
            <a:noFill/>
            <a:miter lim="800000"/>
            <a:headEnd/>
            <a:tailEnd/>
          </a:ln>
        </p:spPr>
        <p:txBody>
          <a:bodyPr>
            <a:spAutoFit/>
          </a:bodyPr>
          <a:lstStyle/>
          <a:p>
            <a:pPr eaLnBrk="1" hangingPunct="1">
              <a:spcBef>
                <a:spcPct val="50000"/>
              </a:spcBef>
            </a:pPr>
            <a:endParaRPr lang="ru-RU" altLang="ru-RU">
              <a:solidFill>
                <a:srgbClr val="000000"/>
              </a:solidFill>
            </a:endParaRPr>
          </a:p>
        </p:txBody>
      </p:sp>
      <p:sp>
        <p:nvSpPr>
          <p:cNvPr id="145414" name="Text Box 7"/>
          <p:cNvSpPr txBox="1">
            <a:spLocks noChangeArrowheads="1"/>
          </p:cNvSpPr>
          <p:nvPr/>
        </p:nvSpPr>
        <p:spPr bwMode="auto">
          <a:xfrm>
            <a:off x="1547664" y="1052736"/>
            <a:ext cx="6337300" cy="366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90000"/>
              </a:lnSpc>
              <a:defRPr sz="2000" b="1">
                <a:solidFill>
                  <a:srgbClr val="C00000"/>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a:t>Возрастные коэффициенты рождаемости, </a:t>
            </a:r>
            <a:endParaRPr lang="ru-RU" altLang="ru-RU" dirty="0" smtClean="0"/>
          </a:p>
          <a:p>
            <a:r>
              <a:rPr lang="ru-RU" altLang="ru-RU" b="0" i="1" dirty="0" smtClean="0"/>
              <a:t>промилле</a:t>
            </a:r>
            <a:endParaRPr lang="ru-RU" altLang="ru-RU" b="0" i="1" dirty="0"/>
          </a:p>
        </p:txBody>
      </p:sp>
      <p:sp>
        <p:nvSpPr>
          <p:cNvPr id="7"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14</a:t>
            </a:fld>
            <a:endParaRPr lang="ru-RU" sz="2000" b="1" dirty="0">
              <a:solidFill>
                <a:schemeClr val="bg1"/>
              </a:solidFill>
            </a:endParaRPr>
          </a:p>
        </p:txBody>
      </p:sp>
      <p:sp>
        <p:nvSpPr>
          <p:cNvPr id="8" name="TextBox 5"/>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Рождаемость</a:t>
            </a:r>
            <a:endParaRPr lang="ru-RU" altLang="ru-RU" dirty="0"/>
          </a:p>
        </p:txBody>
      </p:sp>
    </p:spTree>
    <p:extLst>
      <p:ext uri="{BB962C8B-B14F-4D97-AF65-F5344CB8AC3E}">
        <p14:creationId xmlns:p14="http://schemas.microsoft.com/office/powerpoint/2010/main" val="2595061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Н. В Зубаревич"/>
          <p:cNvPicPr>
            <a:picLocks noChangeAspect="1" noChangeArrowheads="1"/>
          </p:cNvPicPr>
          <p:nvPr/>
        </p:nvPicPr>
        <p:blipFill rotWithShape="1">
          <a:blip r:embed="rId3"/>
          <a:srcRect l="6156" t="9251"/>
          <a:stretch/>
        </p:blipFill>
        <p:spPr bwMode="auto">
          <a:xfrm>
            <a:off x="6228184" y="1207867"/>
            <a:ext cx="2520280" cy="30132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6435" name="Прямоугольник 4"/>
          <p:cNvSpPr>
            <a:spLocks noChangeArrowheads="1"/>
          </p:cNvSpPr>
          <p:nvPr/>
        </p:nvSpPr>
        <p:spPr bwMode="auto">
          <a:xfrm>
            <a:off x="6444208" y="4437112"/>
            <a:ext cx="2376264" cy="187220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r>
              <a:rPr lang="ru-RU" altLang="ru-RU" sz="1500" i="1" dirty="0" smtClean="0">
                <a:solidFill>
                  <a:srgbClr val="C00000"/>
                </a:solidFill>
                <a:latin typeface="+mj-lt"/>
                <a:ea typeface="+mj-ea"/>
                <a:cs typeface="+mj-cs"/>
              </a:rPr>
              <a:t>Н.В</a:t>
            </a:r>
            <a:r>
              <a:rPr lang="ru-RU" altLang="ru-RU" sz="1500" i="1" dirty="0">
                <a:solidFill>
                  <a:srgbClr val="C00000"/>
                </a:solidFill>
                <a:latin typeface="+mj-lt"/>
                <a:ea typeface="+mj-ea"/>
                <a:cs typeface="+mj-cs"/>
              </a:rPr>
              <a:t>. </a:t>
            </a:r>
            <a:r>
              <a:rPr lang="ru-RU" altLang="ru-RU" sz="1500" i="1" dirty="0" smtClean="0">
                <a:solidFill>
                  <a:srgbClr val="C00000"/>
                </a:solidFill>
                <a:latin typeface="+mj-lt"/>
                <a:ea typeface="+mj-ea"/>
                <a:cs typeface="+mj-cs"/>
              </a:rPr>
              <a:t>ЗУБАРЕВИЧ,</a:t>
            </a:r>
            <a:endParaRPr lang="ru-RU" altLang="ru-RU" sz="1500" i="1" dirty="0">
              <a:solidFill>
                <a:srgbClr val="C00000"/>
              </a:solidFill>
              <a:latin typeface="+mj-lt"/>
              <a:ea typeface="+mj-ea"/>
              <a:cs typeface="+mj-cs"/>
            </a:endParaRPr>
          </a:p>
          <a:p>
            <a:r>
              <a:rPr lang="ru-RU" altLang="ru-RU" sz="1500" i="1" dirty="0" smtClean="0">
                <a:solidFill>
                  <a:srgbClr val="1D4779"/>
                </a:solidFill>
                <a:latin typeface="+mj-lt"/>
                <a:ea typeface="+mj-ea"/>
                <a:cs typeface="+mj-cs"/>
              </a:rPr>
              <a:t>профессор географического факультета МГУ, директор региональной программы Независимого института социальной политики </a:t>
            </a:r>
            <a:endParaRPr lang="ru-RU" altLang="ru-RU" sz="1500" i="1" dirty="0">
              <a:solidFill>
                <a:srgbClr val="1D4779"/>
              </a:solidFill>
              <a:latin typeface="+mj-lt"/>
              <a:ea typeface="+mj-ea"/>
              <a:cs typeface="+mj-cs"/>
            </a:endParaRPr>
          </a:p>
        </p:txBody>
      </p:sp>
      <p:sp>
        <p:nvSpPr>
          <p:cNvPr id="146436" name="Прямоугольник 5"/>
          <p:cNvSpPr>
            <a:spLocks noChangeArrowheads="1"/>
          </p:cNvSpPr>
          <p:nvPr/>
        </p:nvSpPr>
        <p:spPr bwMode="auto">
          <a:xfrm>
            <a:off x="287338" y="1557015"/>
            <a:ext cx="5543550" cy="115190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r>
              <a:rPr lang="ru-RU" altLang="ru-RU" sz="2000" dirty="0">
                <a:solidFill>
                  <a:srgbClr val="1D4779"/>
                </a:solidFill>
                <a:latin typeface="+mj-lt"/>
                <a:ea typeface="+mj-ea"/>
                <a:cs typeface="+mj-cs"/>
              </a:rPr>
              <a:t>«…как только в детородный возраст войдет малочисленное поколение 90-х годов рождения, рождаемость пойдет вниз». </a:t>
            </a:r>
          </a:p>
        </p:txBody>
      </p:sp>
      <p:sp>
        <p:nvSpPr>
          <p:cNvPr id="5"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15</a:t>
            </a:fld>
            <a:endParaRPr lang="ru-RU" sz="2000" b="1" dirty="0">
              <a:solidFill>
                <a:schemeClr val="bg1"/>
              </a:solidFill>
            </a:endParaRPr>
          </a:p>
        </p:txBody>
      </p:sp>
      <p:sp>
        <p:nvSpPr>
          <p:cNvPr id="6" name="TextBox 5"/>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Рождаемость</a:t>
            </a:r>
            <a:endParaRPr lang="ru-RU" altLang="ru-RU" dirty="0"/>
          </a:p>
        </p:txBody>
      </p:sp>
      <p:sp>
        <p:nvSpPr>
          <p:cNvPr id="7" name="Прямоугольник 5"/>
          <p:cNvSpPr>
            <a:spLocks noChangeArrowheads="1"/>
          </p:cNvSpPr>
          <p:nvPr/>
        </p:nvSpPr>
        <p:spPr bwMode="auto">
          <a:xfrm>
            <a:off x="324594" y="3149967"/>
            <a:ext cx="5543550" cy="143116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r>
              <a:rPr lang="ru-RU" altLang="ru-RU" sz="2000" dirty="0" smtClean="0">
                <a:solidFill>
                  <a:srgbClr val="C00000"/>
                </a:solidFill>
                <a:latin typeface="+mj-lt"/>
                <a:ea typeface="+mj-ea"/>
                <a:cs typeface="+mj-cs"/>
              </a:rPr>
              <a:t>«…</a:t>
            </a:r>
            <a:r>
              <a:rPr lang="ru-RU" altLang="ru-RU" sz="2000" dirty="0">
                <a:solidFill>
                  <a:srgbClr val="C00000"/>
                </a:solidFill>
                <a:latin typeface="+mj-lt"/>
                <a:ea typeface="+mj-ea"/>
                <a:cs typeface="+mj-cs"/>
              </a:rPr>
              <a:t>социальная политика по поддержке семьи сегодня в России такова, что не дает возможности женщинам совмещать работу с нормальным деторождением</a:t>
            </a:r>
            <a:r>
              <a:rPr lang="ru-RU" altLang="ru-RU" sz="2000" dirty="0" smtClean="0">
                <a:solidFill>
                  <a:srgbClr val="C00000"/>
                </a:solidFill>
                <a:latin typeface="+mj-lt"/>
                <a:ea typeface="+mj-ea"/>
                <a:cs typeface="+mj-cs"/>
              </a:rPr>
              <a:t>».</a:t>
            </a:r>
            <a:endParaRPr lang="ru-RU" altLang="ru-RU" sz="2000" dirty="0">
              <a:solidFill>
                <a:srgbClr val="C00000"/>
              </a:solidFill>
              <a:latin typeface="+mj-lt"/>
              <a:ea typeface="+mj-ea"/>
              <a:cs typeface="+mj-cs"/>
            </a:endParaRPr>
          </a:p>
        </p:txBody>
      </p:sp>
    </p:spTree>
    <p:extLst>
      <p:ext uri="{BB962C8B-B14F-4D97-AF65-F5344CB8AC3E}">
        <p14:creationId xmlns:p14="http://schemas.microsoft.com/office/powerpoint/2010/main" val="1558034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body" idx="1"/>
          </p:nvPr>
        </p:nvSpPr>
        <p:spPr>
          <a:xfrm>
            <a:off x="234156" y="1196578"/>
            <a:ext cx="8675687" cy="936278"/>
          </a:xfrm>
          <a:noFill/>
          <a:ln w="9525">
            <a:noFill/>
            <a:miter lim="800000"/>
            <a:headEnd/>
            <a:tailEnd/>
          </a:ln>
        </p:spPr>
        <p:txBody>
          <a:bodyPr vert="horz" wrap="square" lIns="91436" tIns="45718" rIns="91436" bIns="45718" numCol="1" anchor="t" anchorCtr="0" compatLnSpc="1">
            <a:prstTxWarp prst="textNoShape">
              <a:avLst/>
            </a:prstTxWarp>
          </a:bodyPr>
          <a:lstStyle/>
          <a:p>
            <a:pPr marL="0" indent="0">
              <a:spcBef>
                <a:spcPct val="0"/>
              </a:spcBef>
              <a:buNone/>
            </a:pPr>
            <a:r>
              <a:rPr lang="ru-RU" altLang="ru-RU" sz="1800" dirty="0" smtClean="0">
                <a:solidFill>
                  <a:srgbClr val="1D4779"/>
                </a:solidFill>
                <a:latin typeface="+mj-lt"/>
                <a:ea typeface="+mj-ea"/>
                <a:cs typeface="+mj-cs"/>
              </a:rPr>
              <a:t>Во </a:t>
            </a:r>
            <a:r>
              <a:rPr lang="ru-RU" altLang="ru-RU" sz="1800" dirty="0">
                <a:solidFill>
                  <a:srgbClr val="1D4779"/>
                </a:solidFill>
                <a:latin typeface="+mj-lt"/>
                <a:ea typeface="+mj-ea"/>
                <a:cs typeface="+mj-cs"/>
              </a:rPr>
              <a:t>второй половине 20 века произошли </a:t>
            </a:r>
            <a:r>
              <a:rPr lang="ru-RU" altLang="ru-RU" sz="1800" dirty="0">
                <a:solidFill>
                  <a:srgbClr val="C00000"/>
                </a:solidFill>
                <a:latin typeface="+mj-lt"/>
                <a:ea typeface="+mj-ea"/>
                <a:cs typeface="+mj-cs"/>
              </a:rPr>
              <a:t>существенные трансформации в сфере организации партнерских отношений,</a:t>
            </a:r>
            <a:r>
              <a:rPr lang="ru-RU" altLang="ru-RU" sz="1800" dirty="0">
                <a:solidFill>
                  <a:srgbClr val="1D4779"/>
                </a:solidFill>
                <a:latin typeface="+mj-lt"/>
                <a:ea typeface="+mj-ea"/>
                <a:cs typeface="+mj-cs"/>
              </a:rPr>
              <a:t> сексуальности и деторождения как в ряде Европейских стран, так и в </a:t>
            </a:r>
            <a:r>
              <a:rPr lang="ru-RU" altLang="ru-RU" sz="1800" dirty="0" smtClean="0">
                <a:solidFill>
                  <a:srgbClr val="1D4779"/>
                </a:solidFill>
                <a:latin typeface="+mj-lt"/>
                <a:ea typeface="+mj-ea"/>
                <a:cs typeface="+mj-cs"/>
              </a:rPr>
              <a:t>России.</a:t>
            </a:r>
            <a:endParaRPr lang="ru-RU" altLang="ru-RU" sz="1800" dirty="0">
              <a:solidFill>
                <a:srgbClr val="1D4779"/>
              </a:solidFill>
              <a:latin typeface="+mj-lt"/>
              <a:ea typeface="+mj-ea"/>
              <a:cs typeface="+mj-cs"/>
            </a:endParaRPr>
          </a:p>
        </p:txBody>
      </p:sp>
      <p:sp>
        <p:nvSpPr>
          <p:cNvPr id="147459" name="Rectangle 4"/>
          <p:cNvSpPr>
            <a:spLocks noChangeArrowheads="1"/>
          </p:cNvSpPr>
          <p:nvPr/>
        </p:nvSpPr>
        <p:spPr bwMode="auto">
          <a:xfrm>
            <a:off x="179512" y="2224088"/>
            <a:ext cx="2592288" cy="439248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r>
              <a:rPr lang="ru-RU" altLang="ru-RU" sz="1600" dirty="0">
                <a:solidFill>
                  <a:srgbClr val="1D4779"/>
                </a:solidFill>
                <a:latin typeface="+mj-lt"/>
                <a:ea typeface="+mj-ea"/>
                <a:cs typeface="+mj-cs"/>
              </a:rPr>
              <a:t>Результатом этих изменений является </a:t>
            </a:r>
            <a:r>
              <a:rPr lang="ru-RU" altLang="ru-RU" sz="1600" dirty="0">
                <a:solidFill>
                  <a:srgbClr val="C00000"/>
                </a:solidFill>
                <a:latin typeface="+mj-lt"/>
                <a:ea typeface="+mj-ea"/>
                <a:cs typeface="+mj-cs"/>
              </a:rPr>
              <a:t>девальвация института брака</a:t>
            </a:r>
            <a:r>
              <a:rPr lang="ru-RU" altLang="ru-RU" sz="1600" dirty="0">
                <a:solidFill>
                  <a:srgbClr val="1D4779"/>
                </a:solidFill>
                <a:latin typeface="+mj-lt"/>
                <a:ea typeface="+mj-ea"/>
                <a:cs typeface="+mj-cs"/>
              </a:rPr>
              <a:t>, утрата его традиционных ценностей: </a:t>
            </a:r>
            <a:endParaRPr lang="ru-RU" altLang="ru-RU" sz="1600" dirty="0" smtClean="0">
              <a:solidFill>
                <a:srgbClr val="1D4779"/>
              </a:solidFill>
              <a:latin typeface="+mj-lt"/>
              <a:ea typeface="+mj-ea"/>
              <a:cs typeface="+mj-cs"/>
            </a:endParaRPr>
          </a:p>
          <a:p>
            <a:r>
              <a:rPr lang="ru-RU" altLang="ru-RU" sz="1600" dirty="0" smtClean="0">
                <a:solidFill>
                  <a:srgbClr val="C00000"/>
                </a:solidFill>
                <a:latin typeface="+mj-lt"/>
                <a:ea typeface="+mj-ea"/>
                <a:cs typeface="+mj-cs"/>
              </a:rPr>
              <a:t>высокая </a:t>
            </a:r>
            <a:r>
              <a:rPr lang="ru-RU" altLang="ru-RU" sz="1600" dirty="0">
                <a:solidFill>
                  <a:srgbClr val="C00000"/>
                </a:solidFill>
                <a:latin typeface="+mj-lt"/>
                <a:ea typeface="+mj-ea"/>
                <a:cs typeface="+mj-cs"/>
              </a:rPr>
              <a:t>разводимость</a:t>
            </a:r>
            <a:r>
              <a:rPr lang="ru-RU" altLang="ru-RU" sz="1600" dirty="0" smtClean="0">
                <a:solidFill>
                  <a:srgbClr val="1D4779"/>
                </a:solidFill>
                <a:latin typeface="+mj-lt"/>
                <a:ea typeface="+mj-ea"/>
                <a:cs typeface="+mj-cs"/>
              </a:rPr>
              <a:t>,</a:t>
            </a:r>
          </a:p>
          <a:p>
            <a:r>
              <a:rPr lang="ru-RU" altLang="ru-RU" sz="1600" dirty="0" smtClean="0">
                <a:solidFill>
                  <a:srgbClr val="1D4779"/>
                </a:solidFill>
                <a:latin typeface="+mj-lt"/>
                <a:ea typeface="+mj-ea"/>
                <a:cs typeface="+mj-cs"/>
              </a:rPr>
              <a:t>распространение сожительств, гостевых </a:t>
            </a:r>
            <a:r>
              <a:rPr lang="ru-RU" altLang="ru-RU" sz="1600" dirty="0">
                <a:solidFill>
                  <a:srgbClr val="1D4779"/>
                </a:solidFill>
                <a:latin typeface="+mj-lt"/>
                <a:ea typeface="+mj-ea"/>
                <a:cs typeface="+mj-cs"/>
              </a:rPr>
              <a:t>браков, </a:t>
            </a:r>
            <a:r>
              <a:rPr lang="ru-RU" altLang="ru-RU" sz="1600" dirty="0" smtClean="0">
                <a:solidFill>
                  <a:srgbClr val="1D4779"/>
                </a:solidFill>
                <a:latin typeface="+mj-lt"/>
                <a:ea typeface="+mj-ea"/>
                <a:cs typeface="+mj-cs"/>
              </a:rPr>
              <a:t>откладывание </a:t>
            </a:r>
            <a:r>
              <a:rPr lang="ru-RU" altLang="ru-RU" sz="1600" dirty="0" err="1" smtClean="0">
                <a:solidFill>
                  <a:srgbClr val="1D4779"/>
                </a:solidFill>
                <a:latin typeface="+mj-lt"/>
                <a:ea typeface="+mj-ea"/>
                <a:cs typeface="+mj-cs"/>
              </a:rPr>
              <a:t>родительства</a:t>
            </a:r>
            <a:r>
              <a:rPr lang="ru-RU" altLang="ru-RU" sz="1600" dirty="0" smtClean="0">
                <a:solidFill>
                  <a:srgbClr val="1D4779"/>
                </a:solidFill>
                <a:latin typeface="+mj-lt"/>
                <a:ea typeface="+mj-ea"/>
                <a:cs typeface="+mj-cs"/>
              </a:rPr>
              <a:t>, увеличение </a:t>
            </a:r>
            <a:r>
              <a:rPr lang="ru-RU" altLang="ru-RU" sz="1600" dirty="0">
                <a:solidFill>
                  <a:srgbClr val="1D4779"/>
                </a:solidFill>
                <a:latin typeface="+mj-lt"/>
                <a:ea typeface="+mj-ea"/>
                <a:cs typeface="+mj-cs"/>
              </a:rPr>
              <a:t>числа людей, сознательно выбирающих бездетность, одиночество, а так же приемлемость данных практик обществом. </a:t>
            </a:r>
          </a:p>
        </p:txBody>
      </p:sp>
      <p:sp>
        <p:nvSpPr>
          <p:cNvPr id="147460" name="Rectangle 6"/>
          <p:cNvSpPr>
            <a:spLocks noChangeArrowheads="1"/>
          </p:cNvSpPr>
          <p:nvPr/>
        </p:nvSpPr>
        <p:spPr bwMode="auto">
          <a:xfrm>
            <a:off x="0" y="2224088"/>
            <a:ext cx="9144000" cy="0"/>
          </a:xfrm>
          <a:prstGeom prst="rect">
            <a:avLst/>
          </a:prstGeom>
          <a:noFill/>
          <a:ln w="9525">
            <a:noFill/>
            <a:miter lim="800000"/>
            <a:headEnd/>
            <a:tailEnd/>
          </a:ln>
        </p:spPr>
        <p:txBody>
          <a:bodyPr wrap="none" anchor="ctr">
            <a:spAutoFit/>
          </a:bodyPr>
          <a:lstStyle/>
          <a:p>
            <a:pPr eaLnBrk="1" hangingPunct="1"/>
            <a:endParaRPr lang="ru-RU" altLang="ru-RU"/>
          </a:p>
        </p:txBody>
      </p:sp>
      <p:graphicFrame>
        <p:nvGraphicFramePr>
          <p:cNvPr id="2" name="Object 3"/>
          <p:cNvGraphicFramePr>
            <a:graphicFrameLocks noChangeAspect="1"/>
          </p:cNvGraphicFramePr>
          <p:nvPr>
            <p:extLst>
              <p:ext uri="{D42A27DB-BD31-4B8C-83A1-F6EECF244321}">
                <p14:modId xmlns:p14="http://schemas.microsoft.com/office/powerpoint/2010/main" val="3980181371"/>
              </p:ext>
            </p:extLst>
          </p:nvPr>
        </p:nvGraphicFramePr>
        <p:xfrm>
          <a:off x="2915816" y="2823617"/>
          <a:ext cx="6024562" cy="3341687"/>
        </p:xfrm>
        <a:graphic>
          <a:graphicData uri="http://schemas.openxmlformats.org/drawingml/2006/chart">
            <c:chart xmlns:c="http://schemas.openxmlformats.org/drawingml/2006/chart" xmlns:r="http://schemas.openxmlformats.org/officeDocument/2006/relationships" r:id="rId3"/>
          </a:graphicData>
        </a:graphic>
      </p:graphicFrame>
      <p:sp>
        <p:nvSpPr>
          <p:cNvPr id="147462" name="Прямоугольник 11"/>
          <p:cNvSpPr>
            <a:spLocks noChangeArrowheads="1"/>
          </p:cNvSpPr>
          <p:nvPr/>
        </p:nvSpPr>
        <p:spPr bwMode="auto">
          <a:xfrm>
            <a:off x="3823324" y="2145630"/>
            <a:ext cx="4572000" cy="923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sz="1600" b="1" dirty="0">
                <a:solidFill>
                  <a:srgbClr val="C00000"/>
                </a:solidFill>
                <a:latin typeface="+mj-lt"/>
                <a:ea typeface="+mj-ea"/>
                <a:cs typeface="+mj-cs"/>
              </a:rPr>
              <a:t>Общий коэффициент </a:t>
            </a:r>
            <a:r>
              <a:rPr lang="ru-RU" altLang="ru-RU" sz="1600" b="1" dirty="0" err="1">
                <a:solidFill>
                  <a:srgbClr val="C00000"/>
                </a:solidFill>
                <a:latin typeface="+mj-lt"/>
                <a:ea typeface="+mj-ea"/>
                <a:cs typeface="+mj-cs"/>
              </a:rPr>
              <a:t>брачности</a:t>
            </a:r>
            <a:r>
              <a:rPr lang="ru-RU" altLang="ru-RU" sz="1600" b="1" dirty="0">
                <a:solidFill>
                  <a:srgbClr val="C00000"/>
                </a:solidFill>
                <a:latin typeface="+mj-lt"/>
                <a:ea typeface="+mj-ea"/>
                <a:cs typeface="+mj-cs"/>
              </a:rPr>
              <a:t> </a:t>
            </a:r>
            <a:endParaRPr lang="ru-RU" altLang="ru-RU" sz="1600" b="1" dirty="0" smtClean="0">
              <a:solidFill>
                <a:srgbClr val="C00000"/>
              </a:solidFill>
              <a:latin typeface="+mj-lt"/>
              <a:ea typeface="+mj-ea"/>
              <a:cs typeface="+mj-cs"/>
            </a:endParaRPr>
          </a:p>
          <a:p>
            <a:pPr algn="ctr" eaLnBrk="0" hangingPunct="0">
              <a:lnSpc>
                <a:spcPct val="90000"/>
              </a:lnSpc>
            </a:pPr>
            <a:r>
              <a:rPr lang="ru-RU" altLang="ru-RU" sz="1600" b="1" dirty="0" smtClean="0">
                <a:solidFill>
                  <a:srgbClr val="C00000"/>
                </a:solidFill>
                <a:latin typeface="+mj-lt"/>
                <a:ea typeface="+mj-ea"/>
                <a:cs typeface="+mj-cs"/>
              </a:rPr>
              <a:t>и </a:t>
            </a:r>
            <a:r>
              <a:rPr lang="ru-RU" altLang="ru-RU" sz="1600" b="1" dirty="0">
                <a:solidFill>
                  <a:srgbClr val="C00000"/>
                </a:solidFill>
                <a:latin typeface="+mj-lt"/>
                <a:ea typeface="+mj-ea"/>
                <a:cs typeface="+mj-cs"/>
              </a:rPr>
              <a:t>общий коэффициент разводимости, </a:t>
            </a:r>
            <a:endParaRPr lang="ru-RU" altLang="ru-RU" sz="1600" b="1" dirty="0" smtClean="0">
              <a:solidFill>
                <a:srgbClr val="C00000"/>
              </a:solidFill>
              <a:latin typeface="+mj-lt"/>
              <a:ea typeface="+mj-ea"/>
              <a:cs typeface="+mj-cs"/>
            </a:endParaRPr>
          </a:p>
          <a:p>
            <a:pPr algn="ctr" eaLnBrk="0" hangingPunct="0">
              <a:lnSpc>
                <a:spcPct val="90000"/>
              </a:lnSpc>
            </a:pPr>
            <a:r>
              <a:rPr lang="ru-RU" altLang="ru-RU" sz="1600" i="1" dirty="0" smtClean="0">
                <a:solidFill>
                  <a:srgbClr val="C00000"/>
                </a:solidFill>
                <a:latin typeface="+mj-lt"/>
                <a:ea typeface="+mj-ea"/>
                <a:cs typeface="+mj-cs"/>
              </a:rPr>
              <a:t>на </a:t>
            </a:r>
            <a:r>
              <a:rPr lang="ru-RU" altLang="ru-RU" sz="1600" i="1" dirty="0">
                <a:solidFill>
                  <a:srgbClr val="C00000"/>
                </a:solidFill>
                <a:latin typeface="+mj-lt"/>
                <a:ea typeface="+mj-ea"/>
                <a:cs typeface="+mj-cs"/>
              </a:rPr>
              <a:t>1000 населения, 1979-2014</a:t>
            </a:r>
          </a:p>
        </p:txBody>
      </p:sp>
      <p:sp>
        <p:nvSpPr>
          <p:cNvPr id="147463" name="TextBox 12"/>
          <p:cNvSpPr txBox="1">
            <a:spLocks noChangeArrowheads="1"/>
          </p:cNvSpPr>
          <p:nvPr/>
        </p:nvSpPr>
        <p:spPr bwMode="auto">
          <a:xfrm>
            <a:off x="3024634" y="6042774"/>
            <a:ext cx="1403350" cy="338554"/>
          </a:xfrm>
          <a:prstGeom prst="rect">
            <a:avLst/>
          </a:prstGeom>
          <a:noFill/>
          <a:ln w="9525">
            <a:noFill/>
            <a:miter lim="800000"/>
            <a:headEnd/>
            <a:tailEnd/>
          </a:ln>
        </p:spPr>
        <p:txBody>
          <a:bodyPr>
            <a:spAutoFit/>
          </a:bodyPr>
          <a:lstStyle/>
          <a:p>
            <a:pPr eaLnBrk="1" hangingPunct="1"/>
            <a:r>
              <a:rPr lang="ru-RU" altLang="ru-RU" sz="1600" b="1" dirty="0">
                <a:solidFill>
                  <a:srgbClr val="C00000"/>
                </a:solidFill>
                <a:latin typeface="+mn-lt"/>
              </a:rPr>
              <a:t>11,1 -  8,4</a:t>
            </a:r>
          </a:p>
        </p:txBody>
      </p:sp>
      <p:sp>
        <p:nvSpPr>
          <p:cNvPr id="147464" name="TextBox 13"/>
          <p:cNvSpPr txBox="1">
            <a:spLocks noChangeArrowheads="1"/>
          </p:cNvSpPr>
          <p:nvPr/>
        </p:nvSpPr>
        <p:spPr bwMode="auto">
          <a:xfrm>
            <a:off x="7524328" y="6021288"/>
            <a:ext cx="1152525" cy="338554"/>
          </a:xfrm>
          <a:prstGeom prst="rect">
            <a:avLst/>
          </a:prstGeom>
          <a:noFill/>
          <a:ln w="9525">
            <a:noFill/>
            <a:miter lim="800000"/>
            <a:headEnd/>
            <a:tailEnd/>
          </a:ln>
        </p:spPr>
        <p:txBody>
          <a:bodyPr>
            <a:spAutoFit/>
          </a:bodyPr>
          <a:lstStyle/>
          <a:p>
            <a:pPr eaLnBrk="1" hangingPunct="1"/>
            <a:r>
              <a:rPr lang="ru-RU" altLang="ru-RU" sz="1600" b="1" dirty="0">
                <a:solidFill>
                  <a:srgbClr val="C00000"/>
                </a:solidFill>
                <a:latin typeface="+mn-lt"/>
              </a:rPr>
              <a:t>4,3  - 4,7</a:t>
            </a:r>
          </a:p>
        </p:txBody>
      </p:sp>
      <p:sp>
        <p:nvSpPr>
          <p:cNvPr id="9"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16</a:t>
            </a:fld>
            <a:endParaRPr lang="ru-RU" sz="2000" b="1" dirty="0">
              <a:solidFill>
                <a:schemeClr val="bg1"/>
              </a:solidFill>
            </a:endParaRPr>
          </a:p>
        </p:txBody>
      </p:sp>
      <p:sp>
        <p:nvSpPr>
          <p:cNvPr id="10" name="TextBox 9"/>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Рождаемость</a:t>
            </a:r>
            <a:endParaRPr lang="ru-RU" altLang="ru-RU" dirty="0"/>
          </a:p>
        </p:txBody>
      </p:sp>
    </p:spTree>
    <p:extLst>
      <p:ext uri="{BB962C8B-B14F-4D97-AF65-F5344CB8AC3E}">
        <p14:creationId xmlns:p14="http://schemas.microsoft.com/office/powerpoint/2010/main" val="3625104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Содержимое 2"/>
          <p:cNvSpPr>
            <a:spLocks noGrp="1"/>
          </p:cNvSpPr>
          <p:nvPr>
            <p:ph idx="1"/>
          </p:nvPr>
        </p:nvSpPr>
        <p:spPr>
          <a:xfrm>
            <a:off x="539552" y="2060848"/>
            <a:ext cx="4824735" cy="3982799"/>
          </a:xfr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indent="0" fontAlgn="auto">
              <a:lnSpc>
                <a:spcPct val="90000"/>
              </a:lnSpc>
              <a:spcBef>
                <a:spcPts val="0"/>
              </a:spcBef>
              <a:spcAft>
                <a:spcPts val="1200"/>
              </a:spcAft>
              <a:buClr>
                <a:srgbClr val="C00000"/>
              </a:buClr>
              <a:buSzPct val="150000"/>
              <a:buNone/>
            </a:pPr>
            <a:r>
              <a:rPr lang="ru-RU" altLang="ru-RU" sz="1800" dirty="0" smtClean="0">
                <a:solidFill>
                  <a:srgbClr val="1D4779"/>
                </a:solidFill>
              </a:rPr>
              <a:t>С.В. </a:t>
            </a:r>
            <a:r>
              <a:rPr lang="ru-RU" altLang="ru-RU" sz="1800" dirty="0">
                <a:solidFill>
                  <a:srgbClr val="1D4779"/>
                </a:solidFill>
              </a:rPr>
              <a:t>Захаров обозначил данный процесс как «тихую революцию» середины 1990-х гг., подразумевая целый ряд явлений в области репродукции: </a:t>
            </a:r>
          </a:p>
          <a:p>
            <a:pPr fontAlgn="auto">
              <a:lnSpc>
                <a:spcPct val="90000"/>
              </a:lnSpc>
              <a:spcBef>
                <a:spcPts val="0"/>
              </a:spcBef>
              <a:spcAft>
                <a:spcPts val="1200"/>
              </a:spcAft>
              <a:buClr>
                <a:srgbClr val="C00000"/>
              </a:buClr>
              <a:buSzPct val="150000"/>
            </a:pPr>
            <a:r>
              <a:rPr lang="ru-RU" altLang="ru-RU" sz="1800" dirty="0">
                <a:solidFill>
                  <a:srgbClr val="C00000"/>
                </a:solidFill>
              </a:rPr>
              <a:t>повышение возраста вступления в брак </a:t>
            </a:r>
            <a:r>
              <a:rPr lang="ru-RU" altLang="ru-RU" sz="1800" dirty="0" smtClean="0">
                <a:solidFill>
                  <a:srgbClr val="C00000"/>
                </a:solidFill>
              </a:rPr>
              <a:t>                  и </a:t>
            </a:r>
            <a:r>
              <a:rPr lang="ru-RU" altLang="ru-RU" sz="1800" dirty="0">
                <a:solidFill>
                  <a:srgbClr val="C00000"/>
                </a:solidFill>
              </a:rPr>
              <a:t>сокращения числа ранних браков,</a:t>
            </a:r>
          </a:p>
          <a:p>
            <a:pPr fontAlgn="auto">
              <a:lnSpc>
                <a:spcPct val="90000"/>
              </a:lnSpc>
              <a:spcBef>
                <a:spcPts val="0"/>
              </a:spcBef>
              <a:spcAft>
                <a:spcPts val="1200"/>
              </a:spcAft>
              <a:buClr>
                <a:srgbClr val="C00000"/>
              </a:buClr>
              <a:buSzPct val="150000"/>
            </a:pPr>
            <a:r>
              <a:rPr lang="ru-RU" altLang="ru-RU" sz="1800" dirty="0" smtClean="0">
                <a:solidFill>
                  <a:srgbClr val="1D4779"/>
                </a:solidFill>
              </a:rPr>
              <a:t>сокращение </a:t>
            </a:r>
            <a:r>
              <a:rPr lang="ru-RU" altLang="ru-RU" sz="1800" dirty="0">
                <a:solidFill>
                  <a:srgbClr val="1D4779"/>
                </a:solidFill>
              </a:rPr>
              <a:t>числа незапланированных беременностей, </a:t>
            </a:r>
          </a:p>
          <a:p>
            <a:pPr fontAlgn="auto">
              <a:lnSpc>
                <a:spcPct val="90000"/>
              </a:lnSpc>
              <a:spcBef>
                <a:spcPts val="0"/>
              </a:spcBef>
              <a:spcAft>
                <a:spcPts val="1200"/>
              </a:spcAft>
              <a:buClr>
                <a:srgbClr val="C00000"/>
              </a:buClr>
              <a:buSzPct val="150000"/>
            </a:pPr>
            <a:r>
              <a:rPr lang="ru-RU" altLang="ru-RU" sz="1800" dirty="0">
                <a:solidFill>
                  <a:srgbClr val="C00000"/>
                </a:solidFill>
              </a:rPr>
              <a:t>распространение совместного проживания </a:t>
            </a:r>
            <a:r>
              <a:rPr lang="ru-RU" altLang="ru-RU" sz="1800" dirty="0" smtClean="0">
                <a:solidFill>
                  <a:srgbClr val="C00000"/>
                </a:solidFill>
              </a:rPr>
              <a:t>    без </a:t>
            </a:r>
            <a:r>
              <a:rPr lang="ru-RU" altLang="ru-RU" sz="1800" dirty="0">
                <a:solidFill>
                  <a:srgbClr val="C00000"/>
                </a:solidFill>
              </a:rPr>
              <a:t>регистрации отношений, </a:t>
            </a:r>
          </a:p>
          <a:p>
            <a:pPr fontAlgn="auto">
              <a:lnSpc>
                <a:spcPct val="90000"/>
              </a:lnSpc>
              <a:spcBef>
                <a:spcPts val="0"/>
              </a:spcBef>
              <a:spcAft>
                <a:spcPts val="1200"/>
              </a:spcAft>
              <a:buClr>
                <a:srgbClr val="C00000"/>
              </a:buClr>
              <a:buSzPct val="150000"/>
            </a:pPr>
            <a:r>
              <a:rPr lang="ru-RU" altLang="ru-RU" sz="1800" dirty="0">
                <a:solidFill>
                  <a:srgbClr val="1D4779"/>
                </a:solidFill>
              </a:rPr>
              <a:t>увеличение доли детей, рожденных </a:t>
            </a:r>
            <a:r>
              <a:rPr lang="ru-RU" altLang="ru-RU" sz="1800" dirty="0" smtClean="0">
                <a:solidFill>
                  <a:srgbClr val="1D4779"/>
                </a:solidFill>
              </a:rPr>
              <a:t>                        вне </a:t>
            </a:r>
            <a:r>
              <a:rPr lang="ru-RU" altLang="ru-RU" sz="1800" dirty="0">
                <a:solidFill>
                  <a:srgbClr val="1D4779"/>
                </a:solidFill>
              </a:rPr>
              <a:t>зарегистрированного </a:t>
            </a:r>
            <a:r>
              <a:rPr lang="ru-RU" altLang="ru-RU" sz="1800" dirty="0" smtClean="0">
                <a:solidFill>
                  <a:srgbClr val="1D4779"/>
                </a:solidFill>
              </a:rPr>
              <a:t>брака. </a:t>
            </a:r>
            <a:endParaRPr lang="ru-RU" altLang="ru-RU" sz="1800" dirty="0">
              <a:solidFill>
                <a:srgbClr val="1D4779"/>
              </a:solidFill>
            </a:endParaRPr>
          </a:p>
        </p:txBody>
      </p:sp>
      <p:sp>
        <p:nvSpPr>
          <p:cNvPr id="148483" name="Прямоугольник 3"/>
          <p:cNvSpPr>
            <a:spLocks noChangeArrowheads="1"/>
          </p:cNvSpPr>
          <p:nvPr/>
        </p:nvSpPr>
        <p:spPr bwMode="auto">
          <a:xfrm>
            <a:off x="6402086" y="4797152"/>
            <a:ext cx="2490394" cy="124649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r>
              <a:rPr lang="ru-RU" altLang="ru-RU" sz="1500" cap="all" dirty="0">
                <a:solidFill>
                  <a:srgbClr val="C00000"/>
                </a:solidFill>
                <a:latin typeface="+mj-lt"/>
                <a:ea typeface="+mj-ea"/>
                <a:cs typeface="+mj-cs"/>
              </a:rPr>
              <a:t>С.В</a:t>
            </a:r>
            <a:r>
              <a:rPr lang="ru-RU" altLang="ru-RU" sz="1500" cap="all" dirty="0" smtClean="0">
                <a:solidFill>
                  <a:srgbClr val="C00000"/>
                </a:solidFill>
                <a:latin typeface="+mj-lt"/>
                <a:ea typeface="+mj-ea"/>
                <a:cs typeface="+mj-cs"/>
              </a:rPr>
              <a:t>. Захаров</a:t>
            </a:r>
            <a:endParaRPr lang="ru-RU" altLang="ru-RU" sz="1500" cap="all" dirty="0">
              <a:solidFill>
                <a:srgbClr val="C00000"/>
              </a:solidFill>
              <a:latin typeface="+mj-lt"/>
              <a:ea typeface="+mj-ea"/>
              <a:cs typeface="+mj-cs"/>
            </a:endParaRPr>
          </a:p>
          <a:p>
            <a:r>
              <a:rPr lang="ru-RU" altLang="ru-RU" sz="1500" i="1" dirty="0">
                <a:solidFill>
                  <a:srgbClr val="1D4779"/>
                </a:solidFill>
                <a:latin typeface="+mj-lt"/>
                <a:ea typeface="+mj-ea"/>
                <a:cs typeface="+mj-cs"/>
              </a:rPr>
              <a:t>Заместитель директора Института </a:t>
            </a:r>
            <a:r>
              <a:rPr lang="ru-RU" altLang="ru-RU" sz="1500" i="1" dirty="0" smtClean="0">
                <a:solidFill>
                  <a:srgbClr val="1D4779"/>
                </a:solidFill>
                <a:latin typeface="+mj-lt"/>
                <a:ea typeface="+mj-ea"/>
                <a:cs typeface="+mj-cs"/>
              </a:rPr>
              <a:t>демографии</a:t>
            </a:r>
          </a:p>
          <a:p>
            <a:r>
              <a:rPr lang="ru-RU" altLang="ru-RU" sz="1500" i="1" dirty="0" smtClean="0">
                <a:solidFill>
                  <a:srgbClr val="1D4779"/>
                </a:solidFill>
                <a:latin typeface="+mj-lt"/>
                <a:ea typeface="+mj-ea"/>
                <a:cs typeface="+mj-cs"/>
              </a:rPr>
              <a:t>НИУ </a:t>
            </a:r>
            <a:r>
              <a:rPr lang="ru-RU" altLang="ru-RU" sz="1500" i="1" dirty="0">
                <a:solidFill>
                  <a:srgbClr val="1D4779"/>
                </a:solidFill>
                <a:latin typeface="+mj-lt"/>
                <a:ea typeface="+mj-ea"/>
                <a:cs typeface="+mj-cs"/>
              </a:rPr>
              <a:t>«Высшая </a:t>
            </a:r>
            <a:r>
              <a:rPr lang="ru-RU" altLang="ru-RU" sz="1500" i="1" dirty="0" smtClean="0">
                <a:solidFill>
                  <a:srgbClr val="1D4779"/>
                </a:solidFill>
                <a:latin typeface="+mj-lt"/>
                <a:ea typeface="+mj-ea"/>
                <a:cs typeface="+mj-cs"/>
              </a:rPr>
              <a:t>школа экономики</a:t>
            </a:r>
            <a:r>
              <a:rPr lang="ru-RU" altLang="ru-RU" sz="1500" i="1" dirty="0">
                <a:solidFill>
                  <a:srgbClr val="1D4779"/>
                </a:solidFill>
                <a:latin typeface="+mj-lt"/>
                <a:ea typeface="+mj-ea"/>
                <a:cs typeface="+mj-cs"/>
              </a:rPr>
              <a:t>»</a:t>
            </a:r>
          </a:p>
        </p:txBody>
      </p:sp>
      <p:pic>
        <p:nvPicPr>
          <p:cNvPr id="148484" name="Picture 2" descr="С. В. Захаров"/>
          <p:cNvPicPr>
            <a:picLocks noChangeAspect="1" noChangeArrowheads="1"/>
          </p:cNvPicPr>
          <p:nvPr/>
        </p:nvPicPr>
        <p:blipFill rotWithShape="1">
          <a:blip r:embed="rId3"/>
          <a:srcRect b="6998"/>
          <a:stretch/>
        </p:blipFill>
        <p:spPr bwMode="auto">
          <a:xfrm>
            <a:off x="6300192" y="1196975"/>
            <a:ext cx="2425844" cy="338415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8485" name="Прямоугольник 5"/>
          <p:cNvSpPr>
            <a:spLocks noChangeArrowheads="1"/>
          </p:cNvSpPr>
          <p:nvPr/>
        </p:nvSpPr>
        <p:spPr bwMode="auto">
          <a:xfrm>
            <a:off x="323528" y="1196975"/>
            <a:ext cx="6227762" cy="70802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r>
              <a:rPr lang="ru-RU" altLang="ru-RU" sz="2000" dirty="0">
                <a:solidFill>
                  <a:srgbClr val="C00000"/>
                </a:solidFill>
                <a:latin typeface="+mj-lt"/>
                <a:ea typeface="+mj-ea"/>
                <a:cs typeface="+mj-cs"/>
              </a:rPr>
              <a:t>В середине 1990-х гг. закончился «золотой век» традиционного брака в </a:t>
            </a:r>
            <a:r>
              <a:rPr lang="ru-RU" altLang="ru-RU" sz="2000" dirty="0" smtClean="0">
                <a:solidFill>
                  <a:srgbClr val="C00000"/>
                </a:solidFill>
                <a:latin typeface="+mj-lt"/>
                <a:ea typeface="+mj-ea"/>
                <a:cs typeface="+mj-cs"/>
              </a:rPr>
              <a:t>России.</a:t>
            </a:r>
            <a:endParaRPr lang="ru-RU" altLang="ru-RU" sz="2000" dirty="0">
              <a:solidFill>
                <a:srgbClr val="C00000"/>
              </a:solidFill>
              <a:latin typeface="+mj-lt"/>
              <a:ea typeface="+mj-ea"/>
              <a:cs typeface="+mj-cs"/>
            </a:endParaRPr>
          </a:p>
        </p:txBody>
      </p:sp>
      <p:sp>
        <p:nvSpPr>
          <p:cNvPr id="6"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17</a:t>
            </a:fld>
            <a:endParaRPr lang="ru-RU" sz="2000" b="1" dirty="0">
              <a:solidFill>
                <a:schemeClr val="bg1"/>
              </a:solidFill>
            </a:endParaRPr>
          </a:p>
        </p:txBody>
      </p:sp>
      <p:sp>
        <p:nvSpPr>
          <p:cNvPr id="7" name="TextBox 6"/>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Рождаемость</a:t>
            </a:r>
            <a:endParaRPr lang="ru-RU" altLang="ru-RU" dirty="0"/>
          </a:p>
        </p:txBody>
      </p:sp>
    </p:spTree>
    <p:extLst>
      <p:ext uri="{BB962C8B-B14F-4D97-AF65-F5344CB8AC3E}">
        <p14:creationId xmlns:p14="http://schemas.microsoft.com/office/powerpoint/2010/main" val="922535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6"/>
          <p:cNvSpPr>
            <a:spLocks noChangeArrowheads="1"/>
          </p:cNvSpPr>
          <p:nvPr/>
        </p:nvSpPr>
        <p:spPr bwMode="auto">
          <a:xfrm>
            <a:off x="0" y="2224088"/>
            <a:ext cx="9144000" cy="0"/>
          </a:xfrm>
          <a:prstGeom prst="rect">
            <a:avLst/>
          </a:prstGeom>
          <a:noFill/>
          <a:ln w="9525">
            <a:noFill/>
            <a:miter lim="800000"/>
            <a:headEnd/>
            <a:tailEnd/>
          </a:ln>
        </p:spPr>
        <p:txBody>
          <a:bodyPr wrap="none" anchor="ctr">
            <a:spAutoFit/>
          </a:bodyPr>
          <a:lstStyle/>
          <a:p>
            <a:pPr eaLnBrk="1" hangingPunct="1"/>
            <a:endParaRPr lang="ru-RU" altLang="ru-RU"/>
          </a:p>
        </p:txBody>
      </p:sp>
      <p:pic>
        <p:nvPicPr>
          <p:cNvPr id="149508" name="Picture 7"/>
          <p:cNvPicPr>
            <a:picLocks noChangeAspect="1" noChangeArrowheads="1"/>
          </p:cNvPicPr>
          <p:nvPr/>
        </p:nvPicPr>
        <p:blipFill>
          <a:blip r:embed="rId4"/>
          <a:srcRect/>
          <a:stretch>
            <a:fillRect/>
          </a:stretch>
        </p:blipFill>
        <p:spPr bwMode="auto">
          <a:xfrm>
            <a:off x="5709101" y="1484785"/>
            <a:ext cx="3408127" cy="3305276"/>
          </a:xfrm>
          <a:prstGeom prst="rect">
            <a:avLst/>
          </a:prstGeom>
          <a:noFill/>
          <a:ln w="9525">
            <a:noFill/>
            <a:miter lim="800000"/>
            <a:headEnd/>
            <a:tailEnd/>
          </a:ln>
        </p:spPr>
      </p:pic>
      <p:sp>
        <p:nvSpPr>
          <p:cNvPr id="149509" name="Rectangle 8"/>
          <p:cNvSpPr>
            <a:spLocks noChangeArrowheads="1"/>
          </p:cNvSpPr>
          <p:nvPr/>
        </p:nvSpPr>
        <p:spPr bwMode="auto">
          <a:xfrm>
            <a:off x="2894052" y="4941168"/>
            <a:ext cx="6120680" cy="969496"/>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r>
              <a:rPr lang="ru-RU" altLang="ru-RU" sz="1600" dirty="0">
                <a:solidFill>
                  <a:srgbClr val="1D4779"/>
                </a:solidFill>
                <a:latin typeface="+mj-lt"/>
                <a:ea typeface="+mj-ea"/>
                <a:cs typeface="+mj-cs"/>
              </a:rPr>
              <a:t>Половозрастная пирамида </a:t>
            </a:r>
          </a:p>
          <a:p>
            <a:r>
              <a:rPr lang="ru-RU" altLang="ru-RU" sz="1600" dirty="0">
                <a:solidFill>
                  <a:srgbClr val="1D4779"/>
                </a:solidFill>
                <a:latin typeface="+mj-lt"/>
                <a:ea typeface="+mj-ea"/>
                <a:cs typeface="+mj-cs"/>
              </a:rPr>
              <a:t>А - населения, проживающего совместно без заключения </a:t>
            </a:r>
            <a:r>
              <a:rPr lang="ru-RU" altLang="ru-RU" sz="1600" dirty="0" smtClean="0">
                <a:solidFill>
                  <a:srgbClr val="1D4779"/>
                </a:solidFill>
                <a:latin typeface="+mj-lt"/>
                <a:ea typeface="+mj-ea"/>
                <a:cs typeface="+mj-cs"/>
              </a:rPr>
              <a:t>брака. </a:t>
            </a:r>
            <a:endParaRPr lang="ru-RU" altLang="ru-RU" sz="1600" dirty="0">
              <a:solidFill>
                <a:srgbClr val="1D4779"/>
              </a:solidFill>
              <a:latin typeface="+mj-lt"/>
              <a:ea typeface="+mj-ea"/>
              <a:cs typeface="+mj-cs"/>
            </a:endParaRPr>
          </a:p>
          <a:p>
            <a:r>
              <a:rPr lang="ru-RU" altLang="ru-RU" sz="1600" dirty="0">
                <a:solidFill>
                  <a:srgbClr val="1D4779"/>
                </a:solidFill>
                <a:latin typeface="+mj-lt"/>
                <a:ea typeface="+mj-ea"/>
                <a:cs typeface="+mj-cs"/>
              </a:rPr>
              <a:t>Б - состоящего в зарегистрированном </a:t>
            </a:r>
            <a:r>
              <a:rPr lang="ru-RU" altLang="ru-RU" sz="1600" dirty="0" smtClean="0">
                <a:solidFill>
                  <a:srgbClr val="1D4779"/>
                </a:solidFill>
                <a:latin typeface="+mj-lt"/>
                <a:ea typeface="+mj-ea"/>
                <a:cs typeface="+mj-cs"/>
              </a:rPr>
              <a:t>браке.</a:t>
            </a:r>
            <a:endParaRPr lang="ru-RU" altLang="ru-RU" sz="1600" dirty="0">
              <a:solidFill>
                <a:srgbClr val="1D4779"/>
              </a:solidFill>
              <a:latin typeface="+mj-lt"/>
              <a:ea typeface="+mj-ea"/>
              <a:cs typeface="+mj-cs"/>
            </a:endParaRPr>
          </a:p>
        </p:txBody>
      </p:sp>
      <p:sp>
        <p:nvSpPr>
          <p:cNvPr id="149511" name="Text Box 10"/>
          <p:cNvSpPr txBox="1">
            <a:spLocks noChangeArrowheads="1"/>
          </p:cNvSpPr>
          <p:nvPr/>
        </p:nvSpPr>
        <p:spPr bwMode="auto">
          <a:xfrm>
            <a:off x="5904147" y="1635535"/>
            <a:ext cx="366713" cy="396875"/>
          </a:xfrm>
          <a:prstGeom prst="rect">
            <a:avLst/>
          </a:prstGeom>
          <a:noFill/>
          <a:ln w="9525">
            <a:noFill/>
            <a:miter lim="800000"/>
            <a:headEnd/>
            <a:tailEnd/>
          </a:ln>
        </p:spPr>
        <p:txBody>
          <a:bodyPr wrap="none">
            <a:spAutoFit/>
          </a:bodyPr>
          <a:lstStyle/>
          <a:p>
            <a:pPr eaLnBrk="1" hangingPunct="1"/>
            <a:r>
              <a:rPr lang="ru-RU" altLang="ru-RU" sz="2000" b="1" dirty="0">
                <a:solidFill>
                  <a:srgbClr val="C00000"/>
                </a:solidFill>
              </a:rPr>
              <a:t>Б</a:t>
            </a:r>
          </a:p>
        </p:txBody>
      </p:sp>
      <p:sp>
        <p:nvSpPr>
          <p:cNvPr id="13" name="Выноска со стрелкой вправо 12"/>
          <p:cNvSpPr/>
          <p:nvPr/>
        </p:nvSpPr>
        <p:spPr>
          <a:xfrm rot="5400000">
            <a:off x="678034" y="3135437"/>
            <a:ext cx="1307205" cy="2160241"/>
          </a:xfrm>
          <a:prstGeom prst="rightArrowCallout">
            <a:avLst>
              <a:gd name="adj1" fmla="val 25000"/>
              <a:gd name="adj2" fmla="val 25000"/>
              <a:gd name="adj3" fmla="val 20647"/>
              <a:gd name="adj4" fmla="val 71528"/>
            </a:avLst>
          </a:prstGeom>
        </p:spPr>
        <p:style>
          <a:lnRef idx="0">
            <a:schemeClr val="accent1"/>
          </a:lnRef>
          <a:fillRef idx="3">
            <a:schemeClr val="accent1"/>
          </a:fillRef>
          <a:effectRef idx="3">
            <a:schemeClr val="accent1"/>
          </a:effectRef>
          <a:fontRef idx="minor">
            <a:schemeClr val="lt1"/>
          </a:fontRef>
        </p:style>
        <p:txBody>
          <a:bodyPr vert="vert270" anchor="ctr"/>
          <a:lstStyle/>
          <a:p>
            <a:pPr algn="ctr" eaLnBrk="1" hangingPunct="1">
              <a:defRPr/>
            </a:pPr>
            <a:endParaRPr lang="ru-RU" cap="all" dirty="0">
              <a:solidFill>
                <a:schemeClr val="bg1"/>
              </a:solidFill>
            </a:endParaRPr>
          </a:p>
        </p:txBody>
      </p:sp>
      <p:sp>
        <p:nvSpPr>
          <p:cNvPr id="14" name="Блок-схема: процесс 13"/>
          <p:cNvSpPr/>
          <p:nvPr/>
        </p:nvSpPr>
        <p:spPr>
          <a:xfrm>
            <a:off x="216333" y="4941168"/>
            <a:ext cx="2195424" cy="1290627"/>
          </a:xfrm>
          <a:prstGeom prst="flowChartProcess">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ru-RU" b="1" cap="all" dirty="0" err="1">
                <a:solidFill>
                  <a:schemeClr val="bg1"/>
                </a:solidFill>
              </a:rPr>
              <a:t>рутинизация</a:t>
            </a:r>
            <a:r>
              <a:rPr lang="ru-RU" b="1" cap="all" dirty="0">
                <a:solidFill>
                  <a:schemeClr val="bg1"/>
                </a:solidFill>
              </a:rPr>
              <a:t> </a:t>
            </a:r>
            <a:r>
              <a:rPr lang="ru-RU" sz="1600" dirty="0">
                <a:solidFill>
                  <a:schemeClr val="bg1"/>
                </a:solidFill>
              </a:rPr>
              <a:t>(становление социальной нормой) </a:t>
            </a:r>
            <a:r>
              <a:rPr lang="ru-RU" dirty="0">
                <a:solidFill>
                  <a:schemeClr val="bg1"/>
                </a:solidFill>
              </a:rPr>
              <a:t>или </a:t>
            </a:r>
            <a:r>
              <a:rPr lang="ru-RU" u="sng" dirty="0" err="1">
                <a:solidFill>
                  <a:schemeClr val="bg1"/>
                </a:solidFill>
              </a:rPr>
              <a:t>хабитуализации</a:t>
            </a:r>
            <a:r>
              <a:rPr lang="ru-RU" u="sng" dirty="0">
                <a:solidFill>
                  <a:schemeClr val="bg1"/>
                </a:solidFill>
              </a:rPr>
              <a:t> </a:t>
            </a:r>
          </a:p>
        </p:txBody>
      </p:sp>
      <p:sp>
        <p:nvSpPr>
          <p:cNvPr id="149516" name="Прямоугольник 4"/>
          <p:cNvSpPr>
            <a:spLocks noChangeArrowheads="1"/>
          </p:cNvSpPr>
          <p:nvPr/>
        </p:nvSpPr>
        <p:spPr bwMode="auto">
          <a:xfrm>
            <a:off x="3059832" y="1124744"/>
            <a:ext cx="5292725"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sz="2000" b="1" dirty="0">
                <a:solidFill>
                  <a:srgbClr val="C00000"/>
                </a:solidFill>
                <a:latin typeface="+mj-lt"/>
                <a:ea typeface="+mj-ea"/>
                <a:cs typeface="+mj-cs"/>
              </a:rPr>
              <a:t>Этапы эволюции социальных институтов </a:t>
            </a:r>
          </a:p>
        </p:txBody>
      </p:sp>
      <p:sp>
        <p:nvSpPr>
          <p:cNvPr id="15"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18</a:t>
            </a:fld>
            <a:endParaRPr lang="ru-RU" sz="2000" b="1" dirty="0">
              <a:solidFill>
                <a:schemeClr val="bg1"/>
              </a:solidFill>
            </a:endParaRPr>
          </a:p>
        </p:txBody>
      </p:sp>
      <p:sp>
        <p:nvSpPr>
          <p:cNvPr id="16" name="TextBox 15"/>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Рождаемость</a:t>
            </a:r>
            <a:endParaRPr lang="ru-RU" altLang="ru-RU" dirty="0"/>
          </a:p>
        </p:txBody>
      </p:sp>
      <p:sp>
        <p:nvSpPr>
          <p:cNvPr id="17" name="Rectangle 8"/>
          <p:cNvSpPr>
            <a:spLocks noChangeArrowheads="1"/>
          </p:cNvSpPr>
          <p:nvPr/>
        </p:nvSpPr>
        <p:spPr bwMode="auto">
          <a:xfrm>
            <a:off x="2843808" y="6093296"/>
            <a:ext cx="6237359" cy="276999"/>
          </a:xfrm>
          <a:prstGeom prst="rect">
            <a:avLst/>
          </a:prstGeom>
          <a:noFill/>
          <a:ln w="9525">
            <a:noFill/>
            <a:miter lim="800000"/>
            <a:headEnd/>
            <a:tailEnd/>
          </a:ln>
        </p:spPr>
        <p:txBody>
          <a:bodyPr wrap="square">
            <a:spAutoFit/>
          </a:bodyPr>
          <a:lstStyle/>
          <a:p>
            <a:pPr algn="r"/>
            <a:r>
              <a:rPr lang="ru-RU" altLang="ru-RU" sz="1200" i="1" dirty="0" smtClean="0">
                <a:solidFill>
                  <a:srgbClr val="1D4779"/>
                </a:solidFill>
              </a:rPr>
              <a:t>Источник</a:t>
            </a:r>
            <a:r>
              <a:rPr lang="ru-RU" altLang="ru-RU" sz="1200" i="1" dirty="0">
                <a:solidFill>
                  <a:srgbClr val="1D4779"/>
                </a:solidFill>
              </a:rPr>
              <a:t>: Рассчитано по данным Всероссийской переписи населения 2010 г.</a:t>
            </a:r>
          </a:p>
        </p:txBody>
      </p:sp>
      <p:graphicFrame>
        <p:nvGraphicFramePr>
          <p:cNvPr id="2" name="Объект 1"/>
          <p:cNvGraphicFramePr>
            <a:graphicFrameLocks noChangeAspect="1"/>
          </p:cNvGraphicFramePr>
          <p:nvPr>
            <p:extLst>
              <p:ext uri="{D42A27DB-BD31-4B8C-83A1-F6EECF244321}">
                <p14:modId xmlns:p14="http://schemas.microsoft.com/office/powerpoint/2010/main" val="3014762796"/>
              </p:ext>
            </p:extLst>
          </p:nvPr>
        </p:nvGraphicFramePr>
        <p:xfrm>
          <a:off x="2515658" y="1484784"/>
          <a:ext cx="3124506" cy="3312368"/>
        </p:xfrm>
        <a:graphic>
          <a:graphicData uri="http://schemas.openxmlformats.org/presentationml/2006/ole">
            <mc:AlternateContent xmlns:mc="http://schemas.openxmlformats.org/markup-compatibility/2006">
              <mc:Choice xmlns:v="urn:schemas-microsoft-com:vml" Requires="v">
                <p:oleObj spid="_x0000_s45104" name="Лист" r:id="rId5" imgW="2600300" imgH="2428920" progId="Excel.Sheet.8">
                  <p:embed/>
                </p:oleObj>
              </mc:Choice>
              <mc:Fallback>
                <p:oleObj name="Лист" r:id="rId5" imgW="2600300" imgH="2428920" progId="Excel.Shee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658" y="1484784"/>
                        <a:ext cx="3124506" cy="3312368"/>
                      </a:xfrm>
                      <a:prstGeom prst="rect">
                        <a:avLst/>
                      </a:prstGeom>
                      <a:noFill/>
                      <a:ln>
                        <a:noFill/>
                      </a:ln>
                    </p:spPr>
                  </p:pic>
                </p:oleObj>
              </mc:Fallback>
            </mc:AlternateContent>
          </a:graphicData>
        </a:graphic>
      </p:graphicFrame>
      <p:sp>
        <p:nvSpPr>
          <p:cNvPr id="149510" name="Text Box 9"/>
          <p:cNvSpPr txBox="1">
            <a:spLocks noChangeArrowheads="1"/>
          </p:cNvSpPr>
          <p:nvPr/>
        </p:nvSpPr>
        <p:spPr bwMode="auto">
          <a:xfrm>
            <a:off x="2715879" y="1628800"/>
            <a:ext cx="368300" cy="396875"/>
          </a:xfrm>
          <a:prstGeom prst="rect">
            <a:avLst/>
          </a:prstGeom>
          <a:noFill/>
          <a:ln w="9525">
            <a:noFill/>
            <a:miter lim="800000"/>
            <a:headEnd/>
            <a:tailEnd/>
          </a:ln>
        </p:spPr>
        <p:txBody>
          <a:bodyPr wrap="none">
            <a:spAutoFit/>
          </a:bodyPr>
          <a:lstStyle/>
          <a:p>
            <a:pPr eaLnBrk="1" hangingPunct="1"/>
            <a:r>
              <a:rPr lang="ru-RU" altLang="ru-RU" sz="2000" b="1" dirty="0">
                <a:solidFill>
                  <a:srgbClr val="C00000"/>
                </a:solidFill>
              </a:rPr>
              <a:t>А</a:t>
            </a:r>
          </a:p>
        </p:txBody>
      </p:sp>
      <p:sp>
        <p:nvSpPr>
          <p:cNvPr id="3" name="Выноска со стрелкой вниз 2"/>
          <p:cNvSpPr/>
          <p:nvPr/>
        </p:nvSpPr>
        <p:spPr>
          <a:xfrm>
            <a:off x="216332" y="1152219"/>
            <a:ext cx="2195427" cy="836621"/>
          </a:xfrm>
          <a:prstGeom prst="downArrow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8" name="Прямоугольник 4"/>
          <p:cNvSpPr>
            <a:spLocks noChangeArrowheads="1"/>
          </p:cNvSpPr>
          <p:nvPr/>
        </p:nvSpPr>
        <p:spPr bwMode="auto">
          <a:xfrm>
            <a:off x="253666" y="1259468"/>
            <a:ext cx="2158093"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b="1" dirty="0" smtClean="0">
                <a:solidFill>
                  <a:schemeClr val="bg1"/>
                </a:solidFill>
                <a:latin typeface="+mj-lt"/>
                <a:ea typeface="+mj-ea"/>
                <a:cs typeface="+mj-cs"/>
              </a:rPr>
              <a:t>ИННОВАЦИЯ</a:t>
            </a:r>
            <a:endParaRPr lang="ru-RU" altLang="ru-RU" b="1" dirty="0">
              <a:solidFill>
                <a:schemeClr val="bg1"/>
              </a:solidFill>
              <a:latin typeface="+mj-lt"/>
              <a:ea typeface="+mj-ea"/>
              <a:cs typeface="+mj-cs"/>
            </a:endParaRPr>
          </a:p>
        </p:txBody>
      </p:sp>
      <p:sp>
        <p:nvSpPr>
          <p:cNvPr id="22" name="Выноска со стрелкой вниз 21"/>
          <p:cNvSpPr/>
          <p:nvPr/>
        </p:nvSpPr>
        <p:spPr>
          <a:xfrm>
            <a:off x="218451" y="2050328"/>
            <a:ext cx="2193307" cy="1454846"/>
          </a:xfrm>
          <a:prstGeom prst="downArrowCallout">
            <a:avLst>
              <a:gd name="adj1" fmla="val 20211"/>
              <a:gd name="adj2" fmla="val 18415"/>
              <a:gd name="adj3" fmla="val 17218"/>
              <a:gd name="adj4" fmla="val 7739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9" name="Прямоугольник 4"/>
          <p:cNvSpPr>
            <a:spLocks noChangeArrowheads="1"/>
          </p:cNvSpPr>
          <p:nvPr/>
        </p:nvSpPr>
        <p:spPr bwMode="auto">
          <a:xfrm>
            <a:off x="216332" y="2132856"/>
            <a:ext cx="2195426"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b="1" dirty="0" smtClean="0">
                <a:solidFill>
                  <a:schemeClr val="bg1"/>
                </a:solidFill>
                <a:latin typeface="+mj-lt"/>
                <a:ea typeface="+mj-ea"/>
                <a:cs typeface="+mj-cs"/>
              </a:rPr>
              <a:t>ПОПУЛЯРИЗАЦИЯ </a:t>
            </a:r>
            <a:r>
              <a:rPr lang="ru-RU" altLang="ru-RU" sz="1600" dirty="0">
                <a:solidFill>
                  <a:schemeClr val="bg1"/>
                </a:solidFill>
                <a:latin typeface="+mj-lt"/>
                <a:ea typeface="+mj-ea"/>
                <a:cs typeface="+mj-cs"/>
              </a:rPr>
              <a:t>(распространения отношений, </a:t>
            </a:r>
            <a:r>
              <a:rPr lang="ru-RU" altLang="ru-RU" sz="1600" dirty="0" err="1" smtClean="0">
                <a:solidFill>
                  <a:schemeClr val="bg1"/>
                </a:solidFill>
                <a:latin typeface="+mj-lt"/>
                <a:ea typeface="+mj-ea"/>
                <a:cs typeface="+mj-cs"/>
              </a:rPr>
              <a:t>предшест-вующих</a:t>
            </a:r>
            <a:r>
              <a:rPr lang="ru-RU" altLang="ru-RU" sz="1600" dirty="0" smtClean="0">
                <a:solidFill>
                  <a:schemeClr val="bg1"/>
                </a:solidFill>
                <a:latin typeface="+mj-lt"/>
                <a:ea typeface="+mj-ea"/>
                <a:cs typeface="+mj-cs"/>
              </a:rPr>
              <a:t> </a:t>
            </a:r>
            <a:r>
              <a:rPr lang="ru-RU" altLang="ru-RU" sz="1600" dirty="0">
                <a:solidFill>
                  <a:schemeClr val="bg1"/>
                </a:solidFill>
                <a:latin typeface="+mj-lt"/>
                <a:ea typeface="+mj-ea"/>
                <a:cs typeface="+mj-cs"/>
              </a:rPr>
              <a:t>браку)</a:t>
            </a:r>
          </a:p>
        </p:txBody>
      </p:sp>
      <p:sp>
        <p:nvSpPr>
          <p:cNvPr id="23" name="Прямоугольник 4"/>
          <p:cNvSpPr>
            <a:spLocks noChangeArrowheads="1"/>
          </p:cNvSpPr>
          <p:nvPr/>
        </p:nvSpPr>
        <p:spPr bwMode="auto">
          <a:xfrm>
            <a:off x="257316" y="3645024"/>
            <a:ext cx="2195426"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lnSpc>
                <a:spcPct val="90000"/>
              </a:lnSpc>
            </a:pPr>
            <a:r>
              <a:rPr lang="ru-RU" altLang="ru-RU" b="1" cap="all" dirty="0">
                <a:solidFill>
                  <a:schemeClr val="bg1"/>
                </a:solidFill>
                <a:latin typeface="+mj-lt"/>
                <a:ea typeface="+mj-ea"/>
                <a:cs typeface="+mj-cs"/>
              </a:rPr>
              <a:t>признания или легитимации </a:t>
            </a:r>
          </a:p>
        </p:txBody>
      </p:sp>
    </p:spTree>
    <p:extLst>
      <p:ext uri="{BB962C8B-B14F-4D97-AF65-F5344CB8AC3E}">
        <p14:creationId xmlns:p14="http://schemas.microsoft.com/office/powerpoint/2010/main" val="1008134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Line 147"/>
          <p:cNvSpPr>
            <a:spLocks noChangeShapeType="1"/>
          </p:cNvSpPr>
          <p:nvPr/>
        </p:nvSpPr>
        <p:spPr bwMode="auto">
          <a:xfrm>
            <a:off x="3009900" y="2468563"/>
            <a:ext cx="0" cy="0"/>
          </a:xfrm>
          <a:prstGeom prst="line">
            <a:avLst/>
          </a:prstGeom>
          <a:noFill/>
          <a:ln w="12700" cap="rnd">
            <a:solidFill>
              <a:srgbClr val="000000"/>
            </a:solidFill>
            <a:round/>
            <a:headEnd/>
            <a:tailEnd/>
          </a:ln>
        </p:spPr>
        <p:txBody>
          <a:bodyPr/>
          <a:lstStyle/>
          <a:p>
            <a:endParaRPr lang="ru-RU"/>
          </a:p>
        </p:txBody>
      </p:sp>
      <p:graphicFrame>
        <p:nvGraphicFramePr>
          <p:cNvPr id="79302" name="Group 454"/>
          <p:cNvGraphicFramePr>
            <a:graphicFrameLocks noGrp="1"/>
          </p:cNvGraphicFramePr>
          <p:nvPr>
            <p:extLst>
              <p:ext uri="{D42A27DB-BD31-4B8C-83A1-F6EECF244321}">
                <p14:modId xmlns:p14="http://schemas.microsoft.com/office/powerpoint/2010/main" val="4182252080"/>
              </p:ext>
            </p:extLst>
          </p:nvPr>
        </p:nvGraphicFramePr>
        <p:xfrm>
          <a:off x="250825" y="1628775"/>
          <a:ext cx="8497888" cy="367243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206625">
                  <a:extLst>
                    <a:ext uri="{9D8B030D-6E8A-4147-A177-3AD203B41FA5}">
                      <a16:colId xmlns:a16="http://schemas.microsoft.com/office/drawing/2014/main" xmlns="" val="20000"/>
                    </a:ext>
                  </a:extLst>
                </a:gridCol>
                <a:gridCol w="1573213">
                  <a:extLst>
                    <a:ext uri="{9D8B030D-6E8A-4147-A177-3AD203B41FA5}">
                      <a16:colId xmlns:a16="http://schemas.microsoft.com/office/drawing/2014/main" xmlns="" val="20001"/>
                    </a:ext>
                  </a:extLst>
                </a:gridCol>
                <a:gridCol w="1574800">
                  <a:extLst>
                    <a:ext uri="{9D8B030D-6E8A-4147-A177-3AD203B41FA5}">
                      <a16:colId xmlns:a16="http://schemas.microsoft.com/office/drawing/2014/main" xmlns="" val="20002"/>
                    </a:ext>
                  </a:extLst>
                </a:gridCol>
                <a:gridCol w="1571625">
                  <a:extLst>
                    <a:ext uri="{9D8B030D-6E8A-4147-A177-3AD203B41FA5}">
                      <a16:colId xmlns:a16="http://schemas.microsoft.com/office/drawing/2014/main" xmlns="" val="20003"/>
                    </a:ext>
                  </a:extLst>
                </a:gridCol>
                <a:gridCol w="1571625">
                  <a:extLst>
                    <a:ext uri="{9D8B030D-6E8A-4147-A177-3AD203B41FA5}">
                      <a16:colId xmlns:a16="http://schemas.microsoft.com/office/drawing/2014/main" xmlns="" val="20004"/>
                    </a:ext>
                  </a:extLst>
                </a:gridCol>
              </a:tblGrid>
              <a:tr h="483215">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solidFill>
                            <a:schemeClr val="bg1"/>
                          </a:solidFill>
                          <a:effectLst/>
                        </a:rPr>
                        <a:t>Год вступления в данный брак</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bg1"/>
                        </a:solidFill>
                        <a:effectLst/>
                        <a:latin typeface="Arial" charset="0"/>
                        <a:cs typeface="Arial" charset="0"/>
                      </a:endParaRPr>
                    </a:p>
                  </a:txBody>
                  <a:tcPr marT="45724" marB="45724"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solidFill>
                            <a:schemeClr val="bg1"/>
                          </a:solidFill>
                          <a:effectLst/>
                        </a:rPr>
                        <a:t>Первый брак</a:t>
                      </a:r>
                      <a:endParaRPr kumimoji="0" lang="ru-RU" sz="1800" b="1" i="0" u="none" strike="noStrike" cap="none" normalizeH="0" baseline="0" dirty="0" smtClean="0">
                        <a:ln>
                          <a:noFill/>
                        </a:ln>
                        <a:solidFill>
                          <a:schemeClr val="bg1"/>
                        </a:solidFill>
                        <a:effectLst/>
                        <a:latin typeface="Arial" charset="0"/>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lang="ru-RU"/>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solidFill>
                            <a:schemeClr val="bg1"/>
                          </a:solidFill>
                          <a:effectLst/>
                        </a:rPr>
                        <a:t>Повторный брак</a:t>
                      </a:r>
                      <a:endParaRPr kumimoji="0" lang="ru-RU" sz="1800" b="1" i="0" u="none" strike="noStrike" cap="none" normalizeH="0" baseline="0" dirty="0" smtClean="0">
                        <a:ln>
                          <a:noFill/>
                        </a:ln>
                        <a:solidFill>
                          <a:schemeClr val="bg1"/>
                        </a:solidFill>
                        <a:effectLst/>
                        <a:latin typeface="Arial" charset="0"/>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lang="ru-RU"/>
                    </a:p>
                  </a:txBody>
                  <a:tcPr/>
                </a:tc>
                <a:extLst>
                  <a:ext uri="{0D108BD9-81ED-4DB2-BD59-A6C34878D82A}">
                    <a16:rowId xmlns:a16="http://schemas.microsoft.com/office/drawing/2014/main" xmlns="" val="10000"/>
                  </a:ext>
                </a:extLst>
              </a:tr>
              <a:tr h="773144">
                <a:tc vMerge="1">
                  <a:txBody>
                    <a:bodyPr/>
                    <a:lstStyle/>
                    <a:p>
                      <a:endParaRPr lang="ru-RU"/>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solidFill>
                            <a:schemeClr val="bg1"/>
                          </a:solidFill>
                          <a:effectLst/>
                        </a:rPr>
                        <a:t>Жены</a:t>
                      </a:r>
                      <a:endParaRPr kumimoji="0" lang="ru-RU" sz="1800" b="1" i="0" u="none" strike="noStrike" cap="none" normalizeH="0" baseline="0" dirty="0" smtClean="0">
                        <a:ln>
                          <a:noFill/>
                        </a:ln>
                        <a:solidFill>
                          <a:schemeClr val="bg1"/>
                        </a:solidFill>
                        <a:effectLst/>
                        <a:latin typeface="Arial" charset="0"/>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solidFill>
                            <a:schemeClr val="bg1"/>
                          </a:solidFill>
                          <a:effectLst/>
                        </a:rPr>
                        <a:t>Мужья</a:t>
                      </a:r>
                      <a:endParaRPr kumimoji="0" lang="ru-RU" sz="1800" b="1" i="0" u="none" strike="noStrike" cap="none" normalizeH="0" baseline="0" dirty="0" smtClean="0">
                        <a:ln>
                          <a:noFill/>
                        </a:ln>
                        <a:solidFill>
                          <a:schemeClr val="bg1"/>
                        </a:solidFill>
                        <a:effectLst/>
                        <a:latin typeface="Arial" charset="0"/>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solidFill>
                            <a:schemeClr val="bg1"/>
                          </a:solidFill>
                          <a:effectLst/>
                        </a:rPr>
                        <a:t>Жены</a:t>
                      </a:r>
                      <a:endParaRPr kumimoji="0" lang="ru-RU" sz="1800" b="1" i="0" u="none" strike="noStrike" cap="none" normalizeH="0" baseline="0" dirty="0" smtClean="0">
                        <a:ln>
                          <a:noFill/>
                        </a:ln>
                        <a:solidFill>
                          <a:schemeClr val="bg1"/>
                        </a:solidFill>
                        <a:effectLst/>
                        <a:latin typeface="Arial" charset="0"/>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solidFill>
                            <a:schemeClr val="bg1"/>
                          </a:solidFill>
                          <a:effectLst/>
                        </a:rPr>
                        <a:t>Мужья</a:t>
                      </a:r>
                      <a:endParaRPr kumimoji="0" lang="ru-RU" sz="1800" b="1" i="0" u="none" strike="noStrike" cap="none" normalizeH="0" baseline="0" dirty="0" smtClean="0">
                        <a:ln>
                          <a:noFill/>
                        </a:ln>
                        <a:solidFill>
                          <a:schemeClr val="bg1"/>
                        </a:solidFill>
                        <a:effectLst/>
                        <a:latin typeface="Arial" charset="0"/>
                        <a:cs typeface="Arial" charset="0"/>
                      </a:endParaRPr>
                    </a:p>
                  </a:txBody>
                  <a:tcPr marT="45724" marB="45724"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10001"/>
                  </a:ext>
                </a:extLst>
              </a:tr>
              <a:tr h="483215">
                <a:tc>
                  <a:txBody>
                    <a:bodyPr/>
                    <a:lstStyle/>
                    <a:p>
                      <a:pPr marL="0" marR="0" lvl="0" indent="180000" algn="l"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до 1990</a:t>
                      </a:r>
                      <a:endParaRPr kumimoji="0" lang="ru-RU" sz="1800" b="1" i="0" u="none" strike="noStrike" cap="none" normalizeH="0" baseline="0" dirty="0" smtClean="0">
                        <a:ln>
                          <a:noFill/>
                        </a:ln>
                        <a:solidFill>
                          <a:schemeClr val="tx1"/>
                        </a:solidFill>
                        <a:effectLst/>
                        <a:latin typeface="Arial Narrow" pitchFamily="34" charset="0"/>
                        <a:cs typeface="Times New Roman" pitchFamily="18" charset="0"/>
                      </a:endParaRPr>
                    </a:p>
                  </a:txBody>
                  <a:tcPr marT="45724" marB="45724" horzOverflow="overflow">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u="none" strike="noStrike" cap="none" normalizeH="0" baseline="0" dirty="0" smtClean="0">
                          <a:ln>
                            <a:noFill/>
                          </a:ln>
                          <a:solidFill>
                            <a:srgbClr val="FF0000"/>
                          </a:solidFill>
                          <a:effectLst/>
                        </a:rPr>
                        <a:t>71,6</a:t>
                      </a:r>
                      <a:endParaRPr kumimoji="0" lang="ru-RU" sz="1800" b="1" i="0" u="none" strike="noStrike" cap="none" normalizeH="0" baseline="0" dirty="0" smtClean="0">
                        <a:ln>
                          <a:noFill/>
                        </a:ln>
                        <a:solidFill>
                          <a:srgbClr val="FF0000"/>
                        </a:solidFill>
                        <a:effectLst/>
                        <a:latin typeface="Arial" charset="0"/>
                        <a:cs typeface="Arial" charset="0"/>
                      </a:endParaRPr>
                    </a:p>
                  </a:txBody>
                  <a:tcPr marT="45724" marB="45724" anchor="ctr" horzOverflow="overflow">
                    <a:lnT w="19050" cap="flat" cmpd="sng" algn="ctr">
                      <a:solidFill>
                        <a:schemeClr val="bg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u="none" strike="noStrike" cap="none" normalizeH="0" baseline="0" dirty="0" smtClean="0">
                          <a:ln>
                            <a:noFill/>
                          </a:ln>
                          <a:solidFill>
                            <a:srgbClr val="FF0000"/>
                          </a:solidFill>
                          <a:effectLst/>
                        </a:rPr>
                        <a:t>77,6</a:t>
                      </a:r>
                      <a:endParaRPr kumimoji="0" lang="ru-RU" sz="1800" b="1" i="0" u="none" strike="noStrike" cap="none" normalizeH="0" baseline="0" dirty="0" smtClean="0">
                        <a:ln>
                          <a:noFill/>
                        </a:ln>
                        <a:solidFill>
                          <a:srgbClr val="FF0000"/>
                        </a:solidFill>
                        <a:effectLst/>
                        <a:latin typeface="Arial" charset="0"/>
                        <a:cs typeface="Arial" charset="0"/>
                      </a:endParaRPr>
                    </a:p>
                  </a:txBody>
                  <a:tcPr marT="45724" marB="45724" anchor="ctr" horzOverflow="overflow">
                    <a:lnT w="19050" cap="flat" cmpd="sng" algn="ctr">
                      <a:solidFill>
                        <a:schemeClr val="bg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smtClean="0">
                          <a:ln>
                            <a:noFill/>
                          </a:ln>
                          <a:effectLst/>
                        </a:rPr>
                        <a:t>***</a:t>
                      </a:r>
                      <a:endParaRPr kumimoji="0" lang="ru-RU" sz="1800" b="1" i="0" u="none" strike="noStrike" cap="none" normalizeH="0" baseline="0" smtClean="0">
                        <a:ln>
                          <a:noFill/>
                        </a:ln>
                        <a:solidFill>
                          <a:schemeClr val="tx1"/>
                        </a:solidFill>
                        <a:effectLst/>
                        <a:latin typeface="Arial" charset="0"/>
                        <a:cs typeface="Arial" charset="0"/>
                      </a:endParaRPr>
                    </a:p>
                  </a:txBody>
                  <a:tcPr marT="45724" marB="45724" anchor="ctr" horzOverflow="overflow">
                    <a:lnT w="19050" cap="flat" cmpd="sng" algn="ctr">
                      <a:solidFill>
                        <a:schemeClr val="bg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smtClean="0">
                          <a:ln>
                            <a:noFill/>
                          </a:ln>
                          <a:effectLst/>
                        </a:rPr>
                        <a:t>***</a:t>
                      </a:r>
                      <a:endParaRPr kumimoji="0" lang="ru-RU" sz="1800" b="1" i="0" u="none" strike="noStrike" cap="none" normalizeH="0" baseline="0" smtClean="0">
                        <a:ln>
                          <a:noFill/>
                        </a:ln>
                        <a:solidFill>
                          <a:schemeClr val="tx1"/>
                        </a:solidFill>
                        <a:effectLst/>
                        <a:latin typeface="Arial" charset="0"/>
                        <a:cs typeface="Arial" charset="0"/>
                      </a:endParaRPr>
                    </a:p>
                  </a:txBody>
                  <a:tcPr marT="45724" marB="45724" anchor="ctr" horzOverflow="overflow">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2"/>
                  </a:ext>
                </a:extLst>
              </a:tr>
              <a:tr h="483215">
                <a:tc>
                  <a:txBody>
                    <a:bodyPr/>
                    <a:lstStyle/>
                    <a:p>
                      <a:pPr marL="0" marR="0" lvl="0" indent="180000" algn="l"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1990-1994</a:t>
                      </a:r>
                      <a:endParaRPr kumimoji="0" lang="ru-RU" sz="1800" b="1" i="0" u="none" strike="noStrike" cap="none" normalizeH="0" baseline="0" dirty="0" smtClean="0">
                        <a:ln>
                          <a:noFill/>
                        </a:ln>
                        <a:solidFill>
                          <a:schemeClr val="tx1"/>
                        </a:solidFill>
                        <a:effectLst/>
                        <a:latin typeface="Arial" charset="0"/>
                        <a:cs typeface="Arial" charset="0"/>
                      </a:endParaRPr>
                    </a:p>
                  </a:txBody>
                  <a:tcPr marT="45724" marB="45724" horzOverflow="overflow">
                    <a:lnL w="19050" cap="flat" cmpd="sng" algn="ctr">
                      <a:solidFill>
                        <a:schemeClr val="bg1"/>
                      </a:solidFill>
                      <a:prstDash val="solid"/>
                      <a:round/>
                      <a:headEnd type="none" w="med" len="med"/>
                      <a:tailEnd type="none" w="med" len="med"/>
                    </a:ln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68,0</a:t>
                      </a:r>
                      <a:endParaRPr kumimoji="0" lang="ru-RU" sz="1800" b="1" i="0" u="none" strike="noStrike" cap="none" normalizeH="0" baseline="0" dirty="0" smtClean="0">
                        <a:ln>
                          <a:noFill/>
                        </a:ln>
                        <a:solidFill>
                          <a:schemeClr val="tx1"/>
                        </a:solidFill>
                        <a:effectLst/>
                        <a:latin typeface="Arial" charset="0"/>
                        <a:cs typeface="Arial" charset="0"/>
                      </a:endParaRPr>
                    </a:p>
                  </a:txBody>
                  <a:tcPr marT="45724" marB="45724"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69,3</a:t>
                      </a:r>
                      <a:endParaRPr kumimoji="0" lang="ru-RU" sz="1800" b="1" i="0" u="none" strike="noStrike" cap="none" normalizeH="0" baseline="0" dirty="0" smtClean="0">
                        <a:ln>
                          <a:noFill/>
                        </a:ln>
                        <a:solidFill>
                          <a:schemeClr val="tx1"/>
                        </a:solidFill>
                        <a:effectLst/>
                        <a:latin typeface="Arial" charset="0"/>
                        <a:cs typeface="Arial" charset="0"/>
                      </a:endParaRPr>
                    </a:p>
                  </a:txBody>
                  <a:tcPr marT="45724" marB="45724"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smtClean="0">
                          <a:ln>
                            <a:noFill/>
                          </a:ln>
                          <a:effectLst/>
                        </a:rPr>
                        <a:t>***</a:t>
                      </a:r>
                      <a:endParaRPr kumimoji="0" lang="ru-RU" sz="1800" b="1" i="0" u="none" strike="noStrike" cap="none" normalizeH="0" baseline="0" smtClean="0">
                        <a:ln>
                          <a:noFill/>
                        </a:ln>
                        <a:solidFill>
                          <a:schemeClr val="tx1"/>
                        </a:solidFill>
                        <a:effectLst/>
                        <a:latin typeface="Arial" charset="0"/>
                        <a:cs typeface="Arial" charset="0"/>
                      </a:endParaRPr>
                    </a:p>
                  </a:txBody>
                  <a:tcPr marT="45724" marB="45724"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a:t>
                      </a:r>
                      <a:endParaRPr kumimoji="0" lang="ru-RU" sz="1800" b="1" i="0" u="none" strike="noStrike" cap="none" normalizeH="0" baseline="0" dirty="0" smtClean="0">
                        <a:ln>
                          <a:noFill/>
                        </a:ln>
                        <a:solidFill>
                          <a:schemeClr val="tx1"/>
                        </a:solidFill>
                        <a:effectLst/>
                        <a:latin typeface="Arial" charset="0"/>
                        <a:cs typeface="Arial" charset="0"/>
                      </a:endParaRPr>
                    </a:p>
                  </a:txBody>
                  <a:tcPr marT="45724" marB="45724" anchor="ctr" horzOverflow="overflow">
                    <a:lnR w="1905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0003"/>
                  </a:ext>
                </a:extLst>
              </a:tr>
              <a:tr h="483215">
                <a:tc>
                  <a:txBody>
                    <a:bodyPr/>
                    <a:lstStyle/>
                    <a:p>
                      <a:pPr marL="0" marR="0" lvl="0" indent="180000" algn="l"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1995-1999</a:t>
                      </a:r>
                      <a:endParaRPr kumimoji="0" lang="ru-RU" sz="1800" b="1" i="0" u="none" strike="noStrike" cap="none" normalizeH="0" baseline="0" dirty="0" smtClean="0">
                        <a:ln>
                          <a:noFill/>
                        </a:ln>
                        <a:solidFill>
                          <a:schemeClr val="tx1"/>
                        </a:solidFill>
                        <a:effectLst/>
                        <a:latin typeface="Arial" charset="0"/>
                        <a:cs typeface="Arial" charset="0"/>
                      </a:endParaRPr>
                    </a:p>
                  </a:txBody>
                  <a:tcPr marT="45724" marB="45724" horzOverflow="overflow">
                    <a:lnL w="19050" cap="flat" cmpd="sng" algn="ctr">
                      <a:solidFill>
                        <a:schemeClr val="bg1"/>
                      </a:solidFill>
                      <a:prstDash val="solid"/>
                      <a:round/>
                      <a:headEnd type="none" w="med" len="med"/>
                      <a:tailEnd type="none" w="med" len="med"/>
                    </a:ln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smtClean="0">
                          <a:ln>
                            <a:noFill/>
                          </a:ln>
                          <a:effectLst/>
                        </a:rPr>
                        <a:t>66,7</a:t>
                      </a:r>
                      <a:endParaRPr kumimoji="0" lang="ru-RU" sz="1800" b="1" i="0" u="none" strike="noStrike" cap="none" normalizeH="0" baseline="0" smtClean="0">
                        <a:ln>
                          <a:noFill/>
                        </a:ln>
                        <a:solidFill>
                          <a:schemeClr val="tx1"/>
                        </a:solidFill>
                        <a:effectLst/>
                        <a:latin typeface="Arial" charset="0"/>
                        <a:cs typeface="Arial" charset="0"/>
                      </a:endParaRPr>
                    </a:p>
                  </a:txBody>
                  <a:tcPr marT="45724" marB="45724"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64,1</a:t>
                      </a:r>
                      <a:endParaRPr kumimoji="0" lang="ru-RU" sz="1800" b="1" i="0" u="none" strike="noStrike" cap="none" normalizeH="0" baseline="0" dirty="0" smtClean="0">
                        <a:ln>
                          <a:noFill/>
                        </a:ln>
                        <a:solidFill>
                          <a:schemeClr val="tx1"/>
                        </a:solidFill>
                        <a:effectLst/>
                        <a:latin typeface="Arial" charset="0"/>
                        <a:cs typeface="Arial" charset="0"/>
                      </a:endParaRPr>
                    </a:p>
                  </a:txBody>
                  <a:tcPr marT="45724" marB="45724"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u="none" strike="noStrike" cap="none" normalizeH="0" baseline="0" dirty="0" smtClean="0">
                          <a:ln>
                            <a:noFill/>
                          </a:ln>
                          <a:solidFill>
                            <a:srgbClr val="0070C0"/>
                          </a:solidFill>
                          <a:effectLst/>
                        </a:rPr>
                        <a:t>20,0</a:t>
                      </a:r>
                      <a:endParaRPr kumimoji="0" lang="ru-RU" sz="1800" b="1" i="0" u="none" strike="noStrike" cap="none" normalizeH="0" baseline="0" dirty="0" smtClean="0">
                        <a:ln>
                          <a:noFill/>
                        </a:ln>
                        <a:solidFill>
                          <a:srgbClr val="0070C0"/>
                        </a:solidFill>
                        <a:effectLst/>
                        <a:latin typeface="Arial" charset="0"/>
                        <a:cs typeface="Arial" charset="0"/>
                      </a:endParaRPr>
                    </a:p>
                  </a:txBody>
                  <a:tcPr marT="45724" marB="45724"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u="none" strike="noStrike" cap="none" normalizeH="0" baseline="0" dirty="0" smtClean="0">
                          <a:ln>
                            <a:noFill/>
                          </a:ln>
                          <a:solidFill>
                            <a:srgbClr val="0070C0"/>
                          </a:solidFill>
                          <a:effectLst/>
                        </a:rPr>
                        <a:t>33,3</a:t>
                      </a:r>
                      <a:endParaRPr kumimoji="0" lang="ru-RU" sz="1800" b="1" i="0" u="none" strike="noStrike" cap="none" normalizeH="0" baseline="0" dirty="0" smtClean="0">
                        <a:ln>
                          <a:noFill/>
                        </a:ln>
                        <a:solidFill>
                          <a:srgbClr val="0070C0"/>
                        </a:solidFill>
                        <a:effectLst/>
                        <a:latin typeface="Arial" charset="0"/>
                        <a:cs typeface="Arial" charset="0"/>
                      </a:endParaRPr>
                    </a:p>
                  </a:txBody>
                  <a:tcPr marT="45724" marB="45724" anchor="ctr" horzOverflow="overflow">
                    <a:lnR w="1905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0004"/>
                  </a:ext>
                </a:extLst>
              </a:tr>
              <a:tr h="483215">
                <a:tc>
                  <a:txBody>
                    <a:bodyPr/>
                    <a:lstStyle/>
                    <a:p>
                      <a:pPr marL="0" marR="0" lvl="0" indent="180000" algn="l"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2000-2004</a:t>
                      </a:r>
                      <a:endParaRPr kumimoji="0" lang="ru-RU" sz="1800" b="1" i="0" u="none" strike="noStrike" cap="none" normalizeH="0" baseline="0" dirty="0" smtClean="0">
                        <a:ln>
                          <a:noFill/>
                        </a:ln>
                        <a:solidFill>
                          <a:schemeClr val="tx1"/>
                        </a:solidFill>
                        <a:effectLst/>
                        <a:latin typeface="Arial" charset="0"/>
                        <a:cs typeface="Arial" charset="0"/>
                      </a:endParaRPr>
                    </a:p>
                  </a:txBody>
                  <a:tcPr marT="45724" marB="45724" horzOverflow="overflow">
                    <a:lnL w="19050" cap="flat" cmpd="sng" algn="ctr">
                      <a:solidFill>
                        <a:schemeClr val="bg1"/>
                      </a:solidFill>
                      <a:prstDash val="solid"/>
                      <a:round/>
                      <a:headEnd type="none" w="med" len="med"/>
                      <a:tailEnd type="none" w="med" len="med"/>
                    </a:ln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smtClean="0">
                          <a:ln>
                            <a:noFill/>
                          </a:ln>
                          <a:effectLst/>
                        </a:rPr>
                        <a:t>57,1</a:t>
                      </a:r>
                      <a:endParaRPr kumimoji="0" lang="ru-RU" sz="1800" b="1" i="0" u="none" strike="noStrike" cap="none" normalizeH="0" baseline="0" smtClean="0">
                        <a:ln>
                          <a:noFill/>
                        </a:ln>
                        <a:solidFill>
                          <a:schemeClr val="tx1"/>
                        </a:solidFill>
                        <a:effectLst/>
                        <a:latin typeface="Arial" charset="0"/>
                        <a:cs typeface="Arial" charset="0"/>
                      </a:endParaRPr>
                    </a:p>
                  </a:txBody>
                  <a:tcPr marT="45724" marB="45724"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56,9</a:t>
                      </a:r>
                      <a:endParaRPr kumimoji="0" lang="ru-RU" sz="1800" b="1" i="0" u="none" strike="noStrike" cap="none" normalizeH="0" baseline="0" dirty="0" smtClean="0">
                        <a:ln>
                          <a:noFill/>
                        </a:ln>
                        <a:solidFill>
                          <a:schemeClr val="tx1"/>
                        </a:solidFill>
                        <a:effectLst/>
                        <a:latin typeface="Arial" charset="0"/>
                        <a:cs typeface="Arial" charset="0"/>
                      </a:endParaRPr>
                    </a:p>
                  </a:txBody>
                  <a:tcPr marT="45724" marB="45724"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6,7</a:t>
                      </a:r>
                      <a:endParaRPr kumimoji="0" lang="ru-RU" sz="1800" b="1" i="0" u="none" strike="noStrike" cap="none" normalizeH="0" baseline="0" dirty="0" smtClean="0">
                        <a:ln>
                          <a:noFill/>
                        </a:ln>
                        <a:solidFill>
                          <a:schemeClr val="tx1"/>
                        </a:solidFill>
                        <a:effectLst/>
                        <a:latin typeface="Arial" charset="0"/>
                        <a:cs typeface="Arial" charset="0"/>
                      </a:endParaRPr>
                    </a:p>
                  </a:txBody>
                  <a:tcPr marT="45724" marB="45724"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11,1</a:t>
                      </a:r>
                      <a:endParaRPr kumimoji="0" lang="ru-RU" sz="1800" b="1" i="0" u="none" strike="noStrike" cap="none" normalizeH="0" baseline="0" dirty="0" smtClean="0">
                        <a:ln>
                          <a:noFill/>
                        </a:ln>
                        <a:solidFill>
                          <a:schemeClr val="tx1"/>
                        </a:solidFill>
                        <a:effectLst/>
                        <a:latin typeface="Arial" charset="0"/>
                        <a:cs typeface="Arial" charset="0"/>
                      </a:endParaRPr>
                    </a:p>
                  </a:txBody>
                  <a:tcPr marT="45724" marB="45724" anchor="ctr" horzOverflow="overflow">
                    <a:lnR w="1905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0005"/>
                  </a:ext>
                </a:extLst>
              </a:tr>
              <a:tr h="483215">
                <a:tc>
                  <a:txBody>
                    <a:bodyPr/>
                    <a:lstStyle/>
                    <a:p>
                      <a:pPr marL="0" marR="0" lvl="0" indent="180000" algn="l"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2005-2009</a:t>
                      </a:r>
                      <a:endParaRPr kumimoji="0" lang="ru-RU" sz="1800" b="1" i="0" u="none" strike="noStrike" cap="none" normalizeH="0" baseline="0" dirty="0" smtClean="0">
                        <a:ln>
                          <a:noFill/>
                        </a:ln>
                        <a:solidFill>
                          <a:schemeClr val="tx1"/>
                        </a:solidFill>
                        <a:effectLst/>
                        <a:latin typeface="Arial" charset="0"/>
                        <a:cs typeface="Arial" charset="0"/>
                      </a:endParaRPr>
                    </a:p>
                  </a:txBody>
                  <a:tcPr marT="45724" marB="45724" horzOverflow="overflow">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u="none" strike="noStrike" cap="none" normalizeH="0" baseline="0" smtClean="0">
                          <a:ln>
                            <a:noFill/>
                          </a:ln>
                          <a:solidFill>
                            <a:srgbClr val="FF0000"/>
                          </a:solidFill>
                          <a:effectLst/>
                        </a:rPr>
                        <a:t>49,5</a:t>
                      </a:r>
                      <a:endParaRPr kumimoji="0" lang="ru-RU" sz="1800" b="1" i="0" u="none" strike="noStrike" cap="none" normalizeH="0" baseline="0" smtClean="0">
                        <a:ln>
                          <a:noFill/>
                        </a:ln>
                        <a:solidFill>
                          <a:srgbClr val="FF0000"/>
                        </a:solidFill>
                        <a:effectLst/>
                        <a:latin typeface="Arial" charset="0"/>
                        <a:cs typeface="Arial" charset="0"/>
                      </a:endParaRPr>
                    </a:p>
                  </a:txBody>
                  <a:tcPr marT="45724" marB="45724" anchor="ctr" horzOverflow="overflow">
                    <a:lnB w="19050" cap="flat" cmpd="sng" algn="ctr">
                      <a:solidFill>
                        <a:schemeClr val="bg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u="none" strike="noStrike" cap="none" normalizeH="0" baseline="0" dirty="0" smtClean="0">
                          <a:ln>
                            <a:noFill/>
                          </a:ln>
                          <a:solidFill>
                            <a:srgbClr val="FF0000"/>
                          </a:solidFill>
                          <a:effectLst/>
                        </a:rPr>
                        <a:t>49,0</a:t>
                      </a:r>
                      <a:endParaRPr kumimoji="0" lang="ru-RU" sz="1800" b="1" i="0" u="none" strike="noStrike" cap="none" normalizeH="0" baseline="0" dirty="0" smtClean="0">
                        <a:ln>
                          <a:noFill/>
                        </a:ln>
                        <a:solidFill>
                          <a:srgbClr val="FF0000"/>
                        </a:solidFill>
                        <a:effectLst/>
                        <a:latin typeface="Arial" charset="0"/>
                        <a:cs typeface="Arial" charset="0"/>
                      </a:endParaRPr>
                    </a:p>
                  </a:txBody>
                  <a:tcPr marT="45724" marB="45724" anchor="ctr" horzOverflow="overflow">
                    <a:lnB w="19050" cap="flat" cmpd="sng" algn="ctr">
                      <a:solidFill>
                        <a:schemeClr val="bg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u="none" strike="noStrike" cap="none" normalizeH="0" baseline="0" dirty="0" smtClean="0">
                          <a:ln>
                            <a:noFill/>
                          </a:ln>
                          <a:solidFill>
                            <a:srgbClr val="0070C0"/>
                          </a:solidFill>
                          <a:effectLst/>
                        </a:rPr>
                        <a:t>25,0</a:t>
                      </a:r>
                      <a:endParaRPr kumimoji="0" lang="ru-RU" sz="1800" b="1" i="0" u="none" strike="noStrike" cap="none" normalizeH="0" baseline="0" dirty="0" smtClean="0">
                        <a:ln>
                          <a:noFill/>
                        </a:ln>
                        <a:solidFill>
                          <a:srgbClr val="0070C0"/>
                        </a:solidFill>
                        <a:effectLst/>
                        <a:latin typeface="Arial" charset="0"/>
                        <a:cs typeface="Arial" charset="0"/>
                      </a:endParaRPr>
                    </a:p>
                  </a:txBody>
                  <a:tcPr marT="45724" marB="45724" anchor="ctr" horzOverflow="overflow">
                    <a:lnB w="19050" cap="flat" cmpd="sng" algn="ctr">
                      <a:solidFill>
                        <a:schemeClr val="bg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u="none" strike="noStrike" cap="none" normalizeH="0" baseline="0" dirty="0" smtClean="0">
                          <a:ln>
                            <a:noFill/>
                          </a:ln>
                          <a:solidFill>
                            <a:srgbClr val="0070C0"/>
                          </a:solidFill>
                          <a:effectLst/>
                        </a:rPr>
                        <a:t>52,9</a:t>
                      </a:r>
                      <a:endParaRPr kumimoji="0" lang="ru-RU" sz="1800" b="1" i="0" u="none" strike="noStrike" cap="none" normalizeH="0" baseline="0" dirty="0" smtClean="0">
                        <a:ln>
                          <a:noFill/>
                        </a:ln>
                        <a:solidFill>
                          <a:srgbClr val="0070C0"/>
                        </a:solidFill>
                        <a:effectLst/>
                        <a:latin typeface="Arial" charset="0"/>
                        <a:cs typeface="Arial" charset="0"/>
                      </a:endParaRPr>
                    </a:p>
                  </a:txBody>
                  <a:tcPr marT="45724" marB="45724" anchor="ctr" horzOverflow="overflow">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150578" name="Rectangle 443"/>
          <p:cNvSpPr>
            <a:spLocks noChangeArrowheads="1"/>
          </p:cNvSpPr>
          <p:nvPr/>
        </p:nvSpPr>
        <p:spPr bwMode="auto">
          <a:xfrm>
            <a:off x="179388" y="5572551"/>
            <a:ext cx="8785225" cy="830997"/>
          </a:xfrm>
          <a:prstGeom prst="rect">
            <a:avLst/>
          </a:prstGeom>
          <a:noFill/>
          <a:ln w="9525">
            <a:noFill/>
            <a:miter lim="800000"/>
            <a:headEnd/>
            <a:tailEnd/>
          </a:ln>
        </p:spPr>
        <p:txBody>
          <a:bodyPr wrap="square">
            <a:spAutoFit/>
          </a:bodyPr>
          <a:lstStyle/>
          <a:p>
            <a:pPr algn="r"/>
            <a:r>
              <a:rPr lang="ru-RU" altLang="ru-RU" sz="1200" i="1" dirty="0">
                <a:solidFill>
                  <a:srgbClr val="1D4779"/>
                </a:solidFill>
              </a:rPr>
              <a:t>*** Показатель не приводится из-за того, что он рассчитан для совокупности менее 10 респондентов.</a:t>
            </a:r>
          </a:p>
          <a:p>
            <a:pPr algn="r"/>
            <a:endParaRPr lang="ru-RU" altLang="ru-RU" sz="1200" i="1" dirty="0">
              <a:solidFill>
                <a:srgbClr val="1D4779"/>
              </a:solidFill>
            </a:endParaRPr>
          </a:p>
          <a:p>
            <a:pPr algn="r"/>
            <a:r>
              <a:rPr lang="ru-RU" altLang="ru-RU" sz="1200" i="1" dirty="0">
                <a:solidFill>
                  <a:srgbClr val="1D4779"/>
                </a:solidFill>
              </a:rPr>
              <a:t>Источник: Выборочное исследование репродуктивных планов населения в 2012 году // Росстат. – </a:t>
            </a:r>
            <a:r>
              <a:rPr lang="ru-RU" altLang="ru-RU" sz="1200" i="1" dirty="0" smtClean="0">
                <a:solidFill>
                  <a:srgbClr val="1D4779"/>
                </a:solidFill>
              </a:rPr>
              <a:t> </a:t>
            </a:r>
          </a:p>
          <a:p>
            <a:pPr algn="r"/>
            <a:r>
              <a:rPr lang="en-US" altLang="ru-RU" sz="1200" i="1" dirty="0" smtClean="0">
                <a:solidFill>
                  <a:srgbClr val="1D4779"/>
                </a:solidFill>
              </a:rPr>
              <a:t>URL</a:t>
            </a:r>
            <a:r>
              <a:rPr lang="ru-RU" altLang="ru-RU" sz="1200" i="1" dirty="0">
                <a:solidFill>
                  <a:srgbClr val="1D4779"/>
                </a:solidFill>
              </a:rPr>
              <a:t>: </a:t>
            </a:r>
            <a:r>
              <a:rPr lang="ru-RU" altLang="ru-RU" sz="1200" i="1" dirty="0" smtClean="0">
                <a:solidFill>
                  <a:srgbClr val="1D4779"/>
                </a:solidFill>
              </a:rPr>
              <a:t>www.gks.ru/free_doc/new_site/RPN/Publisher/index.html</a:t>
            </a:r>
            <a:endParaRPr lang="ru-RU" altLang="ru-RU" sz="1200" i="1" dirty="0">
              <a:solidFill>
                <a:srgbClr val="1D4779"/>
              </a:solidFill>
            </a:endParaRPr>
          </a:p>
        </p:txBody>
      </p:sp>
      <p:sp>
        <p:nvSpPr>
          <p:cNvPr id="150579" name="Rectangle 446"/>
          <p:cNvSpPr>
            <a:spLocks noChangeArrowheads="1"/>
          </p:cNvSpPr>
          <p:nvPr/>
        </p:nvSpPr>
        <p:spPr bwMode="auto">
          <a:xfrm>
            <a:off x="1926466" y="1134605"/>
            <a:ext cx="6101918"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sz="2000" b="1" dirty="0">
                <a:solidFill>
                  <a:srgbClr val="C00000"/>
                </a:solidFill>
                <a:latin typeface="+mj-lt"/>
                <a:ea typeface="+mj-ea"/>
                <a:cs typeface="+mj-cs"/>
              </a:rPr>
              <a:t>Доля браков, начавшихся с регистрации в РФ</a:t>
            </a:r>
            <a:r>
              <a:rPr lang="ru-RU" altLang="ru-RU" sz="2000" b="1" dirty="0" smtClean="0">
                <a:solidFill>
                  <a:srgbClr val="C00000"/>
                </a:solidFill>
                <a:latin typeface="+mj-lt"/>
                <a:ea typeface="+mj-ea"/>
                <a:cs typeface="+mj-cs"/>
              </a:rPr>
              <a:t>,  </a:t>
            </a:r>
            <a:r>
              <a:rPr lang="ru-RU" altLang="ru-RU" sz="2000" b="1" dirty="0">
                <a:solidFill>
                  <a:srgbClr val="C00000"/>
                </a:solidFill>
                <a:latin typeface="+mj-lt"/>
                <a:ea typeface="+mj-ea"/>
                <a:cs typeface="+mj-cs"/>
              </a:rPr>
              <a:t>% </a:t>
            </a:r>
          </a:p>
        </p:txBody>
      </p:sp>
      <p:sp>
        <p:nvSpPr>
          <p:cNvPr id="6"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19</a:t>
            </a:fld>
            <a:endParaRPr lang="ru-RU" sz="2000" b="1" dirty="0">
              <a:solidFill>
                <a:schemeClr val="bg1"/>
              </a:solidFill>
            </a:endParaRPr>
          </a:p>
        </p:txBody>
      </p:sp>
      <p:sp>
        <p:nvSpPr>
          <p:cNvPr id="7" name="TextBox 6"/>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Рождаемость</a:t>
            </a:r>
            <a:endParaRPr lang="ru-RU" altLang="ru-RU" dirty="0"/>
          </a:p>
        </p:txBody>
      </p:sp>
      <p:sp>
        <p:nvSpPr>
          <p:cNvPr id="8" name="Скругленный прямоугольник 7"/>
          <p:cNvSpPr/>
          <p:nvPr/>
        </p:nvSpPr>
        <p:spPr>
          <a:xfrm>
            <a:off x="2483768" y="1628800"/>
            <a:ext cx="3096344" cy="3672408"/>
          </a:xfrm>
          <a:prstGeom prst="roundRect">
            <a:avLst>
              <a:gd name="adj" fmla="val 7572"/>
            </a:avLst>
          </a:prstGeom>
          <a:solidFill>
            <a:srgbClr val="FF7C80">
              <a:alpha val="7000"/>
            </a:srgbClr>
          </a:solid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72457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233041" y="5517232"/>
            <a:ext cx="8677396" cy="864096"/>
          </a:xfrm>
          <a:prstGeom prst="roundRect">
            <a:avLst>
              <a:gd name="adj" fmla="val 7572"/>
            </a:avLst>
          </a:prstGeom>
          <a:solidFill>
            <a:schemeClr val="bg1"/>
          </a:solid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9" name="Скругленный прямоугольник 18"/>
          <p:cNvSpPr/>
          <p:nvPr/>
        </p:nvSpPr>
        <p:spPr>
          <a:xfrm>
            <a:off x="233041" y="4365068"/>
            <a:ext cx="8677396" cy="1080156"/>
          </a:xfrm>
          <a:prstGeom prst="roundRect">
            <a:avLst>
              <a:gd name="adj" fmla="val 7572"/>
            </a:avLst>
          </a:prstGeom>
          <a:solidFill>
            <a:schemeClr val="bg1"/>
          </a:solid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0" name="Скругленный прямоугольник 9"/>
          <p:cNvSpPr/>
          <p:nvPr/>
        </p:nvSpPr>
        <p:spPr>
          <a:xfrm>
            <a:off x="234104" y="2708884"/>
            <a:ext cx="8677396" cy="1512204"/>
          </a:xfrm>
          <a:prstGeom prst="roundRect">
            <a:avLst>
              <a:gd name="adj" fmla="val 7572"/>
            </a:avLst>
          </a:prstGeom>
          <a:solidFill>
            <a:schemeClr val="bg1"/>
          </a:solid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9" name="Скругленный прямоугольник 8"/>
          <p:cNvSpPr/>
          <p:nvPr/>
        </p:nvSpPr>
        <p:spPr>
          <a:xfrm>
            <a:off x="251521" y="1071672"/>
            <a:ext cx="8677396" cy="1493232"/>
          </a:xfrm>
          <a:prstGeom prst="roundRect">
            <a:avLst>
              <a:gd name="adj" fmla="val 7572"/>
            </a:avLst>
          </a:prstGeom>
          <a:solidFill>
            <a:schemeClr val="bg1"/>
          </a:solid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1" name="Объект 2"/>
          <p:cNvSpPr txBox="1">
            <a:spLocks/>
          </p:cNvSpPr>
          <p:nvPr/>
        </p:nvSpPr>
        <p:spPr>
          <a:xfrm>
            <a:off x="251522" y="2731926"/>
            <a:ext cx="8677396" cy="1129122"/>
          </a:xfrm>
          <a:prstGeom prst="rect">
            <a:avLst/>
          </a:prstGeom>
        </p:spPr>
        <p:txBody>
          <a:bodyPr rtlCol="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lnSpc>
                <a:spcPct val="90000"/>
              </a:lnSpc>
              <a:spcBef>
                <a:spcPts val="0"/>
              </a:spcBef>
              <a:spcAft>
                <a:spcPts val="0"/>
              </a:spcAft>
              <a:defRPr/>
            </a:pPr>
            <a:r>
              <a:rPr lang="ru-RU" sz="1500" dirty="0" smtClean="0">
                <a:solidFill>
                  <a:srgbClr val="1D4779"/>
                </a:solidFill>
              </a:rPr>
              <a:t>Послание </a:t>
            </a:r>
            <a:r>
              <a:rPr lang="ru-RU" sz="1500" dirty="0" err="1" smtClean="0">
                <a:solidFill>
                  <a:srgbClr val="1D4779"/>
                </a:solidFill>
              </a:rPr>
              <a:t>и.о</a:t>
            </a:r>
            <a:r>
              <a:rPr lang="ru-RU" sz="1500" dirty="0" smtClean="0">
                <a:solidFill>
                  <a:srgbClr val="1D4779"/>
                </a:solidFill>
              </a:rPr>
              <a:t>. </a:t>
            </a:r>
            <a:r>
              <a:rPr lang="ru-RU" sz="1500" b="1" dirty="0" smtClean="0">
                <a:solidFill>
                  <a:srgbClr val="1D4779"/>
                </a:solidFill>
              </a:rPr>
              <a:t>Губернатора Челябинской области Б.А. Дубровского </a:t>
            </a:r>
            <a:r>
              <a:rPr lang="ru-RU" sz="1500" dirty="0" smtClean="0">
                <a:solidFill>
                  <a:srgbClr val="1D4779"/>
                </a:solidFill>
              </a:rPr>
              <a:t>Законодательному </a:t>
            </a:r>
            <a:r>
              <a:rPr lang="ru-RU" sz="1500" dirty="0" smtClean="0">
                <a:solidFill>
                  <a:srgbClr val="1D4779"/>
                </a:solidFill>
                <a:cs typeface="Arial" charset="0"/>
              </a:rPr>
              <a:t>собранию</a:t>
            </a:r>
            <a:r>
              <a:rPr lang="ru-RU" sz="1500" dirty="0" smtClean="0">
                <a:solidFill>
                  <a:srgbClr val="1D4779"/>
                </a:solidFill>
              </a:rPr>
              <a:t>                о новой редакции </a:t>
            </a:r>
            <a:r>
              <a:rPr lang="ru-RU" sz="1500" b="1" dirty="0" smtClean="0">
                <a:solidFill>
                  <a:srgbClr val="1D4779"/>
                </a:solidFill>
              </a:rPr>
              <a:t>Стратегии развития Челябинской области до 2020 года 26 марта 2014 года</a:t>
            </a:r>
            <a:endParaRPr lang="ru-RU" sz="1500" dirty="0">
              <a:solidFill>
                <a:srgbClr val="1D4779"/>
              </a:solidFill>
            </a:endParaRPr>
          </a:p>
        </p:txBody>
      </p:sp>
      <p:pic>
        <p:nvPicPr>
          <p:cNvPr id="12" name="Picture 5" descr="putin"/>
          <p:cNvPicPr>
            <a:picLocks noChangeAspect="1" noChangeArrowheads="1"/>
          </p:cNvPicPr>
          <p:nvPr/>
        </p:nvPicPr>
        <p:blipFill>
          <a:blip r:embed="rId3"/>
          <a:srcRect l="21040" r="9244"/>
          <a:stretch>
            <a:fillRect/>
          </a:stretch>
        </p:blipFill>
        <p:spPr bwMode="auto">
          <a:xfrm>
            <a:off x="6876471" y="1181339"/>
            <a:ext cx="1780188" cy="1311557"/>
          </a:xfrm>
          <a:prstGeom prst="rect">
            <a:avLst/>
          </a:prstGeom>
          <a:ln>
            <a:noFill/>
          </a:ln>
          <a:effectLst>
            <a:outerShdw blurRad="190500" algn="tl" rotWithShape="0">
              <a:srgbClr val="000000">
                <a:alpha val="70000"/>
              </a:srgbClr>
            </a:outerShdw>
          </a:effectLst>
        </p:spPr>
      </p:pic>
      <p:sp>
        <p:nvSpPr>
          <p:cNvPr id="13" name="Rectangle 7"/>
          <p:cNvSpPr>
            <a:spLocks noChangeArrowheads="1"/>
          </p:cNvSpPr>
          <p:nvPr/>
        </p:nvSpPr>
        <p:spPr bwMode="auto">
          <a:xfrm>
            <a:off x="323974" y="1556792"/>
            <a:ext cx="6120679" cy="1095533"/>
          </a:xfrm>
          <a:prstGeom prst="rect">
            <a:avLst/>
          </a:prstGeom>
          <a:noFill/>
          <a:ln w="9525">
            <a:noFill/>
            <a:miter lim="800000"/>
            <a:headEnd/>
            <a:tailEnd/>
          </a:ln>
        </p:spPr>
        <p:style>
          <a:lnRef idx="0">
            <a:scrgbClr r="0" g="0" b="0"/>
          </a:lnRef>
          <a:fillRef idx="1002">
            <a:schemeClr val="lt2"/>
          </a:fillRef>
          <a:effectRef idx="0">
            <a:scrgbClr r="0" g="0" b="0"/>
          </a:effectRef>
          <a:fontRef idx="major"/>
        </p:style>
        <p:txBody>
          <a:bodyPr vert="horz" wrap="square" lIns="91440" tIns="45720" rIns="91440" bIns="45720" numCol="1" rtlCol="0" anchor="t" anchorCtr="0" compatLnSpc="1">
            <a:prstTxWarp prst="textNoShape">
              <a:avLst/>
            </a:prstTxWarp>
            <a:noAutofit/>
          </a:bodyPr>
          <a:lstStyle/>
          <a:p>
            <a:pPr fontAlgn="auto">
              <a:spcAft>
                <a:spcPts val="0"/>
              </a:spcAft>
            </a:pPr>
            <a:r>
              <a:rPr lang="ru-RU" altLang="ru-RU" sz="1600" b="1" i="1" dirty="0" smtClean="0">
                <a:solidFill>
                  <a:srgbClr val="C00000"/>
                </a:solidFill>
                <a:latin typeface="+mn-lt"/>
                <a:ea typeface="+mj-ea"/>
                <a:cs typeface="+mj-cs"/>
              </a:rPr>
              <a:t>«…</a:t>
            </a:r>
            <a:r>
              <a:rPr lang="ru-RU" altLang="ru-RU" sz="1600" b="1" i="1" dirty="0">
                <a:solidFill>
                  <a:srgbClr val="C00000"/>
                </a:solidFill>
                <a:latin typeface="+mn-lt"/>
                <a:ea typeface="+mj-ea"/>
                <a:cs typeface="+mj-cs"/>
              </a:rPr>
              <a:t>сбережение нации, воспитание детей и </a:t>
            </a:r>
            <a:r>
              <a:rPr lang="ru-RU" altLang="ru-RU" sz="1600" b="1" i="1" dirty="0" smtClean="0">
                <a:solidFill>
                  <a:srgbClr val="C00000"/>
                </a:solidFill>
                <a:latin typeface="+mn-lt"/>
                <a:ea typeface="+mj-ea"/>
                <a:cs typeface="+mj-cs"/>
              </a:rPr>
              <a:t>раскрытие их </a:t>
            </a:r>
            <a:r>
              <a:rPr lang="ru-RU" altLang="ru-RU" sz="1600" b="1" i="1" dirty="0">
                <a:solidFill>
                  <a:srgbClr val="C00000"/>
                </a:solidFill>
                <a:latin typeface="+mn-lt"/>
                <a:ea typeface="+mj-ea"/>
                <a:cs typeface="+mj-cs"/>
              </a:rPr>
              <a:t>талантов – то, что определяет силу и будущее любой страны, в том числе </a:t>
            </a:r>
            <a:r>
              <a:rPr lang="ru-RU" altLang="ru-RU" sz="1600" b="1" i="1" dirty="0" smtClean="0">
                <a:solidFill>
                  <a:srgbClr val="C00000"/>
                </a:solidFill>
                <a:latin typeface="+mn-lt"/>
                <a:ea typeface="+mj-ea"/>
                <a:cs typeface="+mj-cs"/>
              </a:rPr>
              <a:t>и </a:t>
            </a:r>
            <a:r>
              <a:rPr lang="ru-RU" altLang="ru-RU" sz="1600" b="1" i="1" dirty="0">
                <a:solidFill>
                  <a:srgbClr val="C00000"/>
                </a:solidFill>
                <a:latin typeface="+mn-lt"/>
                <a:ea typeface="+mj-ea"/>
                <a:cs typeface="+mj-cs"/>
              </a:rPr>
              <a:t>нашей» </a:t>
            </a:r>
          </a:p>
        </p:txBody>
      </p:sp>
      <p:sp>
        <p:nvSpPr>
          <p:cNvPr id="14" name="Rectangle 7"/>
          <p:cNvSpPr>
            <a:spLocks noChangeArrowheads="1"/>
          </p:cNvSpPr>
          <p:nvPr/>
        </p:nvSpPr>
        <p:spPr bwMode="auto">
          <a:xfrm>
            <a:off x="300600" y="1052736"/>
            <a:ext cx="7691486" cy="764704"/>
          </a:xfrm>
          <a:prstGeom prst="rect">
            <a:avLst/>
          </a:prstGeom>
          <a:noFill/>
          <a:ln w="9525">
            <a:noFill/>
            <a:miter lim="800000"/>
            <a:headEnd/>
            <a:tailEnd/>
          </a:ln>
        </p:spPr>
        <p:style>
          <a:lnRef idx="0">
            <a:scrgbClr r="0" g="0" b="0"/>
          </a:lnRef>
          <a:fillRef idx="1002">
            <a:schemeClr val="lt2"/>
          </a:fillRef>
          <a:effectRef idx="0">
            <a:scrgbClr r="0" g="0" b="0"/>
          </a:effectRef>
          <a:fontRef idx="major"/>
        </p:style>
        <p:txBody>
          <a:bodyPr vert="horz" wrap="square" lIns="91440" tIns="45720" rIns="91440" bIns="45720" numCol="1" rtlCol="0" anchor="t" anchorCtr="0" compatLnSpc="1">
            <a:prstTxWarp prst="textNoShape">
              <a:avLst/>
            </a:prstTxWarp>
            <a:noAutofit/>
          </a:bodyPr>
          <a:lstStyle/>
          <a:p>
            <a:pPr fontAlgn="auto">
              <a:spcAft>
                <a:spcPts val="0"/>
              </a:spcAft>
            </a:pPr>
            <a:r>
              <a:rPr lang="ru-RU" altLang="ru-RU" sz="1600" b="1" dirty="0">
                <a:solidFill>
                  <a:srgbClr val="002060"/>
                </a:solidFill>
                <a:latin typeface="+mn-lt"/>
              </a:rPr>
              <a:t>Послание Президента Российской </a:t>
            </a:r>
            <a:r>
              <a:rPr lang="ru-RU" altLang="ru-RU" sz="1600" b="1" dirty="0" smtClean="0">
                <a:solidFill>
                  <a:srgbClr val="002060"/>
                </a:solidFill>
                <a:latin typeface="+mn-lt"/>
              </a:rPr>
              <a:t>Федерации </a:t>
            </a:r>
            <a:r>
              <a:rPr lang="ru-RU" altLang="ru-RU" sz="1600" b="1" dirty="0">
                <a:solidFill>
                  <a:srgbClr val="002060"/>
                </a:solidFill>
                <a:latin typeface="+mn-lt"/>
              </a:rPr>
              <a:t>Федеральному </a:t>
            </a:r>
            <a:endParaRPr lang="ru-RU" altLang="ru-RU" sz="1600" b="1" dirty="0" smtClean="0">
              <a:solidFill>
                <a:srgbClr val="002060"/>
              </a:solidFill>
              <a:latin typeface="+mn-lt"/>
            </a:endParaRPr>
          </a:p>
          <a:p>
            <a:pPr fontAlgn="auto">
              <a:spcAft>
                <a:spcPts val="0"/>
              </a:spcAft>
            </a:pPr>
            <a:r>
              <a:rPr lang="ru-RU" altLang="ru-RU" sz="1600" b="1" dirty="0" smtClean="0">
                <a:solidFill>
                  <a:srgbClr val="002060"/>
                </a:solidFill>
                <a:latin typeface="+mn-lt"/>
              </a:rPr>
              <a:t>Собранию </a:t>
            </a:r>
            <a:r>
              <a:rPr lang="ru-RU" altLang="ru-RU" sz="1600" b="1" dirty="0">
                <a:solidFill>
                  <a:srgbClr val="002060"/>
                </a:solidFill>
                <a:latin typeface="+mn-lt"/>
              </a:rPr>
              <a:t>РФ 3 декабря 2015 г. </a:t>
            </a:r>
          </a:p>
        </p:txBody>
      </p:sp>
      <p:sp>
        <p:nvSpPr>
          <p:cNvPr id="15" name="Объект 2"/>
          <p:cNvSpPr txBox="1">
            <a:spLocks/>
          </p:cNvSpPr>
          <p:nvPr/>
        </p:nvSpPr>
        <p:spPr bwMode="auto">
          <a:xfrm>
            <a:off x="261739" y="3239477"/>
            <a:ext cx="8656959" cy="98161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90000"/>
              </a:lnSpc>
              <a:spcBef>
                <a:spcPts val="0"/>
              </a:spcBef>
              <a:spcAft>
                <a:spcPts val="1200"/>
              </a:spcAft>
              <a:buFont typeface="Arial" pitchFamily="34" charset="0"/>
              <a:buNone/>
              <a:defRPr/>
            </a:pPr>
            <a:r>
              <a:rPr lang="ru-RU" sz="1500" dirty="0" smtClean="0"/>
              <a:t>«В предлагаемом документе выделены наши основные преимущества в таких сферах, как экономика, здравоохранение, образование, наука и культура. Но нашим главным преимуществом был и будет </a:t>
            </a:r>
            <a:r>
              <a:rPr lang="ru-RU" sz="1500" b="1" u="sng" dirty="0" smtClean="0">
                <a:solidFill>
                  <a:srgbClr val="CC0000"/>
                </a:solidFill>
              </a:rPr>
              <a:t>человек</a:t>
            </a:r>
            <a:r>
              <a:rPr lang="ru-RU" sz="1500" u="sng" dirty="0" smtClean="0">
                <a:solidFill>
                  <a:srgbClr val="CC0000"/>
                </a:solidFill>
              </a:rPr>
              <a:t>.</a:t>
            </a:r>
            <a:r>
              <a:rPr lang="ru-RU" sz="1500" dirty="0" smtClean="0"/>
              <a:t> Именно поэтому Стратегия разработана с пониманием того, что необходимо развивать чело-</a:t>
            </a:r>
            <a:r>
              <a:rPr lang="ru-RU" sz="1500" dirty="0" err="1" smtClean="0"/>
              <a:t>веческие</a:t>
            </a:r>
            <a:r>
              <a:rPr lang="ru-RU" sz="1500" dirty="0" smtClean="0"/>
              <a:t> и концентрировать финансовые, природные и иные ресурсы на приоритетных направлениях.</a:t>
            </a:r>
          </a:p>
        </p:txBody>
      </p:sp>
      <p:sp>
        <p:nvSpPr>
          <p:cNvPr id="16" name="Прямоугольник 15"/>
          <p:cNvSpPr/>
          <p:nvPr/>
        </p:nvSpPr>
        <p:spPr>
          <a:xfrm>
            <a:off x="233041" y="5550331"/>
            <a:ext cx="8695406" cy="830997"/>
          </a:xfrm>
          <a:prstGeom prst="rect">
            <a:avLst/>
          </a:prstGeom>
        </p:spPr>
        <p:txBody>
          <a:bodyPr wrap="square">
            <a:spAutoFit/>
          </a:bodyPr>
          <a:lstStyle/>
          <a:p>
            <a:pPr marL="273050" indent="-273050" fontAlgn="auto">
              <a:spcAft>
                <a:spcPts val="0"/>
              </a:spcAft>
              <a:buFont typeface="Arial" panose="020B0604020202020204" pitchFamily="34" charset="0"/>
              <a:buChar char="•"/>
              <a:defRPr/>
            </a:pPr>
            <a:r>
              <a:rPr lang="ru-RU" sz="1600" dirty="0">
                <a:solidFill>
                  <a:srgbClr val="CC0000"/>
                </a:solidFill>
                <a:latin typeface="Calibri" panose="020F0502020204030204" pitchFamily="34" charset="0"/>
              </a:rPr>
              <a:t>Проект Стратегии социально-экономического развития </a:t>
            </a:r>
            <a:r>
              <a:rPr lang="ru-RU" sz="1600" b="1" dirty="0">
                <a:solidFill>
                  <a:srgbClr val="CC0000"/>
                </a:solidFill>
                <a:latin typeface="Calibri" panose="020F0502020204030204" pitchFamily="34" charset="0"/>
              </a:rPr>
              <a:t>Вологодской области</a:t>
            </a:r>
            <a:r>
              <a:rPr lang="ru-RU" sz="1600" dirty="0">
                <a:solidFill>
                  <a:srgbClr val="CC0000"/>
                </a:solidFill>
                <a:latin typeface="Calibri" panose="020F0502020204030204" pitchFamily="34" charset="0"/>
              </a:rPr>
              <a:t>:</a:t>
            </a:r>
          </a:p>
          <a:p>
            <a:pPr marL="273050" fontAlgn="auto">
              <a:spcAft>
                <a:spcPts val="0"/>
              </a:spcAft>
              <a:defRPr/>
            </a:pPr>
            <a:r>
              <a:rPr lang="ru-RU" sz="1600" dirty="0">
                <a:solidFill>
                  <a:srgbClr val="CC0000"/>
                </a:solidFill>
                <a:latin typeface="Calibri" panose="020F0502020204030204" pitchFamily="34" charset="0"/>
              </a:rPr>
              <a:t> </a:t>
            </a:r>
            <a:r>
              <a:rPr lang="ru-RU" sz="1600" b="1" dirty="0">
                <a:solidFill>
                  <a:srgbClr val="CC0000"/>
                </a:solidFill>
                <a:latin typeface="Calibri" panose="020F0502020204030204" pitchFamily="34" charset="0"/>
              </a:rPr>
              <a:t>«Основной </a:t>
            </a:r>
            <a:r>
              <a:rPr lang="ru-RU" sz="1600" b="1" u="sng" dirty="0">
                <a:solidFill>
                  <a:srgbClr val="CC0000"/>
                </a:solidFill>
                <a:latin typeface="Calibri" panose="020F0502020204030204" pitchFamily="34" charset="0"/>
              </a:rPr>
              <a:t>фактор</a:t>
            </a:r>
            <a:r>
              <a:rPr lang="ru-RU" sz="1600" b="1" dirty="0">
                <a:solidFill>
                  <a:srgbClr val="CC0000"/>
                </a:solidFill>
                <a:latin typeface="Calibri" panose="020F0502020204030204" pitchFamily="34" charset="0"/>
              </a:rPr>
              <a:t>, ограничивающий развитие региона, </a:t>
            </a:r>
            <a:r>
              <a:rPr lang="ru-RU" sz="1600" dirty="0" smtClean="0">
                <a:solidFill>
                  <a:srgbClr val="CC0000"/>
                </a:solidFill>
                <a:latin typeface="Calibri" panose="020F0502020204030204" pitchFamily="34" charset="0"/>
              </a:rPr>
              <a:t>–</a:t>
            </a:r>
            <a:r>
              <a:rPr lang="ru-RU" sz="1600" b="1" dirty="0" smtClean="0">
                <a:solidFill>
                  <a:srgbClr val="CC0000"/>
                </a:solidFill>
                <a:latin typeface="Calibri" panose="020F0502020204030204" pitchFamily="34" charset="0"/>
              </a:rPr>
              <a:t> </a:t>
            </a:r>
            <a:r>
              <a:rPr lang="ru-RU" sz="1600" b="1" dirty="0">
                <a:solidFill>
                  <a:srgbClr val="CC0000"/>
                </a:solidFill>
                <a:latin typeface="Calibri" panose="020F0502020204030204" pitchFamily="34" charset="0"/>
              </a:rPr>
              <a:t>сокращение численности населения».</a:t>
            </a:r>
          </a:p>
        </p:txBody>
      </p:sp>
      <p:sp>
        <p:nvSpPr>
          <p:cNvPr id="17"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2</a:t>
            </a:fld>
            <a:endParaRPr lang="ru-RU" sz="2000" b="1" dirty="0">
              <a:solidFill>
                <a:schemeClr val="bg1"/>
              </a:solidFill>
            </a:endParaRPr>
          </a:p>
        </p:txBody>
      </p:sp>
      <p:sp>
        <p:nvSpPr>
          <p:cNvPr id="18" name="Объект 2"/>
          <p:cNvSpPr txBox="1">
            <a:spLocks/>
          </p:cNvSpPr>
          <p:nvPr/>
        </p:nvSpPr>
        <p:spPr bwMode="auto">
          <a:xfrm>
            <a:off x="280680" y="4365105"/>
            <a:ext cx="8656959" cy="100811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90000"/>
              </a:lnSpc>
              <a:spcBef>
                <a:spcPts val="0"/>
              </a:spcBef>
              <a:spcAft>
                <a:spcPts val="600"/>
              </a:spcAft>
              <a:buFont typeface="Arial" pitchFamily="34" charset="0"/>
              <a:buChar char="•"/>
              <a:defRPr/>
            </a:pPr>
            <a:r>
              <a:rPr lang="ru-RU" sz="1500" b="1" dirty="0" smtClean="0">
                <a:solidFill>
                  <a:srgbClr val="1D4779"/>
                </a:solidFill>
              </a:rPr>
              <a:t>Губернатор Свердловской области Е. </a:t>
            </a:r>
            <a:r>
              <a:rPr lang="ru-RU" sz="1500" b="1" dirty="0" err="1" smtClean="0">
                <a:solidFill>
                  <a:srgbClr val="1D4779"/>
                </a:solidFill>
              </a:rPr>
              <a:t>Куйвашев</a:t>
            </a:r>
            <a:r>
              <a:rPr lang="ru-RU" sz="1500" b="1" dirty="0" smtClean="0">
                <a:solidFill>
                  <a:srgbClr val="1D4779"/>
                </a:solidFill>
              </a:rPr>
              <a:t> </a:t>
            </a:r>
            <a:r>
              <a:rPr lang="ru-RU" sz="1500" dirty="0" smtClean="0">
                <a:solidFill>
                  <a:srgbClr val="1D4779"/>
                </a:solidFill>
              </a:rPr>
              <a:t>30 октября 2015 года</a:t>
            </a:r>
            <a:r>
              <a:rPr lang="ru-RU" sz="1500" b="1" dirty="0" smtClean="0">
                <a:solidFill>
                  <a:srgbClr val="1D4779"/>
                </a:solidFill>
              </a:rPr>
              <a:t>:</a:t>
            </a:r>
            <a:r>
              <a:rPr lang="ru-RU" sz="1500" dirty="0" smtClean="0">
                <a:solidFill>
                  <a:srgbClr val="1D4779"/>
                </a:solidFill>
              </a:rPr>
              <a:t> </a:t>
            </a:r>
          </a:p>
          <a:p>
            <a:pPr marL="0" indent="0" fontAlgn="auto">
              <a:lnSpc>
                <a:spcPct val="90000"/>
              </a:lnSpc>
              <a:spcBef>
                <a:spcPts val="0"/>
              </a:spcBef>
              <a:spcAft>
                <a:spcPts val="0"/>
              </a:spcAft>
              <a:buFont typeface="Arial" pitchFamily="34" charset="0"/>
              <a:buNone/>
              <a:defRPr/>
            </a:pPr>
            <a:r>
              <a:rPr lang="ru-RU" sz="1500" dirty="0" smtClean="0"/>
              <a:t>Главный ориентир Стратегии-2030 – формирование высокого качества жизни и благоприятной среды для развития бизнеса. "Первое – человеческий фактор: современный, здоровый, образованный человек, мотивированный на повышение квалификации, создание семьи, творчество и развитие». </a:t>
            </a:r>
          </a:p>
        </p:txBody>
      </p:sp>
    </p:spTree>
    <p:extLst>
      <p:ext uri="{BB962C8B-B14F-4D97-AF65-F5344CB8AC3E}">
        <p14:creationId xmlns:p14="http://schemas.microsoft.com/office/powerpoint/2010/main" val="2562806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97" name="Group 73"/>
          <p:cNvGraphicFramePr>
            <a:graphicFrameLocks noGrp="1"/>
          </p:cNvGraphicFramePr>
          <p:nvPr>
            <p:extLst>
              <p:ext uri="{D42A27DB-BD31-4B8C-83A1-F6EECF244321}">
                <p14:modId xmlns:p14="http://schemas.microsoft.com/office/powerpoint/2010/main" val="105882250"/>
              </p:ext>
            </p:extLst>
          </p:nvPr>
        </p:nvGraphicFramePr>
        <p:xfrm>
          <a:off x="467618" y="2186640"/>
          <a:ext cx="8424862" cy="361862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77975">
                  <a:extLst>
                    <a:ext uri="{9D8B030D-6E8A-4147-A177-3AD203B41FA5}">
                      <a16:colId xmlns:a16="http://schemas.microsoft.com/office/drawing/2014/main" xmlns="" val="20000"/>
                    </a:ext>
                  </a:extLst>
                </a:gridCol>
                <a:gridCol w="865187">
                  <a:extLst>
                    <a:ext uri="{9D8B030D-6E8A-4147-A177-3AD203B41FA5}">
                      <a16:colId xmlns:a16="http://schemas.microsoft.com/office/drawing/2014/main" xmlns="" val="20001"/>
                    </a:ext>
                  </a:extLst>
                </a:gridCol>
                <a:gridCol w="863600">
                  <a:extLst>
                    <a:ext uri="{9D8B030D-6E8A-4147-A177-3AD203B41FA5}">
                      <a16:colId xmlns:a16="http://schemas.microsoft.com/office/drawing/2014/main" xmlns="" val="20002"/>
                    </a:ext>
                  </a:extLst>
                </a:gridCol>
                <a:gridCol w="857250">
                  <a:extLst>
                    <a:ext uri="{9D8B030D-6E8A-4147-A177-3AD203B41FA5}">
                      <a16:colId xmlns:a16="http://schemas.microsoft.com/office/drawing/2014/main" xmlns="" val="20003"/>
                    </a:ext>
                  </a:extLst>
                </a:gridCol>
                <a:gridCol w="854075">
                  <a:extLst>
                    <a:ext uri="{9D8B030D-6E8A-4147-A177-3AD203B41FA5}">
                      <a16:colId xmlns:a16="http://schemas.microsoft.com/office/drawing/2014/main" xmlns="" val="20004"/>
                    </a:ext>
                  </a:extLst>
                </a:gridCol>
                <a:gridCol w="857250">
                  <a:extLst>
                    <a:ext uri="{9D8B030D-6E8A-4147-A177-3AD203B41FA5}">
                      <a16:colId xmlns:a16="http://schemas.microsoft.com/office/drawing/2014/main" xmlns="" val="20005"/>
                    </a:ext>
                  </a:extLst>
                </a:gridCol>
                <a:gridCol w="855663">
                  <a:extLst>
                    <a:ext uri="{9D8B030D-6E8A-4147-A177-3AD203B41FA5}">
                      <a16:colId xmlns:a16="http://schemas.microsoft.com/office/drawing/2014/main" xmlns="" val="20006"/>
                    </a:ext>
                  </a:extLst>
                </a:gridCol>
                <a:gridCol w="857250">
                  <a:extLst>
                    <a:ext uri="{9D8B030D-6E8A-4147-A177-3AD203B41FA5}">
                      <a16:colId xmlns:a16="http://schemas.microsoft.com/office/drawing/2014/main" xmlns="" val="20007"/>
                    </a:ext>
                  </a:extLst>
                </a:gridCol>
                <a:gridCol w="836612">
                  <a:extLst>
                    <a:ext uri="{9D8B030D-6E8A-4147-A177-3AD203B41FA5}">
                      <a16:colId xmlns:a16="http://schemas.microsoft.com/office/drawing/2014/main" xmlns="" val="20008"/>
                    </a:ext>
                  </a:extLst>
                </a:gridCol>
              </a:tblGrid>
              <a:tr h="41107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solidFill>
                            <a:schemeClr val="bg1"/>
                          </a:solidFill>
                          <a:effectLst/>
                        </a:rPr>
                        <a:t>Условие</a:t>
                      </a: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solidFill>
                            <a:schemeClr val="bg1"/>
                          </a:solidFill>
                          <a:effectLst/>
                        </a:rPr>
                        <a:t>Вариант ответа</a:t>
                      </a: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453022">
                <a:tc v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solidFill>
                            <a:schemeClr val="bg1"/>
                          </a:solidFill>
                          <a:effectLst/>
                        </a:rPr>
                        <a:t>Да, обязательно</a:t>
                      </a: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solidFill>
                            <a:schemeClr val="bg1"/>
                          </a:solidFill>
                          <a:effectLst/>
                        </a:rPr>
                        <a:t>Да, желательно</a:t>
                      </a: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solidFill>
                            <a:schemeClr val="bg1"/>
                          </a:solidFill>
                          <a:effectLst/>
                        </a:rPr>
                        <a:t>Нет</a:t>
                      </a: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solidFill>
                            <a:schemeClr val="bg1"/>
                          </a:solidFill>
                          <a:effectLst/>
                        </a:rPr>
                        <a:t>Трудно сказать</a:t>
                      </a: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lang="ru-RU"/>
                    </a:p>
                  </a:txBody>
                  <a:tcPr/>
                </a:tc>
                <a:extLst>
                  <a:ext uri="{0D108BD9-81ED-4DB2-BD59-A6C34878D82A}">
                    <a16:rowId xmlns:a16="http://schemas.microsoft.com/office/drawing/2014/main" xmlns="" val="10001"/>
                  </a:ext>
                </a:extLst>
              </a:tr>
              <a:tr h="411074">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smtClean="0">
                          <a:ln>
                            <a:noFill/>
                          </a:ln>
                          <a:solidFill>
                            <a:schemeClr val="bg1"/>
                          </a:solidFill>
                          <a:effectLst/>
                        </a:rPr>
                        <a:t>Муж.</a:t>
                      </a:r>
                      <a:endParaRPr kumimoji="0" lang="ru-RU" sz="1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smtClean="0">
                          <a:ln>
                            <a:noFill/>
                          </a:ln>
                          <a:solidFill>
                            <a:schemeClr val="bg1"/>
                          </a:solidFill>
                          <a:effectLst/>
                        </a:rPr>
                        <a:t>Жен.</a:t>
                      </a:r>
                      <a:endParaRPr kumimoji="0" lang="ru-RU" sz="1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smtClean="0">
                          <a:ln>
                            <a:noFill/>
                          </a:ln>
                          <a:solidFill>
                            <a:schemeClr val="bg1"/>
                          </a:solidFill>
                          <a:effectLst/>
                        </a:rPr>
                        <a:t>Муж.</a:t>
                      </a:r>
                      <a:endParaRPr kumimoji="0" lang="ru-RU" sz="1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smtClean="0">
                          <a:ln>
                            <a:noFill/>
                          </a:ln>
                          <a:solidFill>
                            <a:schemeClr val="bg1"/>
                          </a:solidFill>
                          <a:effectLst/>
                        </a:rPr>
                        <a:t>Жен.</a:t>
                      </a:r>
                      <a:endParaRPr kumimoji="0" lang="ru-RU" sz="1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smtClean="0">
                          <a:ln>
                            <a:noFill/>
                          </a:ln>
                          <a:solidFill>
                            <a:schemeClr val="bg1"/>
                          </a:solidFill>
                          <a:effectLst/>
                        </a:rPr>
                        <a:t>Муж.</a:t>
                      </a:r>
                      <a:endParaRPr kumimoji="0" lang="ru-RU" sz="1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smtClean="0">
                          <a:ln>
                            <a:noFill/>
                          </a:ln>
                          <a:solidFill>
                            <a:schemeClr val="bg1"/>
                          </a:solidFill>
                          <a:effectLst/>
                        </a:rPr>
                        <a:t>Жен.</a:t>
                      </a:r>
                      <a:endParaRPr kumimoji="0" lang="ru-RU" sz="1600" b="1" i="0" u="none" strike="noStrike" cap="none" normalizeH="0" baseline="0" smtClean="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solidFill>
                            <a:schemeClr val="bg1"/>
                          </a:solidFill>
                          <a:effectLst/>
                        </a:rPr>
                        <a:t>Муж.</a:t>
                      </a: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solidFill>
                            <a:schemeClr val="bg1"/>
                          </a:solidFill>
                          <a:effectLst/>
                        </a:rPr>
                        <a:t>Жен.</a:t>
                      </a: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10002"/>
                  </a:ext>
                </a:extLst>
              </a:tr>
              <a:tr h="822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При отсутствии беременности</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144000" marR="68580" marT="0" marB="0" anchor="ctr" horzOverflow="overflow">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18,8</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smtClean="0">
                          <a:ln>
                            <a:noFill/>
                          </a:ln>
                          <a:effectLst/>
                        </a:rPr>
                        <a:t>20,0</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smtClean="0">
                          <a:ln>
                            <a:noFill/>
                          </a:ln>
                          <a:effectLst/>
                        </a:rPr>
                        <a:t>18,6</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smtClean="0">
                          <a:ln>
                            <a:noFill/>
                          </a:ln>
                          <a:effectLst/>
                        </a:rPr>
                        <a:t>23,7</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smtClean="0">
                          <a:ln>
                            <a:noFill/>
                          </a:ln>
                          <a:effectLst/>
                        </a:rPr>
                        <a:t>39,8</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34,0</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smtClean="0">
                          <a:ln>
                            <a:noFill/>
                          </a:ln>
                          <a:effectLst/>
                        </a:rPr>
                        <a:t>22,8</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smtClean="0">
                          <a:ln>
                            <a:noFill/>
                          </a:ln>
                          <a:effectLst/>
                        </a:rPr>
                        <a:t>22,4</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3"/>
                  </a:ext>
                </a:extLst>
              </a:tr>
              <a:tr h="7602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В случае беременности</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144000" marR="68580"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smtClean="0">
                          <a:ln>
                            <a:noFill/>
                          </a:ln>
                          <a:solidFill>
                            <a:srgbClr val="C00000"/>
                          </a:solidFill>
                          <a:effectLst/>
                        </a:rPr>
                        <a:t>34,7</a:t>
                      </a:r>
                      <a:endParaRPr kumimoji="0" lang="ru-RU" sz="16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68580" marR="68580"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smtClean="0">
                          <a:ln>
                            <a:noFill/>
                          </a:ln>
                          <a:solidFill>
                            <a:srgbClr val="C00000"/>
                          </a:solidFill>
                          <a:effectLst/>
                        </a:rPr>
                        <a:t>36,4</a:t>
                      </a:r>
                      <a:endParaRPr kumimoji="0" lang="ru-RU" sz="16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68580" marR="68580"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19,0</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23,7</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28,7</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26,2</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17,6</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13,7</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solidFill>
                      <a:schemeClr val="accent6">
                        <a:lumMod val="20000"/>
                        <a:lumOff val="80000"/>
                      </a:schemeClr>
                    </a:solidFill>
                  </a:tcPr>
                </a:tc>
                <a:extLst>
                  <a:ext uri="{0D108BD9-81ED-4DB2-BD59-A6C34878D82A}">
                    <a16:rowId xmlns:a16="http://schemas.microsoft.com/office/drawing/2014/main" xmlns="" val="10004"/>
                  </a:ext>
                </a:extLst>
              </a:tr>
              <a:tr h="7602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При рождении ребенка</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144000" marR="68580" marT="0" marB="0" anchor="ct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smtClean="0">
                          <a:ln>
                            <a:noFill/>
                          </a:ln>
                          <a:solidFill>
                            <a:srgbClr val="C00000"/>
                          </a:solidFill>
                          <a:effectLst/>
                        </a:rPr>
                        <a:t>44,6</a:t>
                      </a:r>
                      <a:endParaRPr kumimoji="0" lang="ru-RU" sz="16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68580" marR="68580" marT="0" marB="0" anchor="ct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smtClean="0">
                          <a:ln>
                            <a:noFill/>
                          </a:ln>
                          <a:solidFill>
                            <a:srgbClr val="C00000"/>
                          </a:solidFill>
                          <a:effectLst/>
                        </a:rPr>
                        <a:t>45,1</a:t>
                      </a:r>
                      <a:endParaRPr kumimoji="0" lang="ru-RU" sz="1600" b="1" i="0" u="none" strike="noStrike" cap="none" normalizeH="0" baseline="0" dirty="0" smtClean="0">
                        <a:ln>
                          <a:noFill/>
                        </a:ln>
                        <a:solidFill>
                          <a:srgbClr val="C00000"/>
                        </a:solidFill>
                        <a:effectLst/>
                        <a:latin typeface="Times New Roman" pitchFamily="18" charset="0"/>
                        <a:cs typeface="Times New Roman" pitchFamily="18" charset="0"/>
                      </a:endParaRPr>
                    </a:p>
                  </a:txBody>
                  <a:tcPr marL="68580" marR="68580" marT="0" marB="0" anchor="ct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13,7</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19,6</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26,1</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21,4</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15,6</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effectLst/>
                        </a:rPr>
                        <a:t>13,9</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solidFill>
                      <a:schemeClr val="accent6">
                        <a:lumMod val="40000"/>
                        <a:lumOff val="60000"/>
                      </a:schemeClr>
                    </a:solidFill>
                  </a:tcPr>
                </a:tc>
                <a:extLst>
                  <a:ext uri="{0D108BD9-81ED-4DB2-BD59-A6C34878D82A}">
                    <a16:rowId xmlns:a16="http://schemas.microsoft.com/office/drawing/2014/main" xmlns="" val="10005"/>
                  </a:ext>
                </a:extLst>
              </a:tr>
            </a:tbl>
          </a:graphicData>
        </a:graphic>
      </p:graphicFrame>
      <p:sp>
        <p:nvSpPr>
          <p:cNvPr id="151613" name="Прямоугольник 4"/>
          <p:cNvSpPr>
            <a:spLocks noChangeArrowheads="1"/>
          </p:cNvSpPr>
          <p:nvPr/>
        </p:nvSpPr>
        <p:spPr bwMode="auto">
          <a:xfrm>
            <a:off x="324742" y="993502"/>
            <a:ext cx="8567738" cy="923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b="1" dirty="0">
                <a:solidFill>
                  <a:srgbClr val="C00000"/>
                </a:solidFill>
                <a:latin typeface="+mj-lt"/>
                <a:ea typeface="+mj-ea"/>
                <a:cs typeface="+mj-cs"/>
              </a:rPr>
              <a:t>Распределение ответов на вопрос: </a:t>
            </a:r>
            <a:endParaRPr lang="ru-RU" altLang="ru-RU" b="1" dirty="0" smtClean="0">
              <a:solidFill>
                <a:srgbClr val="C00000"/>
              </a:solidFill>
              <a:latin typeface="+mj-lt"/>
              <a:ea typeface="+mj-ea"/>
              <a:cs typeface="+mj-cs"/>
            </a:endParaRPr>
          </a:p>
          <a:p>
            <a:pPr algn="ctr" eaLnBrk="0" hangingPunct="0">
              <a:lnSpc>
                <a:spcPct val="90000"/>
              </a:lnSpc>
            </a:pPr>
            <a:r>
              <a:rPr lang="ru-RU" altLang="ru-RU" b="1" dirty="0" smtClean="0">
                <a:solidFill>
                  <a:srgbClr val="C00000"/>
                </a:solidFill>
                <a:latin typeface="+mj-lt"/>
                <a:ea typeface="+mj-ea"/>
                <a:cs typeface="+mj-cs"/>
              </a:rPr>
              <a:t>«</a:t>
            </a:r>
            <a:r>
              <a:rPr lang="ru-RU" altLang="ru-RU" b="1" dirty="0">
                <a:solidFill>
                  <a:srgbClr val="C00000"/>
                </a:solidFill>
                <a:latin typeface="+mj-lt"/>
                <a:ea typeface="+mj-ea"/>
                <a:cs typeface="+mj-cs"/>
              </a:rPr>
              <a:t>Если Ваш брак не зарегистрирован, </a:t>
            </a:r>
            <a:r>
              <a:rPr lang="ru-RU" altLang="ru-RU" b="1" dirty="0" smtClean="0">
                <a:solidFill>
                  <a:srgbClr val="C00000"/>
                </a:solidFill>
                <a:latin typeface="+mj-lt"/>
                <a:ea typeface="+mj-ea"/>
                <a:cs typeface="+mj-cs"/>
              </a:rPr>
              <a:t>то </a:t>
            </a:r>
            <a:r>
              <a:rPr lang="ru-RU" altLang="ru-RU" b="1" dirty="0">
                <a:solidFill>
                  <a:srgbClr val="C00000"/>
                </a:solidFill>
                <a:latin typeface="+mj-lt"/>
                <a:ea typeface="+mj-ea"/>
                <a:cs typeface="+mj-cs"/>
              </a:rPr>
              <a:t>собираетесь ли Вы зарегистрировать </a:t>
            </a:r>
            <a:endParaRPr lang="ru-RU" altLang="ru-RU" b="1" dirty="0" smtClean="0">
              <a:solidFill>
                <a:srgbClr val="C00000"/>
              </a:solidFill>
              <a:latin typeface="+mj-lt"/>
              <a:ea typeface="+mj-ea"/>
              <a:cs typeface="+mj-cs"/>
            </a:endParaRPr>
          </a:p>
          <a:p>
            <a:pPr algn="ctr" eaLnBrk="0" hangingPunct="0">
              <a:lnSpc>
                <a:spcPct val="90000"/>
              </a:lnSpc>
            </a:pPr>
            <a:r>
              <a:rPr lang="ru-RU" altLang="ru-RU" b="1" dirty="0" smtClean="0">
                <a:solidFill>
                  <a:srgbClr val="C00000"/>
                </a:solidFill>
                <a:latin typeface="+mj-lt"/>
                <a:ea typeface="+mj-ea"/>
                <a:cs typeface="+mj-cs"/>
              </a:rPr>
              <a:t>его </a:t>
            </a:r>
            <a:r>
              <a:rPr lang="ru-RU" altLang="ru-RU" b="1" dirty="0">
                <a:solidFill>
                  <a:srgbClr val="C00000"/>
                </a:solidFill>
                <a:latin typeface="+mj-lt"/>
                <a:ea typeface="+mj-ea"/>
                <a:cs typeface="+mj-cs"/>
              </a:rPr>
              <a:t>в следующих возможных случаях?» РФ, 2012 г. </a:t>
            </a:r>
            <a:endParaRPr lang="ru-RU" altLang="ru-RU" b="1" dirty="0" smtClean="0">
              <a:solidFill>
                <a:srgbClr val="C00000"/>
              </a:solidFill>
              <a:latin typeface="+mj-lt"/>
              <a:ea typeface="+mj-ea"/>
              <a:cs typeface="+mj-cs"/>
            </a:endParaRPr>
          </a:p>
          <a:p>
            <a:pPr algn="ctr" eaLnBrk="0" hangingPunct="0">
              <a:lnSpc>
                <a:spcPct val="90000"/>
              </a:lnSpc>
            </a:pPr>
            <a:r>
              <a:rPr lang="ru-RU" altLang="ru-RU" dirty="0" smtClean="0">
                <a:solidFill>
                  <a:srgbClr val="C00000"/>
                </a:solidFill>
                <a:latin typeface="+mj-lt"/>
                <a:ea typeface="+mj-ea"/>
                <a:cs typeface="+mj-cs"/>
              </a:rPr>
              <a:t>(%; </a:t>
            </a:r>
            <a:r>
              <a:rPr lang="ru-RU" altLang="ru-RU" dirty="0">
                <a:solidFill>
                  <a:srgbClr val="C00000"/>
                </a:solidFill>
                <a:latin typeface="+mj-lt"/>
                <a:ea typeface="+mj-ea"/>
                <a:cs typeface="+mj-cs"/>
              </a:rPr>
              <a:t>по каждой строке</a:t>
            </a:r>
            <a:r>
              <a:rPr lang="ru-RU" altLang="ru-RU" dirty="0" smtClean="0">
                <a:solidFill>
                  <a:srgbClr val="C00000"/>
                </a:solidFill>
                <a:latin typeface="+mj-lt"/>
                <a:ea typeface="+mj-ea"/>
                <a:cs typeface="+mj-cs"/>
              </a:rPr>
              <a:t>)</a:t>
            </a:r>
            <a:endParaRPr lang="ru-RU" altLang="ru-RU" dirty="0">
              <a:solidFill>
                <a:srgbClr val="C00000"/>
              </a:solidFill>
              <a:latin typeface="+mj-lt"/>
              <a:ea typeface="+mj-ea"/>
              <a:cs typeface="+mj-cs"/>
            </a:endParaRPr>
          </a:p>
        </p:txBody>
      </p:sp>
      <p:sp>
        <p:nvSpPr>
          <p:cNvPr id="151614" name="Rectangle 4"/>
          <p:cNvSpPr>
            <a:spLocks noChangeArrowheads="1"/>
          </p:cNvSpPr>
          <p:nvPr/>
        </p:nvSpPr>
        <p:spPr bwMode="auto">
          <a:xfrm>
            <a:off x="323850" y="5991671"/>
            <a:ext cx="8532813" cy="461665"/>
          </a:xfrm>
          <a:prstGeom prst="rect">
            <a:avLst/>
          </a:prstGeom>
          <a:noFill/>
          <a:ln w="9525">
            <a:noFill/>
            <a:miter lim="800000"/>
            <a:headEnd/>
            <a:tailEnd/>
          </a:ln>
        </p:spPr>
        <p:txBody>
          <a:bodyPr wrap="square">
            <a:spAutoFit/>
          </a:bodyPr>
          <a:lstStyle/>
          <a:p>
            <a:pPr algn="r"/>
            <a:r>
              <a:rPr lang="ru-RU" altLang="ru-RU" sz="1200" i="1" dirty="0">
                <a:solidFill>
                  <a:srgbClr val="1D4779"/>
                </a:solidFill>
              </a:rPr>
              <a:t>Источник: Выборочное исследование репродуктивных планов населения в 2012 году // Росстат. – </a:t>
            </a:r>
            <a:r>
              <a:rPr lang="ru-RU" altLang="ru-RU" sz="1200" i="1" dirty="0" smtClean="0">
                <a:solidFill>
                  <a:srgbClr val="1D4779"/>
                </a:solidFill>
              </a:rPr>
              <a:t>                    </a:t>
            </a:r>
            <a:r>
              <a:rPr lang="en-US" altLang="ru-RU" sz="1200" i="1" dirty="0" smtClean="0">
                <a:solidFill>
                  <a:srgbClr val="1D4779"/>
                </a:solidFill>
              </a:rPr>
              <a:t>URL</a:t>
            </a:r>
            <a:r>
              <a:rPr lang="ru-RU" altLang="ru-RU" sz="1200" i="1" dirty="0">
                <a:solidFill>
                  <a:srgbClr val="1D4779"/>
                </a:solidFill>
              </a:rPr>
              <a:t>: </a:t>
            </a:r>
            <a:r>
              <a:rPr lang="ru-RU" altLang="ru-RU" sz="1200" i="1" dirty="0" smtClean="0">
                <a:solidFill>
                  <a:srgbClr val="1D4779"/>
                </a:solidFill>
              </a:rPr>
              <a:t>www.gks.ru/free_doc/new_site/RPN/Publisher/index.htm</a:t>
            </a:r>
            <a:r>
              <a:rPr lang="en-US" altLang="ru-RU" sz="1200" i="1" dirty="0" smtClean="0">
                <a:solidFill>
                  <a:srgbClr val="1D4779"/>
                </a:solidFill>
              </a:rPr>
              <a:t>l</a:t>
            </a:r>
            <a:endParaRPr lang="ru-RU" altLang="ru-RU" sz="1200" i="1" dirty="0">
              <a:solidFill>
                <a:srgbClr val="1D4779"/>
              </a:solidFill>
            </a:endParaRPr>
          </a:p>
        </p:txBody>
      </p:sp>
      <p:sp>
        <p:nvSpPr>
          <p:cNvPr id="5"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20</a:t>
            </a:fld>
            <a:endParaRPr lang="ru-RU" sz="2000" b="1" dirty="0">
              <a:solidFill>
                <a:schemeClr val="bg1"/>
              </a:solidFill>
            </a:endParaRPr>
          </a:p>
        </p:txBody>
      </p:sp>
      <p:sp>
        <p:nvSpPr>
          <p:cNvPr id="6" name="TextBox 5"/>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Рождаемость</a:t>
            </a:r>
            <a:endParaRPr lang="ru-RU" altLang="ru-RU" dirty="0"/>
          </a:p>
        </p:txBody>
      </p:sp>
    </p:spTree>
    <p:extLst>
      <p:ext uri="{BB962C8B-B14F-4D97-AF65-F5344CB8AC3E}">
        <p14:creationId xmlns:p14="http://schemas.microsoft.com/office/powerpoint/2010/main" val="3552303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29" name="Group 81"/>
          <p:cNvGraphicFramePr>
            <a:graphicFrameLocks noGrp="1"/>
          </p:cNvGraphicFramePr>
          <p:nvPr>
            <p:extLst>
              <p:ext uri="{D42A27DB-BD31-4B8C-83A1-F6EECF244321}">
                <p14:modId xmlns:p14="http://schemas.microsoft.com/office/powerpoint/2010/main" val="3499124036"/>
              </p:ext>
            </p:extLst>
          </p:nvPr>
        </p:nvGraphicFramePr>
        <p:xfrm>
          <a:off x="244624" y="2780928"/>
          <a:ext cx="8639175" cy="33843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816475">
                  <a:extLst>
                    <a:ext uri="{9D8B030D-6E8A-4147-A177-3AD203B41FA5}">
                      <a16:colId xmlns:a16="http://schemas.microsoft.com/office/drawing/2014/main" xmlns="" val="20000"/>
                    </a:ext>
                  </a:extLst>
                </a:gridCol>
                <a:gridCol w="1306513">
                  <a:extLst>
                    <a:ext uri="{9D8B030D-6E8A-4147-A177-3AD203B41FA5}">
                      <a16:colId xmlns:a16="http://schemas.microsoft.com/office/drawing/2014/main" xmlns="" val="20001"/>
                    </a:ext>
                  </a:extLst>
                </a:gridCol>
                <a:gridCol w="2516187">
                  <a:extLst>
                    <a:ext uri="{9D8B030D-6E8A-4147-A177-3AD203B41FA5}">
                      <a16:colId xmlns:a16="http://schemas.microsoft.com/office/drawing/2014/main" xmlns="" val="20002"/>
                    </a:ext>
                  </a:extLst>
                </a:gridCol>
              </a:tblGrid>
              <a:tr h="3464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Вариант ответа</a:t>
                      </a:r>
                      <a:endParaRPr kumimoji="0" lang="ru-RU" sz="1500" b="1" i="0" u="none" strike="noStrike" cap="none" normalizeH="0" baseline="0" dirty="0" smtClean="0">
                        <a:ln>
                          <a:noFill/>
                        </a:ln>
                        <a:solidFill>
                          <a:schemeClr val="tx1"/>
                        </a:solidFill>
                        <a:effectLst/>
                        <a:latin typeface="Arial" charset="0"/>
                        <a:cs typeface="Arial" charset="0"/>
                      </a:endParaRPr>
                    </a:p>
                  </a:txBody>
                  <a:tcPr marL="68580" marR="68580" marT="0" marB="0" anchor="ctr" horzOverflow="overflow">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В браке</a:t>
                      </a:r>
                      <a:endParaRPr kumimoji="0" lang="ru-RU" sz="1500" b="1" i="0" u="none" strike="noStrike" cap="none" normalizeH="0" baseline="0" dirty="0" smtClean="0">
                        <a:ln>
                          <a:noFill/>
                        </a:ln>
                        <a:solidFill>
                          <a:schemeClr val="tx1"/>
                        </a:solidFill>
                        <a:effectLst/>
                        <a:latin typeface="Arial" charset="0"/>
                        <a:cs typeface="Arial" charset="0"/>
                      </a:endParaRPr>
                    </a:p>
                  </a:txBody>
                  <a:tcPr marL="68580" marR="68580" marT="0" marB="0" anchor="ctr" horzOverflow="overflow">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Сожительствующие</a:t>
                      </a:r>
                      <a:endParaRPr kumimoji="0" lang="ru-RU" sz="1500" b="1" i="0" u="none" strike="noStrike" cap="none" normalizeH="0" baseline="0" dirty="0" smtClean="0">
                        <a:ln>
                          <a:noFill/>
                        </a:ln>
                        <a:solidFill>
                          <a:schemeClr val="tx1"/>
                        </a:solidFill>
                        <a:effectLst/>
                        <a:latin typeface="Arial" charset="0"/>
                        <a:cs typeface="Arial" charset="0"/>
                      </a:endParaRPr>
                    </a:p>
                  </a:txBody>
                  <a:tcPr marL="68580" marR="68580" marT="0" marB="0" anchor="ctr" horzOverflow="overflow">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0"/>
                  </a:ext>
                </a:extLst>
              </a:tr>
              <a:tr h="2719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Помощь в ведении хозяйства</a:t>
                      </a:r>
                      <a:endParaRPr kumimoji="0" lang="ru-RU" sz="15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18,9</a:t>
                      </a:r>
                      <a:endParaRPr kumimoji="0" lang="ru-RU" sz="1500" b="0" i="0" u="none" strike="noStrike" cap="none" normalizeH="0" baseline="0" dirty="0" smtClean="0">
                        <a:ln>
                          <a:noFill/>
                        </a:ln>
                        <a:solidFill>
                          <a:schemeClr val="tx1"/>
                        </a:solidFill>
                        <a:effectLst/>
                        <a:latin typeface="Arial" charset="0"/>
                        <a:cs typeface="Arial" charset="0"/>
                      </a:endParaRPr>
                    </a:p>
                  </a:txBody>
                  <a:tcPr marL="68580" marR="68580" marT="0" marB="0" anchor="ctr" horzOverflow="overflow">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8,0</a:t>
                      </a:r>
                      <a:endParaRPr kumimoji="0" lang="ru-RU" sz="1500" b="0" i="0" u="none" strike="noStrike" cap="none" normalizeH="0" baseline="0" dirty="0" smtClean="0">
                        <a:ln>
                          <a:noFill/>
                        </a:ln>
                        <a:solidFill>
                          <a:schemeClr val="tx1"/>
                        </a:solidFill>
                        <a:effectLst/>
                        <a:latin typeface="Arial" charset="0"/>
                        <a:cs typeface="Arial" charset="0"/>
                      </a:endParaRPr>
                    </a:p>
                  </a:txBody>
                  <a:tcPr marL="68580" marR="68580" marT="0" marB="0" anchor="ctr" horzOverflow="overflow">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1"/>
                  </a:ext>
                </a:extLst>
              </a:tr>
              <a:tr h="2719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Помощь в старости</a:t>
                      </a:r>
                      <a:endParaRPr kumimoji="0" lang="ru-RU" sz="15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37,4</a:t>
                      </a:r>
                      <a:endParaRPr kumimoji="0" lang="ru-RU" sz="1500" b="0" i="0" u="none" strike="noStrike" cap="none" normalizeH="0" baseline="0" dirty="0" smtClean="0">
                        <a:ln>
                          <a:noFill/>
                        </a:ln>
                        <a:solidFill>
                          <a:schemeClr val="tx1"/>
                        </a:solidFill>
                        <a:effectLst/>
                        <a:latin typeface="Arial" charset="0"/>
                        <a:cs typeface="Arial"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33,8</a:t>
                      </a:r>
                      <a:endParaRPr kumimoji="0" lang="ru-RU" sz="1500" b="0" i="0" u="none" strike="noStrike" cap="none" normalizeH="0" baseline="0" dirty="0" smtClean="0">
                        <a:ln>
                          <a:noFill/>
                        </a:ln>
                        <a:solidFill>
                          <a:schemeClr val="tx1"/>
                        </a:solidFill>
                        <a:effectLst/>
                        <a:latin typeface="Arial" charset="0"/>
                        <a:cs typeface="Arial" charset="0"/>
                      </a:endParaRPr>
                    </a:p>
                  </a:txBody>
                  <a:tcPr marL="68580" marR="68580" marT="0" marB="0" anchor="ctr" horzOverflow="overflow"/>
                </a:tc>
                <a:extLst>
                  <a:ext uri="{0D108BD9-81ED-4DB2-BD59-A6C34878D82A}">
                    <a16:rowId xmlns:a16="http://schemas.microsoft.com/office/drawing/2014/main" xmlns="" val="10002"/>
                  </a:ext>
                </a:extLst>
              </a:tr>
              <a:tr h="2719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Дети – это «радость» жизни</a:t>
                      </a:r>
                      <a:endParaRPr kumimoji="0" lang="ru-RU" sz="1500" b="1" i="0" u="none" strike="noStrike" cap="none" normalizeH="0" baseline="0" dirty="0" smtClean="0">
                        <a:ln>
                          <a:noFill/>
                        </a:ln>
                        <a:solidFill>
                          <a:schemeClr val="tx1"/>
                        </a:solidFill>
                        <a:effectLst/>
                        <a:latin typeface="Arial" charset="0"/>
                        <a:cs typeface="Arial"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75,8</a:t>
                      </a:r>
                      <a:endParaRPr kumimoji="0" lang="ru-RU" sz="1500" b="0" i="0" u="none" strike="noStrike" cap="none" normalizeH="0" baseline="0" dirty="0" smtClean="0">
                        <a:ln>
                          <a:noFill/>
                        </a:ln>
                        <a:solidFill>
                          <a:schemeClr val="tx1"/>
                        </a:solidFill>
                        <a:effectLst/>
                        <a:latin typeface="Arial" charset="0"/>
                        <a:cs typeface="Arial"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77,2</a:t>
                      </a:r>
                      <a:endParaRPr kumimoji="0" lang="ru-RU" sz="1500" b="0"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tc>
                <a:extLst>
                  <a:ext uri="{0D108BD9-81ED-4DB2-BD59-A6C34878D82A}">
                    <a16:rowId xmlns:a16="http://schemas.microsoft.com/office/drawing/2014/main" xmlns="" val="10003"/>
                  </a:ext>
                </a:extLst>
              </a:tr>
              <a:tr h="318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Снижение материального положения семьи</a:t>
                      </a:r>
                      <a:endParaRPr kumimoji="0" lang="ru-RU" sz="1500" b="1" i="0" u="none" strike="noStrike" cap="none" normalizeH="0" baseline="0" dirty="0" smtClean="0">
                        <a:ln>
                          <a:noFill/>
                        </a:ln>
                        <a:solidFill>
                          <a:schemeClr val="tx1"/>
                        </a:solidFill>
                        <a:effectLst/>
                        <a:latin typeface="Arial CYR" pitchFamily="34" charset="0"/>
                        <a:cs typeface="Arial"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3,5</a:t>
                      </a:r>
                      <a:endParaRPr kumimoji="0" lang="ru-RU" sz="1500" b="0" i="0" u="none" strike="noStrike" cap="none" normalizeH="0" baseline="0" dirty="0" smtClean="0">
                        <a:ln>
                          <a:noFill/>
                        </a:ln>
                        <a:solidFill>
                          <a:schemeClr val="tx1"/>
                        </a:solidFill>
                        <a:effectLst/>
                        <a:latin typeface="Arial" charset="0"/>
                        <a:cs typeface="Arial"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4,9</a:t>
                      </a:r>
                      <a:endParaRPr kumimoji="0" lang="ru-RU" sz="1500" b="0" i="0" u="none" strike="noStrike" cap="none" normalizeH="0" baseline="0" dirty="0" smtClean="0">
                        <a:ln>
                          <a:noFill/>
                        </a:ln>
                        <a:solidFill>
                          <a:schemeClr val="tx1"/>
                        </a:solidFill>
                        <a:effectLst/>
                        <a:latin typeface="Arial" charset="0"/>
                        <a:cs typeface="Arial" charset="0"/>
                      </a:endParaRPr>
                    </a:p>
                  </a:txBody>
                  <a:tcPr marL="68580" marR="68580" marT="0" marB="0" anchor="ctr" horzOverflow="overflow"/>
                </a:tc>
                <a:extLst>
                  <a:ext uri="{0D108BD9-81ED-4DB2-BD59-A6C34878D82A}">
                    <a16:rowId xmlns:a16="http://schemas.microsoft.com/office/drawing/2014/main" xmlns="" val="10004"/>
                  </a:ext>
                </a:extLst>
              </a:tr>
              <a:tr h="2719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Дополнительная трата денег</a:t>
                      </a:r>
                      <a:endParaRPr kumimoji="0" lang="ru-RU" sz="15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4,4</a:t>
                      </a:r>
                      <a:endParaRPr kumimoji="0" lang="ru-RU" sz="1500" b="0" i="0" u="none" strike="noStrike" cap="none" normalizeH="0" baseline="0" dirty="0" smtClean="0">
                        <a:ln>
                          <a:noFill/>
                        </a:ln>
                        <a:solidFill>
                          <a:schemeClr val="tx1"/>
                        </a:solidFill>
                        <a:effectLst/>
                        <a:latin typeface="Arial" charset="0"/>
                        <a:cs typeface="Arial"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3,4</a:t>
                      </a:r>
                      <a:endParaRPr kumimoji="0" lang="ru-RU" sz="1500" b="0" i="0" u="none" strike="noStrike" cap="none" normalizeH="0" baseline="0" dirty="0" smtClean="0">
                        <a:ln>
                          <a:noFill/>
                        </a:ln>
                        <a:solidFill>
                          <a:schemeClr val="tx1"/>
                        </a:solidFill>
                        <a:effectLst/>
                        <a:latin typeface="Arial" charset="0"/>
                        <a:cs typeface="Arial" charset="0"/>
                      </a:endParaRPr>
                    </a:p>
                  </a:txBody>
                  <a:tcPr marL="68580" marR="68580" marT="0" marB="0" anchor="ctr" horzOverflow="overflow"/>
                </a:tc>
                <a:extLst>
                  <a:ext uri="{0D108BD9-81ED-4DB2-BD59-A6C34878D82A}">
                    <a16:rowId xmlns:a16="http://schemas.microsoft.com/office/drawing/2014/main" xmlns="" val="10005"/>
                  </a:ext>
                </a:extLst>
              </a:tr>
              <a:tr h="2719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solidFill>
                            <a:srgbClr val="C00000"/>
                          </a:solidFill>
                          <a:effectLst/>
                        </a:rPr>
                        <a:t>Помеха карьере</a:t>
                      </a:r>
                      <a:endParaRPr kumimoji="0" lang="ru-RU" sz="1500" b="1" i="0" u="none" strike="noStrike" cap="none" normalizeH="0" baseline="0" dirty="0" smtClean="0">
                        <a:ln>
                          <a:noFill/>
                        </a:ln>
                        <a:solidFill>
                          <a:srgbClr val="C00000"/>
                        </a:solidFill>
                        <a:effectLst/>
                        <a:latin typeface="Arial" charset="0"/>
                        <a:cs typeface="Arial" charset="0"/>
                      </a:endParaRPr>
                    </a:p>
                  </a:txBody>
                  <a:tcPr marL="68580" marR="68580"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solidFill>
                            <a:srgbClr val="C00000"/>
                          </a:solidFill>
                          <a:effectLst/>
                        </a:rPr>
                        <a:t>0,3</a:t>
                      </a:r>
                      <a:endParaRPr kumimoji="0" lang="ru-RU" sz="1500" b="1" i="0" u="none" strike="noStrike" cap="none" normalizeH="0" baseline="0" dirty="0" smtClean="0">
                        <a:ln>
                          <a:noFill/>
                        </a:ln>
                        <a:solidFill>
                          <a:srgbClr val="C00000"/>
                        </a:solidFill>
                        <a:effectLst/>
                        <a:latin typeface="Arial" charset="0"/>
                        <a:cs typeface="Arial" charset="0"/>
                      </a:endParaRPr>
                    </a:p>
                  </a:txBody>
                  <a:tcPr marL="68580" marR="68580"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solidFill>
                            <a:srgbClr val="C00000"/>
                          </a:solidFill>
                          <a:effectLst/>
                        </a:rPr>
                        <a:t>1,9</a:t>
                      </a:r>
                      <a:endParaRPr kumimoji="0" lang="ru-RU" sz="1500" b="1" i="0" u="none" strike="noStrike" cap="none" normalizeH="0" baseline="0" dirty="0" smtClean="0">
                        <a:ln>
                          <a:noFill/>
                        </a:ln>
                        <a:solidFill>
                          <a:srgbClr val="C00000"/>
                        </a:solidFill>
                        <a:effectLst/>
                        <a:latin typeface="Arial" charset="0"/>
                        <a:cs typeface="Arial" charset="0"/>
                      </a:endParaRPr>
                    </a:p>
                  </a:txBody>
                  <a:tcPr marL="68580" marR="68580" marT="0" marB="0" anchor="ctr" horzOverflow="overflow">
                    <a:solidFill>
                      <a:schemeClr val="accent6">
                        <a:lumMod val="20000"/>
                        <a:lumOff val="80000"/>
                      </a:schemeClr>
                    </a:solidFill>
                  </a:tcPr>
                </a:tc>
                <a:extLst>
                  <a:ext uri="{0D108BD9-81ED-4DB2-BD59-A6C34878D82A}">
                    <a16:rowId xmlns:a16="http://schemas.microsoft.com/office/drawing/2014/main" xmlns="" val="10006"/>
                  </a:ext>
                </a:extLst>
              </a:tr>
              <a:tr h="2719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Помеха отдыху, личной жизни</a:t>
                      </a:r>
                      <a:endParaRPr kumimoji="0" lang="ru-RU" sz="15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2,0</a:t>
                      </a:r>
                      <a:endParaRPr kumimoji="0" lang="ru-RU" sz="1500" b="0" i="0" u="none" strike="noStrike" cap="none" normalizeH="0" baseline="0" dirty="0" smtClean="0">
                        <a:ln>
                          <a:noFill/>
                        </a:ln>
                        <a:solidFill>
                          <a:schemeClr val="tx1"/>
                        </a:solidFill>
                        <a:effectLst/>
                        <a:latin typeface="Arial" charset="0"/>
                        <a:cs typeface="Arial"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3,8</a:t>
                      </a:r>
                      <a:endParaRPr kumimoji="0" lang="ru-RU" sz="1500" b="0"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tc>
                <a:extLst>
                  <a:ext uri="{0D108BD9-81ED-4DB2-BD59-A6C34878D82A}">
                    <a16:rowId xmlns:a16="http://schemas.microsoft.com/office/drawing/2014/main" xmlns="" val="10007"/>
                  </a:ext>
                </a:extLst>
              </a:tr>
              <a:tr h="2719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Источник доходов</a:t>
                      </a:r>
                      <a:endParaRPr kumimoji="0" lang="ru-RU" sz="15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0,7</a:t>
                      </a:r>
                      <a:endParaRPr kumimoji="0" lang="ru-RU" sz="1500" b="0" i="0" u="none" strike="noStrike" cap="none" normalizeH="0" baseline="0" dirty="0" smtClean="0">
                        <a:ln>
                          <a:noFill/>
                        </a:ln>
                        <a:solidFill>
                          <a:schemeClr val="tx1"/>
                        </a:solidFill>
                        <a:effectLst/>
                        <a:latin typeface="Arial" charset="0"/>
                        <a:cs typeface="Arial"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0,8</a:t>
                      </a:r>
                      <a:endParaRPr kumimoji="0" lang="ru-RU" sz="1500" b="0"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tc>
                <a:extLst>
                  <a:ext uri="{0D108BD9-81ED-4DB2-BD59-A6C34878D82A}">
                    <a16:rowId xmlns:a16="http://schemas.microsoft.com/office/drawing/2014/main" xmlns="" val="10008"/>
                  </a:ext>
                </a:extLst>
              </a:tr>
              <a:tr h="2719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solidFill>
                            <a:srgbClr val="C00000"/>
                          </a:solidFill>
                          <a:effectLst/>
                        </a:rPr>
                        <a:t>Наследники продолжатели Вашего дела</a:t>
                      </a:r>
                      <a:endParaRPr kumimoji="0" lang="ru-RU" sz="1500" b="1" i="0" u="none" strike="noStrike" cap="none" normalizeH="0" baseline="0" dirty="0" smtClean="0">
                        <a:ln>
                          <a:noFill/>
                        </a:ln>
                        <a:solidFill>
                          <a:srgbClr val="C00000"/>
                        </a:solidFill>
                        <a:effectLst/>
                        <a:latin typeface="Arial" charset="0"/>
                        <a:cs typeface="Arial" charset="0"/>
                      </a:endParaRPr>
                    </a:p>
                  </a:txBody>
                  <a:tcPr marL="68580" marR="68580"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solidFill>
                            <a:srgbClr val="C00000"/>
                          </a:solidFill>
                          <a:effectLst/>
                        </a:rPr>
                        <a:t>35,5</a:t>
                      </a:r>
                      <a:endParaRPr kumimoji="0" lang="ru-RU" sz="1500" b="1" i="0" u="none" strike="noStrike" cap="none" normalizeH="0" baseline="0" dirty="0" smtClean="0">
                        <a:ln>
                          <a:noFill/>
                        </a:ln>
                        <a:solidFill>
                          <a:srgbClr val="C00000"/>
                        </a:solidFill>
                        <a:effectLst/>
                        <a:latin typeface="Arial" charset="0"/>
                        <a:cs typeface="Arial" charset="0"/>
                      </a:endParaRPr>
                    </a:p>
                  </a:txBody>
                  <a:tcPr marL="68580" marR="68580"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solidFill>
                            <a:srgbClr val="C00000"/>
                          </a:solidFill>
                          <a:effectLst/>
                        </a:rPr>
                        <a:t>36,9</a:t>
                      </a:r>
                      <a:endParaRPr kumimoji="0" lang="ru-RU" sz="1500" b="1" i="0" u="none" strike="noStrike" cap="none" normalizeH="0" baseline="0" dirty="0" smtClean="0">
                        <a:ln>
                          <a:noFill/>
                        </a:ln>
                        <a:solidFill>
                          <a:srgbClr val="C00000"/>
                        </a:solidFill>
                        <a:effectLst/>
                        <a:latin typeface="Arial" charset="0"/>
                        <a:cs typeface="Arial" charset="0"/>
                      </a:endParaRPr>
                    </a:p>
                  </a:txBody>
                  <a:tcPr marL="68580" marR="68580" marT="0" marB="0" anchor="ctr" horzOverflow="overflow">
                    <a:solidFill>
                      <a:schemeClr val="accent6">
                        <a:lumMod val="20000"/>
                        <a:lumOff val="80000"/>
                      </a:schemeClr>
                    </a:solidFill>
                  </a:tcPr>
                </a:tc>
                <a:extLst>
                  <a:ext uri="{0D108BD9-81ED-4DB2-BD59-A6C34878D82A}">
                    <a16:rowId xmlns:a16="http://schemas.microsoft.com/office/drawing/2014/main" xmlns="" val="10009"/>
                  </a:ext>
                </a:extLst>
              </a:tr>
              <a:tr h="2719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solidFill>
                            <a:srgbClr val="C00000"/>
                          </a:solidFill>
                          <a:effectLst/>
                        </a:rPr>
                        <a:t>Обязательная часть семьи</a:t>
                      </a:r>
                      <a:endParaRPr kumimoji="0" lang="ru-RU" sz="1500" b="1" i="0" u="none" strike="noStrike" cap="none" normalizeH="0" baseline="0" dirty="0" smtClean="0">
                        <a:ln>
                          <a:noFill/>
                        </a:ln>
                        <a:solidFill>
                          <a:srgbClr val="C00000"/>
                        </a:solidFill>
                        <a:effectLst/>
                        <a:latin typeface="Arial" charset="0"/>
                        <a:cs typeface="Arial" charset="0"/>
                      </a:endParaRPr>
                    </a:p>
                  </a:txBody>
                  <a:tcPr marL="68580" marR="68580"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solidFill>
                            <a:srgbClr val="C00000"/>
                          </a:solidFill>
                          <a:effectLst/>
                        </a:rPr>
                        <a:t>44,5</a:t>
                      </a:r>
                      <a:endParaRPr kumimoji="0" lang="ru-RU" sz="1500" b="1" i="0" u="none" strike="noStrike" cap="none" normalizeH="0" baseline="0" dirty="0" smtClean="0">
                        <a:ln>
                          <a:noFill/>
                        </a:ln>
                        <a:solidFill>
                          <a:srgbClr val="C00000"/>
                        </a:solidFill>
                        <a:effectLst/>
                        <a:latin typeface="Arial" charset="0"/>
                        <a:cs typeface="Arial" charset="0"/>
                      </a:endParaRPr>
                    </a:p>
                  </a:txBody>
                  <a:tcPr marL="68580" marR="68580"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solidFill>
                            <a:srgbClr val="C00000"/>
                          </a:solidFill>
                          <a:effectLst/>
                        </a:rPr>
                        <a:t>41,8</a:t>
                      </a:r>
                      <a:endParaRPr kumimoji="0" lang="ru-RU" sz="1500" b="1" i="0" u="none" strike="noStrike" cap="none" normalizeH="0" baseline="0" dirty="0" smtClean="0">
                        <a:ln>
                          <a:noFill/>
                        </a:ln>
                        <a:solidFill>
                          <a:srgbClr val="C00000"/>
                        </a:solidFill>
                        <a:effectLst/>
                        <a:latin typeface="Arial" charset="0"/>
                        <a:cs typeface="Arial" charset="0"/>
                      </a:endParaRPr>
                    </a:p>
                  </a:txBody>
                  <a:tcPr marL="68580" marR="68580" marT="0" marB="0" anchor="ctr" horzOverflow="overflow">
                    <a:solidFill>
                      <a:schemeClr val="accent6">
                        <a:lumMod val="20000"/>
                        <a:lumOff val="80000"/>
                      </a:schemeClr>
                    </a:solidFill>
                  </a:tcPr>
                </a:tc>
                <a:extLst>
                  <a:ext uri="{0D108BD9-81ED-4DB2-BD59-A6C34878D82A}">
                    <a16:rowId xmlns:a16="http://schemas.microsoft.com/office/drawing/2014/main" xmlns="" val="10010"/>
                  </a:ext>
                </a:extLst>
              </a:tr>
              <a:tr h="2719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Другое</a:t>
                      </a:r>
                      <a:endParaRPr kumimoji="0" lang="ru-RU" sz="1500" b="1" i="0" u="none" strike="noStrike" cap="none" normalizeH="0" baseline="0" smtClean="0">
                        <a:ln>
                          <a:noFill/>
                        </a:ln>
                        <a:solidFill>
                          <a:schemeClr val="tx1"/>
                        </a:solidFill>
                        <a:effectLst/>
                        <a:latin typeface="Arial" charset="0"/>
                        <a:cs typeface="Arial"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0,4</a:t>
                      </a:r>
                      <a:endParaRPr kumimoji="0" lang="ru-RU" sz="1500" b="0" i="0" u="none" strike="noStrike" cap="none" normalizeH="0" baseline="0" dirty="0" smtClean="0">
                        <a:ln>
                          <a:noFill/>
                        </a:ln>
                        <a:solidFill>
                          <a:schemeClr val="tx1"/>
                        </a:solidFill>
                        <a:effectLst/>
                        <a:latin typeface="Arial" charset="0"/>
                        <a:cs typeface="Arial"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0,8</a:t>
                      </a:r>
                      <a:endParaRPr kumimoji="0" lang="ru-RU" sz="1500" b="0" i="0" u="none" strike="noStrike" cap="none" normalizeH="0" baseline="0" dirty="0" smtClean="0">
                        <a:ln>
                          <a:noFill/>
                        </a:ln>
                        <a:solidFill>
                          <a:schemeClr val="tx1"/>
                        </a:solidFill>
                        <a:effectLst/>
                        <a:latin typeface="Arial" charset="0"/>
                        <a:cs typeface="Arial" charset="0"/>
                      </a:endParaRPr>
                    </a:p>
                  </a:txBody>
                  <a:tcPr marL="68580" marR="68580" marT="0" marB="0" anchor="ctr" horzOverflow="overflow"/>
                </a:tc>
                <a:extLst>
                  <a:ext uri="{0D108BD9-81ED-4DB2-BD59-A6C34878D82A}">
                    <a16:rowId xmlns:a16="http://schemas.microsoft.com/office/drawing/2014/main" xmlns="" val="10011"/>
                  </a:ext>
                </a:extLst>
              </a:tr>
            </a:tbl>
          </a:graphicData>
        </a:graphic>
      </p:graphicFrame>
      <p:sp>
        <p:nvSpPr>
          <p:cNvPr id="152632" name="Rectangle 4"/>
          <p:cNvSpPr>
            <a:spLocks noChangeArrowheads="1"/>
          </p:cNvSpPr>
          <p:nvPr/>
        </p:nvSpPr>
        <p:spPr bwMode="auto">
          <a:xfrm>
            <a:off x="3203848" y="6237312"/>
            <a:ext cx="5740505" cy="307777"/>
          </a:xfrm>
          <a:prstGeom prst="rect">
            <a:avLst/>
          </a:prstGeom>
          <a:noFill/>
          <a:ln w="9525">
            <a:noFill/>
            <a:miter lim="800000"/>
            <a:headEnd/>
            <a:tailEnd/>
          </a:ln>
        </p:spPr>
        <p:txBody>
          <a:bodyPr wrap="square">
            <a:spAutoFit/>
          </a:bodyPr>
          <a:lstStyle/>
          <a:p>
            <a:pPr algn="r"/>
            <a:r>
              <a:rPr lang="ru-RU" altLang="ru-RU" sz="1400" i="1" dirty="0">
                <a:solidFill>
                  <a:srgbClr val="1D4779"/>
                </a:solidFill>
                <a:latin typeface="+mn-lt"/>
              </a:rPr>
              <a:t>Источник: Данные социологических исследований ИСЭРТ РАН (</a:t>
            </a:r>
            <a:r>
              <a:rPr lang="ru-RU" altLang="ru-RU" sz="1400" i="1" dirty="0" smtClean="0">
                <a:solidFill>
                  <a:srgbClr val="1D4779"/>
                </a:solidFill>
                <a:latin typeface="+mn-lt"/>
              </a:rPr>
              <a:t>2014</a:t>
            </a:r>
            <a:r>
              <a:rPr lang="en-US" altLang="ru-RU" sz="1400" i="1" dirty="0" smtClean="0">
                <a:solidFill>
                  <a:srgbClr val="1D4779"/>
                </a:solidFill>
                <a:latin typeface="+mn-lt"/>
              </a:rPr>
              <a:t> </a:t>
            </a:r>
            <a:r>
              <a:rPr lang="ru-RU" altLang="ru-RU" sz="1400" i="1" dirty="0" smtClean="0">
                <a:solidFill>
                  <a:srgbClr val="1D4779"/>
                </a:solidFill>
                <a:latin typeface="+mn-lt"/>
              </a:rPr>
              <a:t>г.)</a:t>
            </a:r>
            <a:endParaRPr lang="ru-RU" altLang="ru-RU" sz="1400" i="1" dirty="0">
              <a:solidFill>
                <a:srgbClr val="1D4779"/>
              </a:solidFill>
              <a:latin typeface="+mn-lt"/>
            </a:endParaRPr>
          </a:p>
        </p:txBody>
      </p:sp>
      <p:graphicFrame>
        <p:nvGraphicFramePr>
          <p:cNvPr id="42062" name="Group 78"/>
          <p:cNvGraphicFramePr>
            <a:graphicFrameLocks noGrp="1"/>
          </p:cNvGraphicFramePr>
          <p:nvPr>
            <p:extLst>
              <p:ext uri="{D42A27DB-BD31-4B8C-83A1-F6EECF244321}">
                <p14:modId xmlns:p14="http://schemas.microsoft.com/office/powerpoint/2010/main" val="2937279083"/>
              </p:ext>
            </p:extLst>
          </p:nvPr>
        </p:nvGraphicFramePr>
        <p:xfrm>
          <a:off x="298451" y="1124744"/>
          <a:ext cx="8424862" cy="94917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911600">
                  <a:extLst>
                    <a:ext uri="{9D8B030D-6E8A-4147-A177-3AD203B41FA5}">
                      <a16:colId xmlns:a16="http://schemas.microsoft.com/office/drawing/2014/main" xmlns="" val="20000"/>
                    </a:ext>
                  </a:extLst>
                </a:gridCol>
                <a:gridCol w="2017712">
                  <a:extLst>
                    <a:ext uri="{9D8B030D-6E8A-4147-A177-3AD203B41FA5}">
                      <a16:colId xmlns:a16="http://schemas.microsoft.com/office/drawing/2014/main" xmlns="" val="20001"/>
                    </a:ext>
                  </a:extLst>
                </a:gridCol>
                <a:gridCol w="2495550">
                  <a:extLst>
                    <a:ext uri="{9D8B030D-6E8A-4147-A177-3AD203B41FA5}">
                      <a16:colId xmlns:a16="http://schemas.microsoft.com/office/drawing/2014/main" xmlns="" val="20002"/>
                    </a:ext>
                  </a:extLst>
                </a:gridCol>
              </a:tblGrid>
              <a:tr h="21553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dirty="0" smtClean="0">
                          <a:ln>
                            <a:noFill/>
                          </a:ln>
                          <a:solidFill>
                            <a:schemeClr val="bg1"/>
                          </a:solidFill>
                          <a:effectLst/>
                        </a:rPr>
                        <a:t>Тип отношений</a:t>
                      </a:r>
                      <a:endParaRPr kumimoji="0" lang="ru-RU" sz="1500" b="1" i="0" u="none" strike="noStrike" cap="none" normalizeH="0" baseline="0" dirty="0" smtClean="0">
                        <a:ln>
                          <a:noFill/>
                        </a:ln>
                        <a:solidFill>
                          <a:schemeClr val="bg1"/>
                        </a:solidFill>
                        <a:effectLst/>
                        <a:latin typeface="Arial" charset="0"/>
                        <a:cs typeface="Arial" charset="0"/>
                      </a:endParaRPr>
                    </a:p>
                  </a:txBody>
                  <a:tcPr marT="0" marB="0"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smtClean="0">
                          <a:ln>
                            <a:noFill/>
                          </a:ln>
                          <a:solidFill>
                            <a:schemeClr val="bg1"/>
                          </a:solidFill>
                          <a:effectLst/>
                        </a:rPr>
                        <a:t>Доля не имеющих детей</a:t>
                      </a:r>
                      <a:endParaRPr kumimoji="0" lang="ru-RU" sz="1500" b="1" i="0" u="none" strike="noStrike" cap="none" normalizeH="0" baseline="0" smtClean="0">
                        <a:ln>
                          <a:noFill/>
                        </a:ln>
                        <a:solidFill>
                          <a:schemeClr val="bg1"/>
                        </a:solidFill>
                        <a:effectLst/>
                        <a:latin typeface="Arial" charset="0"/>
                        <a:cs typeface="Arial" charset="0"/>
                      </a:endParaRPr>
                    </a:p>
                  </a:txBody>
                  <a:tcPr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lang="ru-RU"/>
                    </a:p>
                  </a:txBody>
                  <a:tcPr/>
                </a:tc>
                <a:extLst>
                  <a:ext uri="{0D108BD9-81ED-4DB2-BD59-A6C34878D82A}">
                    <a16:rowId xmlns:a16="http://schemas.microsoft.com/office/drawing/2014/main" xmlns="" val="10000"/>
                  </a:ext>
                </a:extLst>
              </a:tr>
              <a:tr h="230522">
                <a:tc vMerge="1">
                  <a:txBody>
                    <a:bodyPr/>
                    <a:lstStyle/>
                    <a:p>
                      <a:endParaRPr lang="ru-RU"/>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dirty="0" smtClean="0">
                          <a:ln>
                            <a:noFill/>
                          </a:ln>
                          <a:solidFill>
                            <a:schemeClr val="bg1"/>
                          </a:solidFill>
                          <a:effectLst/>
                        </a:rPr>
                        <a:t>Женщины</a:t>
                      </a:r>
                      <a:endParaRPr kumimoji="0" lang="ru-RU" sz="1500" b="1" i="0" u="none" strike="noStrike" cap="none" normalizeH="0" baseline="0" dirty="0" smtClean="0">
                        <a:ln>
                          <a:noFill/>
                        </a:ln>
                        <a:solidFill>
                          <a:schemeClr val="bg1"/>
                        </a:solidFill>
                        <a:effectLst/>
                        <a:latin typeface="Arial" charset="0"/>
                        <a:cs typeface="Arial"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dirty="0" smtClean="0">
                          <a:ln>
                            <a:noFill/>
                          </a:ln>
                          <a:solidFill>
                            <a:schemeClr val="bg1"/>
                          </a:solidFill>
                          <a:effectLst/>
                        </a:rPr>
                        <a:t>Мужчины</a:t>
                      </a:r>
                      <a:endParaRPr kumimoji="0" lang="ru-RU" sz="1500" b="1" i="0" u="none" strike="noStrike" cap="none" normalizeH="0" baseline="0" dirty="0" smtClean="0">
                        <a:ln>
                          <a:noFill/>
                        </a:ln>
                        <a:solidFill>
                          <a:schemeClr val="bg1"/>
                        </a:solidFill>
                        <a:effectLst/>
                        <a:latin typeface="Arial" charset="0"/>
                        <a:cs typeface="Arial" charset="0"/>
                      </a:endParaRPr>
                    </a:p>
                  </a:txBody>
                  <a:tcPr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10001"/>
                  </a:ext>
                </a:extLst>
              </a:tr>
              <a:tr h="25396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smtClean="0">
                          <a:ln>
                            <a:noFill/>
                          </a:ln>
                          <a:effectLst/>
                        </a:rPr>
                        <a:t>Брак зарегистрирован</a:t>
                      </a:r>
                      <a:endParaRPr kumimoji="0" lang="ru-RU" sz="1500" b="1" i="0" u="none" strike="noStrike" cap="none" normalizeH="0" baseline="0" smtClean="0">
                        <a:ln>
                          <a:noFill/>
                        </a:ln>
                        <a:solidFill>
                          <a:srgbClr val="0E2B4E"/>
                        </a:solidFill>
                        <a:effectLst/>
                        <a:latin typeface="Arial" charset="0"/>
                        <a:cs typeface="Arial" charset="0"/>
                      </a:endParaRPr>
                    </a:p>
                  </a:txBody>
                  <a:tcPr marT="0" marB="0" horzOverflow="overflow">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11,4</a:t>
                      </a:r>
                      <a:endParaRPr kumimoji="0" lang="ru-RU" sz="1500" b="0" i="0" u="none" strike="noStrike" cap="none" normalizeH="0" baseline="0" smtClean="0">
                        <a:ln>
                          <a:noFill/>
                        </a:ln>
                        <a:solidFill>
                          <a:schemeClr val="tx1"/>
                        </a:solidFill>
                        <a:effectLst/>
                        <a:latin typeface="Arial" charset="0"/>
                        <a:cs typeface="Arial" charset="0"/>
                      </a:endParaRPr>
                    </a:p>
                  </a:txBody>
                  <a:tcPr marT="0" marB="0" anchor="ctr" horzOverflow="overflow">
                    <a:lnT w="19050"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9,4</a:t>
                      </a:r>
                      <a:endParaRPr kumimoji="0" lang="ru-RU" sz="1500" b="0" i="0" u="none" strike="noStrike" cap="none" normalizeH="0" baseline="0" smtClean="0">
                        <a:ln>
                          <a:noFill/>
                        </a:ln>
                        <a:solidFill>
                          <a:schemeClr val="tx1"/>
                        </a:solidFill>
                        <a:effectLst/>
                        <a:latin typeface="Arial" charset="0"/>
                        <a:cs typeface="Arial" charset="0"/>
                      </a:endParaRPr>
                    </a:p>
                  </a:txBody>
                  <a:tcPr marT="0" marB="0" anchor="ctr" horzOverflow="overflow">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2"/>
                  </a:ext>
                </a:extLst>
              </a:tr>
              <a:tr h="23609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smtClean="0">
                          <a:ln>
                            <a:noFill/>
                          </a:ln>
                          <a:effectLst/>
                        </a:rPr>
                        <a:t>Сожительствуют</a:t>
                      </a:r>
                      <a:endParaRPr kumimoji="0" lang="ru-RU" sz="1500" b="1" i="0" u="none" strike="noStrike" cap="none" normalizeH="0" baseline="0" smtClean="0">
                        <a:ln>
                          <a:noFill/>
                        </a:ln>
                        <a:solidFill>
                          <a:srgbClr val="0E2B4E"/>
                        </a:solidFill>
                        <a:effectLst/>
                        <a:latin typeface="Arial" charset="0"/>
                        <a:cs typeface="Arial" charset="0"/>
                      </a:endParaRPr>
                    </a:p>
                  </a:txBody>
                  <a:tcPr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37,7</a:t>
                      </a:r>
                      <a:endParaRPr kumimoji="0" lang="ru-RU" sz="1500" b="0" i="0" u="none" strike="noStrike" cap="none" normalizeH="0" baseline="0" smtClean="0">
                        <a:ln>
                          <a:noFill/>
                        </a:ln>
                        <a:solidFill>
                          <a:schemeClr val="tx1"/>
                        </a:solidFill>
                        <a:effectLst/>
                        <a:latin typeface="Arial" charset="0"/>
                        <a:cs typeface="Arial" charset="0"/>
                      </a:endParaRPr>
                    </a:p>
                  </a:txBody>
                  <a:tcPr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44,4</a:t>
                      </a:r>
                      <a:endParaRPr kumimoji="0" lang="ru-RU" sz="1500" b="0" i="0" u="none" strike="noStrike" cap="none" normalizeH="0" baseline="0" dirty="0" smtClean="0">
                        <a:ln>
                          <a:noFill/>
                        </a:ln>
                        <a:solidFill>
                          <a:schemeClr val="tx1"/>
                        </a:solidFill>
                        <a:effectLst/>
                        <a:latin typeface="Arial" charset="0"/>
                        <a:cs typeface="Arial" charset="0"/>
                      </a:endParaRPr>
                    </a:p>
                  </a:txBody>
                  <a:tcPr marT="0" marB="0" anchor="ctr" horzOverflow="overflow"/>
                </a:tc>
                <a:extLst>
                  <a:ext uri="{0D108BD9-81ED-4DB2-BD59-A6C34878D82A}">
                    <a16:rowId xmlns:a16="http://schemas.microsoft.com/office/drawing/2014/main" xmlns="" val="10003"/>
                  </a:ext>
                </a:extLst>
              </a:tr>
            </a:tbl>
          </a:graphicData>
        </a:graphic>
      </p:graphicFrame>
      <p:sp>
        <p:nvSpPr>
          <p:cNvPr id="152653" name="Rectangle 130"/>
          <p:cNvSpPr>
            <a:spLocks noChangeArrowheads="1"/>
          </p:cNvSpPr>
          <p:nvPr/>
        </p:nvSpPr>
        <p:spPr bwMode="auto">
          <a:xfrm>
            <a:off x="251520" y="2189997"/>
            <a:ext cx="8810625" cy="5909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b="1" dirty="0">
                <a:solidFill>
                  <a:srgbClr val="C00000"/>
                </a:solidFill>
                <a:latin typeface="+mj-lt"/>
                <a:ea typeface="+mj-ea"/>
                <a:cs typeface="+mj-cs"/>
              </a:rPr>
              <a:t>Распределение ответа на вопрос: «Для Вас дети – это ...» </a:t>
            </a:r>
          </a:p>
          <a:p>
            <a:pPr algn="ctr" eaLnBrk="0" hangingPunct="0">
              <a:lnSpc>
                <a:spcPct val="90000"/>
              </a:lnSpc>
            </a:pPr>
            <a:r>
              <a:rPr lang="ru-RU" altLang="ru-RU" i="1" dirty="0">
                <a:solidFill>
                  <a:srgbClr val="C00000"/>
                </a:solidFill>
                <a:latin typeface="+mj-lt"/>
                <a:ea typeface="+mj-ea"/>
                <a:cs typeface="+mj-cs"/>
              </a:rPr>
              <a:t>(в % от числа опрошенных соответствующей группы)</a:t>
            </a:r>
          </a:p>
        </p:txBody>
      </p:sp>
      <p:sp>
        <p:nvSpPr>
          <p:cNvPr id="6"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21</a:t>
            </a:fld>
            <a:endParaRPr lang="ru-RU" sz="2000" b="1" dirty="0">
              <a:solidFill>
                <a:schemeClr val="bg1"/>
              </a:solidFill>
            </a:endParaRPr>
          </a:p>
        </p:txBody>
      </p:sp>
      <p:sp>
        <p:nvSpPr>
          <p:cNvPr id="7" name="TextBox 6"/>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Рождаемость</a:t>
            </a:r>
            <a:endParaRPr lang="ru-RU" altLang="ru-RU" dirty="0"/>
          </a:p>
        </p:txBody>
      </p:sp>
    </p:spTree>
    <p:extLst>
      <p:ext uri="{BB962C8B-B14F-4D97-AF65-F5344CB8AC3E}">
        <p14:creationId xmlns:p14="http://schemas.microsoft.com/office/powerpoint/2010/main" val="2927596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820094827"/>
              </p:ext>
            </p:extLst>
          </p:nvPr>
        </p:nvGraphicFramePr>
        <p:xfrm>
          <a:off x="251519" y="1715675"/>
          <a:ext cx="8640966" cy="3801557"/>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815577">
                  <a:extLst>
                    <a:ext uri="{9D8B030D-6E8A-4147-A177-3AD203B41FA5}">
                      <a16:colId xmlns:a16="http://schemas.microsoft.com/office/drawing/2014/main" xmlns="" val="20000"/>
                    </a:ext>
                  </a:extLst>
                </a:gridCol>
                <a:gridCol w="786048">
                  <a:extLst>
                    <a:ext uri="{9D8B030D-6E8A-4147-A177-3AD203B41FA5}">
                      <a16:colId xmlns:a16="http://schemas.microsoft.com/office/drawing/2014/main" xmlns="" val="20001"/>
                    </a:ext>
                  </a:extLst>
                </a:gridCol>
                <a:gridCol w="592243">
                  <a:extLst>
                    <a:ext uri="{9D8B030D-6E8A-4147-A177-3AD203B41FA5}">
                      <a16:colId xmlns:a16="http://schemas.microsoft.com/office/drawing/2014/main" xmlns="" val="20002"/>
                    </a:ext>
                  </a:extLst>
                </a:gridCol>
                <a:gridCol w="592243">
                  <a:extLst>
                    <a:ext uri="{9D8B030D-6E8A-4147-A177-3AD203B41FA5}">
                      <a16:colId xmlns:a16="http://schemas.microsoft.com/office/drawing/2014/main" xmlns="" val="20003"/>
                    </a:ext>
                  </a:extLst>
                </a:gridCol>
                <a:gridCol w="592243">
                  <a:extLst>
                    <a:ext uri="{9D8B030D-6E8A-4147-A177-3AD203B41FA5}">
                      <a16:colId xmlns:a16="http://schemas.microsoft.com/office/drawing/2014/main" xmlns="" val="20004"/>
                    </a:ext>
                  </a:extLst>
                </a:gridCol>
                <a:gridCol w="532826">
                  <a:extLst>
                    <a:ext uri="{9D8B030D-6E8A-4147-A177-3AD203B41FA5}">
                      <a16:colId xmlns:a16="http://schemas.microsoft.com/office/drawing/2014/main" xmlns="" val="20005"/>
                    </a:ext>
                  </a:extLst>
                </a:gridCol>
                <a:gridCol w="532826">
                  <a:extLst>
                    <a:ext uri="{9D8B030D-6E8A-4147-A177-3AD203B41FA5}">
                      <a16:colId xmlns:a16="http://schemas.microsoft.com/office/drawing/2014/main" xmlns="" val="20006"/>
                    </a:ext>
                  </a:extLst>
                </a:gridCol>
                <a:gridCol w="532826">
                  <a:extLst>
                    <a:ext uri="{9D8B030D-6E8A-4147-A177-3AD203B41FA5}">
                      <a16:colId xmlns:a16="http://schemas.microsoft.com/office/drawing/2014/main" xmlns="" val="20007"/>
                    </a:ext>
                  </a:extLst>
                </a:gridCol>
                <a:gridCol w="532826">
                  <a:extLst>
                    <a:ext uri="{9D8B030D-6E8A-4147-A177-3AD203B41FA5}">
                      <a16:colId xmlns:a16="http://schemas.microsoft.com/office/drawing/2014/main" xmlns="" val="20008"/>
                    </a:ext>
                  </a:extLst>
                </a:gridCol>
                <a:gridCol w="532827">
                  <a:extLst>
                    <a:ext uri="{9D8B030D-6E8A-4147-A177-3AD203B41FA5}">
                      <a16:colId xmlns:a16="http://schemas.microsoft.com/office/drawing/2014/main" xmlns="" val="20009"/>
                    </a:ext>
                  </a:extLst>
                </a:gridCol>
                <a:gridCol w="532827">
                  <a:extLst>
                    <a:ext uri="{9D8B030D-6E8A-4147-A177-3AD203B41FA5}">
                      <a16:colId xmlns:a16="http://schemas.microsoft.com/office/drawing/2014/main" xmlns="" val="20010"/>
                    </a:ext>
                  </a:extLst>
                </a:gridCol>
                <a:gridCol w="532827">
                  <a:extLst>
                    <a:ext uri="{9D8B030D-6E8A-4147-A177-3AD203B41FA5}">
                      <a16:colId xmlns:a16="http://schemas.microsoft.com/office/drawing/2014/main" xmlns="" val="20011"/>
                    </a:ext>
                  </a:extLst>
                </a:gridCol>
                <a:gridCol w="532827">
                  <a:extLst>
                    <a:ext uri="{9D8B030D-6E8A-4147-A177-3AD203B41FA5}">
                      <a16:colId xmlns:a16="http://schemas.microsoft.com/office/drawing/2014/main" xmlns="" val="20012"/>
                    </a:ext>
                  </a:extLst>
                </a:gridCol>
              </a:tblGrid>
              <a:tr h="583396">
                <a:tc row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solidFill>
                            <a:schemeClr val="bg1"/>
                          </a:solidFill>
                          <a:effectLst/>
                          <a:latin typeface="+mn-lt"/>
                        </a:rPr>
                        <a:t>Вопрос и варианты ответа</a:t>
                      </a:r>
                      <a:endParaRPr kumimoji="0" lang="ru-RU" altLang="ru-RU" sz="1400" b="0" i="0" u="none" strike="noStrike" cap="none" normalizeH="0" baseline="0" dirty="0" smtClean="0">
                        <a:ln>
                          <a:noFill/>
                        </a:ln>
                        <a:solidFill>
                          <a:schemeClr val="bg1"/>
                        </a:solidFill>
                        <a:effectLst/>
                        <a:latin typeface="+mn-lt"/>
                        <a:cs typeface="Times New Roman" panose="02020603050405020304" pitchFamily="18" charset="0"/>
                      </a:endParaRPr>
                    </a:p>
                  </a:txBody>
                  <a:tcPr marL="68580" marR="68580" marT="0" marB="0"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solidFill>
                            <a:schemeClr val="bg1"/>
                          </a:solidFill>
                          <a:effectLst/>
                          <a:latin typeface="+mn-lt"/>
                        </a:rPr>
                        <a:t>%**</a:t>
                      </a:r>
                      <a:endParaRPr kumimoji="0" lang="ru-RU" altLang="ru-RU" sz="1400" b="0" i="0" u="none" strike="noStrike" cap="none" normalizeH="0" baseline="0" dirty="0" smtClean="0">
                        <a:ln>
                          <a:noFill/>
                        </a:ln>
                        <a:solidFill>
                          <a:schemeClr val="bg1"/>
                        </a:solidFill>
                        <a:effectLst/>
                        <a:latin typeface="+mn-lt"/>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solidFill>
                            <a:schemeClr val="bg1"/>
                          </a:solidFill>
                          <a:effectLst/>
                          <a:latin typeface="+mn-lt"/>
                        </a:rPr>
                        <a:t>Желаемое число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solidFill>
                            <a:schemeClr val="bg1"/>
                          </a:solidFill>
                          <a:effectLst/>
                          <a:latin typeface="+mn-lt"/>
                        </a:rPr>
                        <a:t>детей</a:t>
                      </a:r>
                      <a:endParaRPr kumimoji="0" lang="ru-RU" altLang="ru-RU" sz="1400" b="0" i="0" u="none" strike="noStrike" cap="none" normalizeH="0" baseline="0" dirty="0" smtClean="0">
                        <a:ln>
                          <a:noFill/>
                        </a:ln>
                        <a:solidFill>
                          <a:schemeClr val="bg1"/>
                        </a:solidFill>
                        <a:effectLst/>
                        <a:latin typeface="+mn-lt"/>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smtClean="0">
                          <a:ln>
                            <a:noFill/>
                          </a:ln>
                          <a:solidFill>
                            <a:schemeClr val="bg1"/>
                          </a:solidFill>
                          <a:effectLst/>
                          <a:latin typeface="+mn-lt"/>
                        </a:rPr>
                        <a:t>Планируемое число детей</a:t>
                      </a:r>
                      <a:endParaRPr kumimoji="0" lang="ru-RU" altLang="ru-RU" sz="1400" b="0" i="0" u="none" strike="noStrike" cap="none" normalizeH="0" baseline="0" smtClean="0">
                        <a:ln>
                          <a:noFill/>
                        </a:ln>
                        <a:solidFill>
                          <a:schemeClr val="bg1"/>
                        </a:solidFill>
                        <a:effectLst/>
                        <a:latin typeface="+mn-lt"/>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291699">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solidFill>
                            <a:schemeClr val="bg1"/>
                          </a:solidFill>
                          <a:effectLst/>
                          <a:latin typeface="+mn-lt"/>
                        </a:rPr>
                        <a:t>2005</a:t>
                      </a:r>
                      <a:endParaRPr kumimoji="0" lang="ru-RU" altLang="ru-RU" sz="1400" b="0" i="0" u="none" strike="noStrike" cap="none" normalizeH="0" baseline="0" dirty="0" smtClean="0">
                        <a:ln>
                          <a:noFill/>
                        </a:ln>
                        <a:solidFill>
                          <a:schemeClr val="bg1"/>
                        </a:solidFill>
                        <a:effectLst/>
                        <a:latin typeface="+mn-lt"/>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solidFill>
                            <a:schemeClr val="bg1"/>
                          </a:solidFill>
                          <a:effectLst/>
                          <a:latin typeface="+mn-lt"/>
                        </a:rPr>
                        <a:t>2008</a:t>
                      </a:r>
                      <a:endParaRPr kumimoji="0" lang="ru-RU" altLang="ru-RU" sz="1400" b="0" i="0" u="none" strike="noStrike" cap="none" normalizeH="0" baseline="0" dirty="0" smtClean="0">
                        <a:ln>
                          <a:noFill/>
                        </a:ln>
                        <a:solidFill>
                          <a:schemeClr val="bg1"/>
                        </a:solidFill>
                        <a:effectLst/>
                        <a:latin typeface="+mn-lt"/>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solidFill>
                            <a:schemeClr val="bg1"/>
                          </a:solidFill>
                          <a:effectLst/>
                          <a:latin typeface="+mn-lt"/>
                        </a:rPr>
                        <a:t>2011</a:t>
                      </a:r>
                      <a:endParaRPr kumimoji="0" lang="ru-RU" altLang="ru-RU" sz="1400" b="0" i="0" u="none" strike="noStrike" cap="none" normalizeH="0" baseline="0" dirty="0" smtClean="0">
                        <a:ln>
                          <a:noFill/>
                        </a:ln>
                        <a:solidFill>
                          <a:schemeClr val="bg1"/>
                        </a:solidFill>
                        <a:effectLst/>
                        <a:latin typeface="+mn-lt"/>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solidFill>
                            <a:schemeClr val="bg1"/>
                          </a:solidFill>
                          <a:effectLst/>
                          <a:latin typeface="+mn-lt"/>
                        </a:rPr>
                        <a:t>2014</a:t>
                      </a:r>
                      <a:endParaRPr kumimoji="0" lang="ru-RU" altLang="ru-RU" sz="1400" b="0" i="0" u="none" strike="noStrike" cap="none" normalizeH="0" baseline="0" dirty="0" smtClean="0">
                        <a:ln>
                          <a:noFill/>
                        </a:ln>
                        <a:solidFill>
                          <a:schemeClr val="bg1"/>
                        </a:solidFill>
                        <a:effectLst/>
                        <a:latin typeface="+mn-lt"/>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solidFill>
                            <a:schemeClr val="bg1"/>
                          </a:solidFill>
                          <a:effectLst/>
                          <a:latin typeface="+mn-lt"/>
                        </a:rPr>
                        <a:t>2005</a:t>
                      </a:r>
                      <a:endParaRPr kumimoji="0" lang="ru-RU" altLang="ru-RU" sz="1400" b="0" i="0" u="none" strike="noStrike" cap="none" normalizeH="0" baseline="0" dirty="0" smtClean="0">
                        <a:ln>
                          <a:noFill/>
                        </a:ln>
                        <a:solidFill>
                          <a:schemeClr val="bg1"/>
                        </a:solidFill>
                        <a:effectLst/>
                        <a:latin typeface="+mn-lt"/>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solidFill>
                            <a:schemeClr val="bg1"/>
                          </a:solidFill>
                          <a:effectLst/>
                          <a:latin typeface="+mn-lt"/>
                        </a:rPr>
                        <a:t>2008</a:t>
                      </a:r>
                      <a:endParaRPr kumimoji="0" lang="ru-RU" altLang="ru-RU" sz="1400" b="0" i="0" u="none" strike="noStrike" cap="none" normalizeH="0" baseline="0" dirty="0" smtClean="0">
                        <a:ln>
                          <a:noFill/>
                        </a:ln>
                        <a:solidFill>
                          <a:schemeClr val="bg1"/>
                        </a:solidFill>
                        <a:effectLst/>
                        <a:latin typeface="+mn-lt"/>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solidFill>
                            <a:schemeClr val="bg1"/>
                          </a:solidFill>
                          <a:effectLst/>
                          <a:latin typeface="+mn-lt"/>
                        </a:rPr>
                        <a:t>2011</a:t>
                      </a:r>
                      <a:endParaRPr kumimoji="0" lang="ru-RU" altLang="ru-RU" sz="1400" b="0" i="0" u="none" strike="noStrike" cap="none" normalizeH="0" baseline="0" dirty="0" smtClean="0">
                        <a:ln>
                          <a:noFill/>
                        </a:ln>
                        <a:solidFill>
                          <a:schemeClr val="bg1"/>
                        </a:solidFill>
                        <a:effectLst/>
                        <a:latin typeface="+mn-lt"/>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solidFill>
                            <a:schemeClr val="bg1"/>
                          </a:solidFill>
                          <a:effectLst/>
                          <a:latin typeface="+mn-lt"/>
                        </a:rPr>
                        <a:t>2014</a:t>
                      </a:r>
                      <a:endParaRPr kumimoji="0" lang="ru-RU" altLang="ru-RU" sz="1400" b="0" i="0" u="none" strike="noStrike" cap="none" normalizeH="0" baseline="0" dirty="0" smtClean="0">
                        <a:ln>
                          <a:noFill/>
                        </a:ln>
                        <a:solidFill>
                          <a:schemeClr val="bg1"/>
                        </a:solidFill>
                        <a:effectLst/>
                        <a:latin typeface="+mn-lt"/>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solidFill>
                            <a:schemeClr val="bg1"/>
                          </a:solidFill>
                          <a:effectLst/>
                          <a:latin typeface="+mn-lt"/>
                        </a:rPr>
                        <a:t>2005</a:t>
                      </a:r>
                      <a:endParaRPr kumimoji="0" lang="ru-RU" altLang="ru-RU" sz="1400" b="0" i="0" u="none" strike="noStrike" cap="none" normalizeH="0" baseline="0" dirty="0" smtClean="0">
                        <a:ln>
                          <a:noFill/>
                        </a:ln>
                        <a:solidFill>
                          <a:schemeClr val="bg1"/>
                        </a:solidFill>
                        <a:effectLst/>
                        <a:latin typeface="+mn-lt"/>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solidFill>
                            <a:schemeClr val="bg1"/>
                          </a:solidFill>
                          <a:effectLst/>
                          <a:latin typeface="+mn-lt"/>
                        </a:rPr>
                        <a:t>2008</a:t>
                      </a:r>
                      <a:endParaRPr kumimoji="0" lang="ru-RU" altLang="ru-RU" sz="1400" b="0" i="0" u="none" strike="noStrike" cap="none" normalizeH="0" baseline="0" dirty="0" smtClean="0">
                        <a:ln>
                          <a:noFill/>
                        </a:ln>
                        <a:solidFill>
                          <a:schemeClr val="bg1"/>
                        </a:solidFill>
                        <a:effectLst/>
                        <a:latin typeface="+mn-lt"/>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solidFill>
                            <a:schemeClr val="bg1"/>
                          </a:solidFill>
                          <a:effectLst/>
                          <a:latin typeface="+mn-lt"/>
                        </a:rPr>
                        <a:t>2011</a:t>
                      </a:r>
                      <a:endParaRPr kumimoji="0" lang="ru-RU" altLang="ru-RU" sz="1400" b="0" i="0" u="none" strike="noStrike" cap="none" normalizeH="0" baseline="0" dirty="0" smtClean="0">
                        <a:ln>
                          <a:noFill/>
                        </a:ln>
                        <a:solidFill>
                          <a:schemeClr val="bg1"/>
                        </a:solidFill>
                        <a:effectLst/>
                        <a:latin typeface="+mn-lt"/>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solidFill>
                            <a:schemeClr val="bg1"/>
                          </a:solidFill>
                          <a:effectLst/>
                          <a:latin typeface="+mn-lt"/>
                        </a:rPr>
                        <a:t>2014</a:t>
                      </a:r>
                      <a:endParaRPr kumimoji="0" lang="ru-RU" altLang="ru-RU" sz="1400" b="0" i="0" u="none" strike="noStrike" cap="none" normalizeH="0" baseline="0" dirty="0" smtClean="0">
                        <a:ln>
                          <a:noFill/>
                        </a:ln>
                        <a:solidFill>
                          <a:schemeClr val="bg1"/>
                        </a:solidFill>
                        <a:effectLst/>
                        <a:latin typeface="+mn-lt"/>
                        <a:cs typeface="Arial" panose="020B060402020202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10001"/>
                  </a:ext>
                </a:extLst>
              </a:tr>
              <a:tr h="291699">
                <a:tc gridSpan="1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Какому браку* Вы отдаете предпочтение?</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horzOverflow="overflow">
                    <a:lnT w="19050" cap="flat" cmpd="sng" algn="ctr">
                      <a:solidFill>
                        <a:schemeClr val="bg1"/>
                      </a:solidFill>
                      <a:prstDash val="solid"/>
                      <a:round/>
                      <a:headEnd type="none" w="med" len="med"/>
                      <a:tailEnd type="none" w="med" len="med"/>
                    </a:lnT>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2"/>
                  </a:ext>
                </a:extLst>
              </a:tr>
              <a:tr h="50833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Зарегистрированному браку</a:t>
                      </a:r>
                      <a:endParaRPr kumimoji="0" lang="ru-RU" altLang="ru-RU" sz="1400" b="0" i="0" u="none" strike="noStrike" cap="none" normalizeH="0" baseline="0" dirty="0" smtClean="0">
                        <a:ln>
                          <a:noFill/>
                        </a:ln>
                        <a:solidFill>
                          <a:schemeClr val="tx1"/>
                        </a:solidFill>
                        <a:effectLst/>
                        <a:latin typeface="+mn-lt"/>
                        <a:cs typeface="Times New Roman" panose="02020603050405020304" pitchFamily="18" charset="0"/>
                      </a:endParaRPr>
                    </a:p>
                  </a:txBody>
                  <a:tcPr marL="68580" marR="68580" marT="0" marB="0"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66,6</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67,2</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71,4</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1" u="none" strike="noStrike" cap="none" normalizeH="0" baseline="0" dirty="0" smtClean="0">
                          <a:ln>
                            <a:noFill/>
                          </a:ln>
                          <a:solidFill>
                            <a:srgbClr val="C00000"/>
                          </a:solidFill>
                          <a:effectLst/>
                          <a:latin typeface="+mn-lt"/>
                        </a:rPr>
                        <a:t>66,5</a:t>
                      </a:r>
                      <a:endParaRPr kumimoji="0" lang="ru-RU" altLang="ru-RU" sz="1400" b="1" i="0" u="none" strike="noStrike" cap="none" normalizeH="0" baseline="0" dirty="0" smtClean="0">
                        <a:ln>
                          <a:noFill/>
                        </a:ln>
                        <a:solidFill>
                          <a:srgbClr val="C00000"/>
                        </a:solidFill>
                        <a:effectLst/>
                        <a:latin typeface="+mn-lt"/>
                        <a:ea typeface="Calibri" panose="020F0502020204030204" pitchFamily="34" charset="0"/>
                        <a:cs typeface="Arial CYR" panose="020B0604020202020204" pitchFamily="34" charset="0"/>
                      </a:endParaRPr>
                    </a:p>
                  </a:txBody>
                  <a:tcPr marL="68580" marR="68580" marT="0" marB="0" anchor="ctr" horzOverflow="overflow">
                    <a:solidFill>
                      <a:schemeClr val="accent6">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2,22</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2,10</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smtClean="0">
                          <a:ln>
                            <a:noFill/>
                          </a:ln>
                          <a:effectLst/>
                          <a:latin typeface="+mn-lt"/>
                        </a:rPr>
                        <a:t>2,17</a:t>
                      </a:r>
                      <a:endParaRPr kumimoji="0" lang="ru-RU" altLang="ru-RU" sz="1400" b="0" i="0" u="none" strike="noStrike" cap="none" normalizeH="0" baseline="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u="none" strike="noStrike" kern="1200" cap="none" normalizeH="0" baseline="0" dirty="0" smtClean="0">
                          <a:ln>
                            <a:noFill/>
                          </a:ln>
                          <a:solidFill>
                            <a:srgbClr val="C00000"/>
                          </a:solidFill>
                          <a:effectLst/>
                          <a:latin typeface="+mn-lt"/>
                          <a:ea typeface="+mn-ea"/>
                          <a:cs typeface="+mn-cs"/>
                        </a:rPr>
                        <a:t>2,11</a:t>
                      </a:r>
                    </a:p>
                  </a:txBody>
                  <a:tcPr marL="68580" marR="68580" marT="0" marB="0" anchor="ctr" horzOverflow="overflow">
                    <a:solidFill>
                      <a:schemeClr val="accent6">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1,81</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1,95</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1,93</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u="none" strike="noStrike" kern="1200" cap="none" normalizeH="0" baseline="0" dirty="0" smtClean="0">
                          <a:ln>
                            <a:noFill/>
                          </a:ln>
                          <a:solidFill>
                            <a:srgbClr val="C00000"/>
                          </a:solidFill>
                          <a:effectLst/>
                          <a:latin typeface="+mn-lt"/>
                          <a:ea typeface="+mn-ea"/>
                          <a:cs typeface="+mn-cs"/>
                        </a:rPr>
                        <a:t>1,90</a:t>
                      </a:r>
                    </a:p>
                  </a:txBody>
                  <a:tcPr marL="68580" marR="68580" marT="0" marB="0" anchor="ctr" horzOverflow="overflow">
                    <a:solidFill>
                      <a:schemeClr val="accent6">
                        <a:lumMod val="20000"/>
                        <a:lumOff val="80000"/>
                      </a:schemeClr>
                    </a:solidFill>
                  </a:tcPr>
                </a:tc>
                <a:extLst>
                  <a:ext uri="{0D108BD9-81ED-4DB2-BD59-A6C34878D82A}">
                    <a16:rowId xmlns:a16="http://schemas.microsoft.com/office/drawing/2014/main" xmlns="" val="10003"/>
                  </a:ext>
                </a:extLst>
              </a:tr>
              <a:tr h="76623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Совместному проживанию без регистрации в </a:t>
                      </a:r>
                      <a:r>
                        <a:rPr kumimoji="0" lang="ru-RU" altLang="ru-RU" sz="1400" u="none" strike="noStrike" cap="none" normalizeH="0" baseline="0" dirty="0" err="1" smtClean="0">
                          <a:ln>
                            <a:noFill/>
                          </a:ln>
                          <a:effectLst/>
                          <a:latin typeface="+mn-lt"/>
                        </a:rPr>
                        <a:t>ЗАГСе</a:t>
                      </a:r>
                      <a:endParaRPr kumimoji="0" lang="ru-RU" altLang="ru-RU" sz="1400" b="0" i="0" u="none" strike="noStrike" cap="none" normalizeH="0" baseline="0" dirty="0" smtClean="0">
                        <a:ln>
                          <a:noFill/>
                        </a:ln>
                        <a:solidFill>
                          <a:schemeClr val="tx1"/>
                        </a:solidFill>
                        <a:effectLst/>
                        <a:latin typeface="+mn-lt"/>
                        <a:cs typeface="Times New Roman" panose="02020603050405020304" pitchFamily="18" charset="0"/>
                      </a:endParaRPr>
                    </a:p>
                  </a:txBody>
                  <a:tcPr marL="68580" marR="68580" marT="0" marB="0"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20,5</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18,4</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10,9</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1" u="none" strike="noStrike" cap="none" normalizeH="0" baseline="0" dirty="0" smtClean="0">
                          <a:ln>
                            <a:noFill/>
                          </a:ln>
                          <a:solidFill>
                            <a:srgbClr val="C00000"/>
                          </a:solidFill>
                          <a:effectLst/>
                          <a:latin typeface="+mn-lt"/>
                        </a:rPr>
                        <a:t>15,5</a:t>
                      </a:r>
                      <a:endParaRPr kumimoji="0" lang="ru-RU" altLang="ru-RU" sz="1400" b="1" i="0" u="none" strike="noStrike" cap="none" normalizeH="0" baseline="0" dirty="0" smtClean="0">
                        <a:ln>
                          <a:noFill/>
                        </a:ln>
                        <a:solidFill>
                          <a:srgbClr val="C00000"/>
                        </a:solidFill>
                        <a:effectLst/>
                        <a:latin typeface="+mn-lt"/>
                        <a:ea typeface="Calibri" panose="020F0502020204030204" pitchFamily="34" charset="0"/>
                        <a:cs typeface="Arial CYR" panose="020B0604020202020204" pitchFamily="34" charset="0"/>
                      </a:endParaRPr>
                    </a:p>
                  </a:txBody>
                  <a:tcPr marL="68580" marR="68580" marT="0" marB="0" anchor="ctr" horzOverflow="overflow">
                    <a:solidFill>
                      <a:schemeClr val="accent6">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2,03</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1,75</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1,77</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u="none" strike="noStrike" kern="1200" cap="none" normalizeH="0" baseline="0" dirty="0" smtClean="0">
                          <a:ln>
                            <a:noFill/>
                          </a:ln>
                          <a:solidFill>
                            <a:srgbClr val="C00000"/>
                          </a:solidFill>
                          <a:effectLst/>
                          <a:latin typeface="+mn-lt"/>
                          <a:ea typeface="+mn-ea"/>
                          <a:cs typeface="+mn-cs"/>
                        </a:rPr>
                        <a:t>1,76</a:t>
                      </a:r>
                    </a:p>
                  </a:txBody>
                  <a:tcPr marL="68580" marR="68580" marT="0" marB="0" anchor="ctr" horzOverflow="overflow">
                    <a:solidFill>
                      <a:schemeClr val="accent6">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1,58</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1,63</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1,61</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u="none" strike="noStrike" kern="1200" cap="none" normalizeH="0" baseline="0" dirty="0" smtClean="0">
                          <a:ln>
                            <a:noFill/>
                          </a:ln>
                          <a:solidFill>
                            <a:srgbClr val="C00000"/>
                          </a:solidFill>
                          <a:effectLst/>
                          <a:latin typeface="+mn-lt"/>
                          <a:ea typeface="+mn-ea"/>
                          <a:cs typeface="+mn-cs"/>
                        </a:rPr>
                        <a:t>1,56</a:t>
                      </a:r>
                    </a:p>
                  </a:txBody>
                  <a:tcPr marL="68580" marR="68580" marT="0" marB="0" anchor="ctr" horzOverflow="overflow">
                    <a:solidFill>
                      <a:schemeClr val="accent6">
                        <a:lumMod val="20000"/>
                        <a:lumOff val="80000"/>
                      </a:schemeClr>
                    </a:solidFill>
                  </a:tcPr>
                </a:tc>
                <a:extLst>
                  <a:ext uri="{0D108BD9-81ED-4DB2-BD59-A6C34878D82A}">
                    <a16:rowId xmlns:a16="http://schemas.microsoft.com/office/drawing/2014/main" xmlns="" val="10004"/>
                  </a:ext>
                </a:extLst>
              </a:tr>
              <a:tr h="283268">
                <a:tc gridSpan="1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Считаете ли Вы вступление в брак обязательным условием для воспитания детей?</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horzOverflow="overflow">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5"/>
                  </a:ext>
                </a:extLst>
              </a:tr>
              <a:tr h="29169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Да</a:t>
                      </a:r>
                      <a:endParaRPr kumimoji="0" lang="ru-RU" altLang="ru-RU" sz="1400" b="0" i="0" u="none" strike="noStrike" cap="none" normalizeH="0" baseline="0" dirty="0" smtClean="0">
                        <a:ln>
                          <a:noFill/>
                        </a:ln>
                        <a:solidFill>
                          <a:schemeClr val="tx1"/>
                        </a:solidFill>
                        <a:effectLst/>
                        <a:latin typeface="+mn-lt"/>
                        <a:cs typeface="Times New Roman" panose="02020603050405020304" pitchFamily="18" charset="0"/>
                      </a:endParaRPr>
                    </a:p>
                  </a:txBody>
                  <a:tcPr marL="68580" marR="68580" marT="0" marB="0"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53,1</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55,4</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smtClean="0">
                          <a:ln>
                            <a:noFill/>
                          </a:ln>
                          <a:effectLst/>
                          <a:latin typeface="+mn-lt"/>
                        </a:rPr>
                        <a:t>56,3</a:t>
                      </a:r>
                      <a:endParaRPr kumimoji="0" lang="ru-RU" altLang="ru-RU" sz="1400" b="0" i="0" u="none" strike="noStrike" cap="none" normalizeH="0" baseline="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u="none" strike="noStrike" cap="none" normalizeH="0" baseline="0" dirty="0" smtClean="0">
                          <a:ln>
                            <a:noFill/>
                          </a:ln>
                          <a:solidFill>
                            <a:srgbClr val="C00000"/>
                          </a:solidFill>
                          <a:effectLst/>
                          <a:latin typeface="+mn-lt"/>
                        </a:rPr>
                        <a:t>52,9</a:t>
                      </a:r>
                      <a:endParaRPr kumimoji="0" lang="ru-RU" altLang="ru-RU" sz="1400" b="1" i="0" u="none" strike="noStrike" cap="none" normalizeH="0" baseline="0" dirty="0" smtClean="0">
                        <a:ln>
                          <a:noFill/>
                        </a:ln>
                        <a:solidFill>
                          <a:srgbClr val="C00000"/>
                        </a:solidFill>
                        <a:effectLst/>
                        <a:latin typeface="+mn-lt"/>
                        <a:ea typeface="Times New Roman" panose="02020603050405020304" pitchFamily="18" charset="0"/>
                        <a:cs typeface="Arial CYR" panose="020B0604020202020204" pitchFamily="34" charset="0"/>
                      </a:endParaRPr>
                    </a:p>
                  </a:txBody>
                  <a:tcPr marL="9525" marR="9525" marT="9525" marB="0" anchor="ctr" horzOverflow="overflow">
                    <a:solidFill>
                      <a:schemeClr val="accent6">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2,23</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smtClean="0">
                          <a:ln>
                            <a:noFill/>
                          </a:ln>
                          <a:effectLst/>
                          <a:latin typeface="+mn-lt"/>
                        </a:rPr>
                        <a:t>2,10</a:t>
                      </a:r>
                      <a:endParaRPr kumimoji="0" lang="ru-RU" altLang="ru-RU" sz="1400" b="0" i="0" u="none" strike="noStrike" cap="none" normalizeH="0" baseline="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smtClean="0">
                          <a:ln>
                            <a:noFill/>
                          </a:ln>
                          <a:effectLst/>
                          <a:latin typeface="+mn-lt"/>
                        </a:rPr>
                        <a:t>2,19</a:t>
                      </a:r>
                      <a:endParaRPr kumimoji="0" lang="ru-RU" altLang="ru-RU" sz="1400" b="0" i="0" u="none" strike="noStrike" cap="none" normalizeH="0" baseline="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u="none" strike="noStrike" kern="1200" cap="none" normalizeH="0" baseline="0" dirty="0" smtClean="0">
                          <a:ln>
                            <a:noFill/>
                          </a:ln>
                          <a:solidFill>
                            <a:srgbClr val="C00000"/>
                          </a:solidFill>
                          <a:effectLst/>
                          <a:latin typeface="+mn-lt"/>
                          <a:ea typeface="+mn-ea"/>
                          <a:cs typeface="+mn-cs"/>
                        </a:rPr>
                        <a:t>2,11</a:t>
                      </a:r>
                    </a:p>
                  </a:txBody>
                  <a:tcPr marL="68580" marR="68580" marT="0" marB="0" anchor="ctr" horzOverflow="overflow">
                    <a:solidFill>
                      <a:schemeClr val="accent6">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1,77</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smtClean="0">
                          <a:ln>
                            <a:noFill/>
                          </a:ln>
                          <a:effectLst/>
                          <a:latin typeface="+mn-lt"/>
                        </a:rPr>
                        <a:t>1,96</a:t>
                      </a:r>
                      <a:endParaRPr kumimoji="0" lang="ru-RU" altLang="ru-RU" sz="1400" b="0" i="0" u="none" strike="noStrike" cap="none" normalizeH="0" baseline="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smtClean="0">
                          <a:ln>
                            <a:noFill/>
                          </a:ln>
                          <a:effectLst/>
                          <a:latin typeface="+mn-lt"/>
                        </a:rPr>
                        <a:t>1,94</a:t>
                      </a:r>
                      <a:endParaRPr kumimoji="0" lang="ru-RU" altLang="ru-RU" sz="1400" b="0" i="0" u="none" strike="noStrike" cap="none" normalizeH="0" baseline="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u="none" strike="noStrike" kern="1200" cap="none" normalizeH="0" baseline="0" dirty="0" smtClean="0">
                          <a:ln>
                            <a:noFill/>
                          </a:ln>
                          <a:solidFill>
                            <a:srgbClr val="C00000"/>
                          </a:solidFill>
                          <a:effectLst/>
                          <a:latin typeface="+mn-lt"/>
                          <a:ea typeface="+mn-ea"/>
                          <a:cs typeface="+mn-cs"/>
                        </a:rPr>
                        <a:t>1,86</a:t>
                      </a:r>
                    </a:p>
                  </a:txBody>
                  <a:tcPr marL="68580" marR="68580" marT="0" marB="0" anchor="ctr" horzOverflow="overflow">
                    <a:solidFill>
                      <a:schemeClr val="accent6">
                        <a:lumMod val="20000"/>
                        <a:lumOff val="80000"/>
                      </a:schemeClr>
                    </a:solidFill>
                  </a:tcPr>
                </a:tc>
                <a:extLst>
                  <a:ext uri="{0D108BD9-81ED-4DB2-BD59-A6C34878D82A}">
                    <a16:rowId xmlns:a16="http://schemas.microsoft.com/office/drawing/2014/main" xmlns="" val="10006"/>
                  </a:ext>
                </a:extLst>
              </a:tr>
              <a:tr h="29169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Нет</a:t>
                      </a:r>
                      <a:endParaRPr kumimoji="0" lang="ru-RU" altLang="ru-RU" sz="1400" b="0" i="0" u="none" strike="noStrike" cap="none" normalizeH="0" baseline="0" dirty="0" smtClean="0">
                        <a:ln>
                          <a:noFill/>
                        </a:ln>
                        <a:solidFill>
                          <a:schemeClr val="tx1"/>
                        </a:solidFill>
                        <a:effectLst/>
                        <a:latin typeface="+mn-lt"/>
                        <a:cs typeface="Times New Roman" panose="02020603050405020304" pitchFamily="18" charset="0"/>
                      </a:endParaRPr>
                    </a:p>
                  </a:txBody>
                  <a:tcPr marL="68580" marR="68580" marT="0" marB="0"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27,0</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27,8</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26,8</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u="none" strike="noStrike" cap="none" normalizeH="0" baseline="0" dirty="0" smtClean="0">
                          <a:ln>
                            <a:noFill/>
                          </a:ln>
                          <a:solidFill>
                            <a:srgbClr val="C00000"/>
                          </a:solidFill>
                          <a:effectLst/>
                          <a:latin typeface="+mn-lt"/>
                        </a:rPr>
                        <a:t>23,9</a:t>
                      </a:r>
                      <a:endParaRPr kumimoji="0" lang="ru-RU" altLang="ru-RU" sz="1400" b="1" i="0" u="none" strike="noStrike" cap="none" normalizeH="0" baseline="0" dirty="0" smtClean="0">
                        <a:ln>
                          <a:noFill/>
                        </a:ln>
                        <a:solidFill>
                          <a:srgbClr val="C00000"/>
                        </a:solidFill>
                        <a:effectLst/>
                        <a:latin typeface="+mn-lt"/>
                        <a:ea typeface="Times New Roman" panose="02020603050405020304" pitchFamily="18" charset="0"/>
                        <a:cs typeface="Arial CYR" panose="020B0604020202020204" pitchFamily="34" charset="0"/>
                      </a:endParaRPr>
                    </a:p>
                  </a:txBody>
                  <a:tcPr marL="9525" marR="9525" marT="9525" marB="0" anchor="ctr" horzOverflow="overflow">
                    <a:solidFill>
                      <a:schemeClr val="accent6">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2,04</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1,87</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smtClean="0">
                          <a:ln>
                            <a:noFill/>
                          </a:ln>
                          <a:effectLst/>
                          <a:latin typeface="+mn-lt"/>
                        </a:rPr>
                        <a:t>1,98</a:t>
                      </a:r>
                      <a:endParaRPr kumimoji="0" lang="ru-RU" altLang="ru-RU" sz="1400" b="0" i="0" u="none" strike="noStrike" cap="none" normalizeH="0" baseline="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u="none" strike="noStrike" kern="1200" cap="none" normalizeH="0" baseline="0" dirty="0" smtClean="0">
                          <a:ln>
                            <a:noFill/>
                          </a:ln>
                          <a:solidFill>
                            <a:srgbClr val="C00000"/>
                          </a:solidFill>
                          <a:effectLst/>
                          <a:latin typeface="+mn-lt"/>
                          <a:ea typeface="+mn-ea"/>
                          <a:cs typeface="+mn-cs"/>
                        </a:rPr>
                        <a:t>1,94</a:t>
                      </a:r>
                    </a:p>
                  </a:txBody>
                  <a:tcPr marL="68580" marR="68580" marT="0" marB="0" anchor="ctr" horzOverflow="overflow">
                    <a:solidFill>
                      <a:schemeClr val="accent6">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smtClean="0">
                          <a:ln>
                            <a:noFill/>
                          </a:ln>
                          <a:effectLst/>
                          <a:latin typeface="+mn-lt"/>
                        </a:rPr>
                        <a:t>1,70</a:t>
                      </a:r>
                      <a:endParaRPr kumimoji="0" lang="ru-RU" altLang="ru-RU" sz="1400" b="0" i="0" u="none" strike="noStrike" cap="none" normalizeH="0" baseline="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1,67</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smtClean="0">
                          <a:ln>
                            <a:noFill/>
                          </a:ln>
                          <a:effectLst/>
                          <a:latin typeface="+mn-lt"/>
                        </a:rPr>
                        <a:t>1,80</a:t>
                      </a:r>
                      <a:endParaRPr kumimoji="0" lang="ru-RU" altLang="ru-RU" sz="1400" b="0" i="0" u="none" strike="noStrike" cap="none" normalizeH="0" baseline="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u="none" strike="noStrike" kern="1200" cap="none" normalizeH="0" baseline="0" dirty="0" smtClean="0">
                          <a:ln>
                            <a:noFill/>
                          </a:ln>
                          <a:solidFill>
                            <a:srgbClr val="C00000"/>
                          </a:solidFill>
                          <a:effectLst/>
                          <a:latin typeface="+mn-lt"/>
                          <a:ea typeface="+mn-ea"/>
                          <a:cs typeface="+mn-cs"/>
                        </a:rPr>
                        <a:t>1,74</a:t>
                      </a:r>
                    </a:p>
                  </a:txBody>
                  <a:tcPr marL="68580" marR="68580" marT="0" marB="0" anchor="ctr" horzOverflow="overflow">
                    <a:solidFill>
                      <a:schemeClr val="accent6">
                        <a:lumMod val="20000"/>
                        <a:lumOff val="80000"/>
                      </a:schemeClr>
                    </a:solidFill>
                  </a:tcPr>
                </a:tc>
                <a:extLst>
                  <a:ext uri="{0D108BD9-81ED-4DB2-BD59-A6C34878D82A}">
                    <a16:rowId xmlns:a16="http://schemas.microsoft.com/office/drawing/2014/main" xmlns="" val="10007"/>
                  </a:ext>
                </a:extLst>
              </a:tr>
              <a:tr h="49352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smtClean="0">
                          <a:ln>
                            <a:noFill/>
                          </a:ln>
                          <a:effectLst/>
                          <a:latin typeface="+mn-lt"/>
                        </a:rPr>
                        <a:t>Не думал/не думала об этом</a:t>
                      </a:r>
                      <a:endParaRPr kumimoji="0" lang="ru-RU" altLang="ru-RU" sz="1400" b="0" i="0" u="none" strike="noStrike" cap="none" normalizeH="0" baseline="0" smtClean="0">
                        <a:ln>
                          <a:noFill/>
                        </a:ln>
                        <a:solidFill>
                          <a:schemeClr val="tx1"/>
                        </a:solidFill>
                        <a:effectLst/>
                        <a:latin typeface="+mn-lt"/>
                        <a:cs typeface="Times New Roman" panose="02020603050405020304" pitchFamily="18" charset="0"/>
                      </a:endParaRPr>
                    </a:p>
                  </a:txBody>
                  <a:tcPr marL="68580" marR="68580" marT="0" marB="0"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smtClean="0">
                          <a:ln>
                            <a:noFill/>
                          </a:ln>
                          <a:effectLst/>
                          <a:latin typeface="+mn-lt"/>
                        </a:rPr>
                        <a:t>12,0</a:t>
                      </a:r>
                      <a:endParaRPr kumimoji="0" lang="ru-RU" altLang="ru-RU" sz="1400" b="0" i="0" u="none" strike="noStrike" cap="none" normalizeH="0" baseline="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11,0</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13,6</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u="none" strike="noStrike" cap="none" normalizeH="0" baseline="0" dirty="0" smtClean="0">
                          <a:ln>
                            <a:noFill/>
                          </a:ln>
                          <a:solidFill>
                            <a:srgbClr val="C00000"/>
                          </a:solidFill>
                          <a:effectLst/>
                          <a:latin typeface="+mn-lt"/>
                        </a:rPr>
                        <a:t>14,2</a:t>
                      </a:r>
                      <a:endParaRPr kumimoji="0" lang="ru-RU" altLang="ru-RU" sz="1400" b="1" i="0" u="none" strike="noStrike" cap="none" normalizeH="0" baseline="0" dirty="0" smtClean="0">
                        <a:ln>
                          <a:noFill/>
                        </a:ln>
                        <a:solidFill>
                          <a:srgbClr val="C00000"/>
                        </a:solidFill>
                        <a:effectLst/>
                        <a:latin typeface="+mn-lt"/>
                        <a:ea typeface="Times New Roman" panose="02020603050405020304" pitchFamily="18" charset="0"/>
                        <a:cs typeface="Arial CYR" panose="020B0604020202020204" pitchFamily="34" charset="0"/>
                      </a:endParaRPr>
                    </a:p>
                  </a:txBody>
                  <a:tcPr marL="9525" marR="9525" marT="9525" marB="0" anchor="ctr" horzOverflow="overflow">
                    <a:solidFill>
                      <a:schemeClr val="accent6">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2,06</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1,75</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1,86</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u="none" strike="noStrike" kern="1200" cap="none" normalizeH="0" baseline="0" dirty="0" smtClean="0">
                          <a:ln>
                            <a:noFill/>
                          </a:ln>
                          <a:solidFill>
                            <a:srgbClr val="C00000"/>
                          </a:solidFill>
                          <a:effectLst/>
                          <a:latin typeface="+mn-lt"/>
                          <a:ea typeface="+mn-ea"/>
                          <a:cs typeface="+mn-cs"/>
                        </a:rPr>
                        <a:t>1,84</a:t>
                      </a:r>
                    </a:p>
                  </a:txBody>
                  <a:tcPr marL="68580" marR="68580" marT="0" marB="0" anchor="ctr" horzOverflow="overflow">
                    <a:solidFill>
                      <a:schemeClr val="accent6">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1,74</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1,70</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1,68</a:t>
                      </a:r>
                      <a:endParaRPr kumimoji="0" lang="ru-RU" altLang="ru-RU" sz="1400" b="0" i="0" u="none" strike="noStrike" cap="none" normalizeH="0" baseline="0" dirty="0" smtClean="0">
                        <a:ln>
                          <a:noFill/>
                        </a:ln>
                        <a:solidFill>
                          <a:schemeClr val="tx1"/>
                        </a:solidFill>
                        <a:effectLst/>
                        <a:latin typeface="+mn-lt"/>
                        <a:cs typeface="Arial" panose="020B0604020202020204" pitchFamily="34" charset="0"/>
                      </a:endParaRPr>
                    </a:p>
                  </a:txBody>
                  <a:tcPr marL="68580" marR="68580" marT="0" marB="0" anchor="ctr" horzOverflow="overflow">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u="none" strike="noStrike" kern="1200" cap="none" normalizeH="0" baseline="0" dirty="0" smtClean="0">
                          <a:ln>
                            <a:noFill/>
                          </a:ln>
                          <a:solidFill>
                            <a:srgbClr val="C00000"/>
                          </a:solidFill>
                          <a:effectLst/>
                          <a:latin typeface="+mn-lt"/>
                          <a:ea typeface="+mn-ea"/>
                          <a:cs typeface="+mn-cs"/>
                        </a:rPr>
                        <a:t>1,72</a:t>
                      </a:r>
                    </a:p>
                  </a:txBody>
                  <a:tcPr marL="68580" marR="68580" marT="0" marB="0" anchor="ctr" horzOverflow="overflow">
                    <a:solidFill>
                      <a:schemeClr val="accent6">
                        <a:lumMod val="20000"/>
                        <a:lumOff val="80000"/>
                      </a:schemeClr>
                    </a:solidFill>
                  </a:tcPr>
                </a:tc>
                <a:extLst>
                  <a:ext uri="{0D108BD9-81ED-4DB2-BD59-A6C34878D82A}">
                    <a16:rowId xmlns:a16="http://schemas.microsoft.com/office/drawing/2014/main" xmlns="" val="10008"/>
                  </a:ext>
                </a:extLst>
              </a:tr>
            </a:tbl>
          </a:graphicData>
        </a:graphic>
      </p:graphicFrame>
      <p:sp>
        <p:nvSpPr>
          <p:cNvPr id="153734" name="Прямоугольник 4"/>
          <p:cNvSpPr>
            <a:spLocks noChangeArrowheads="1"/>
          </p:cNvSpPr>
          <p:nvPr/>
        </p:nvSpPr>
        <p:spPr bwMode="auto">
          <a:xfrm>
            <a:off x="323528" y="1124744"/>
            <a:ext cx="8424862" cy="5909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b="1" dirty="0">
                <a:solidFill>
                  <a:srgbClr val="C00000"/>
                </a:solidFill>
                <a:latin typeface="+mj-lt"/>
                <a:ea typeface="+mj-ea"/>
                <a:cs typeface="+mj-cs"/>
              </a:rPr>
              <a:t>Репродуктивные установки жителей Вологодской области в зависимости </a:t>
            </a:r>
            <a:endParaRPr lang="ru-RU" altLang="ru-RU" b="1" dirty="0" smtClean="0">
              <a:solidFill>
                <a:srgbClr val="C00000"/>
              </a:solidFill>
              <a:latin typeface="+mj-lt"/>
              <a:ea typeface="+mj-ea"/>
              <a:cs typeface="+mj-cs"/>
            </a:endParaRPr>
          </a:p>
          <a:p>
            <a:pPr algn="ctr" eaLnBrk="0" hangingPunct="0">
              <a:lnSpc>
                <a:spcPct val="90000"/>
              </a:lnSpc>
            </a:pPr>
            <a:r>
              <a:rPr lang="ru-RU" altLang="ru-RU" b="1" dirty="0" smtClean="0">
                <a:solidFill>
                  <a:srgbClr val="C00000"/>
                </a:solidFill>
                <a:latin typeface="+mj-lt"/>
                <a:ea typeface="+mj-ea"/>
                <a:cs typeface="+mj-cs"/>
              </a:rPr>
              <a:t>от </a:t>
            </a:r>
            <a:r>
              <a:rPr lang="ru-RU" altLang="ru-RU" b="1" dirty="0">
                <a:solidFill>
                  <a:srgbClr val="C00000"/>
                </a:solidFill>
                <a:latin typeface="+mj-lt"/>
                <a:ea typeface="+mj-ea"/>
                <a:cs typeface="+mj-cs"/>
              </a:rPr>
              <a:t>предпочтения формы брака и оценки его роли в воспитании детей</a:t>
            </a:r>
          </a:p>
        </p:txBody>
      </p:sp>
      <p:sp>
        <p:nvSpPr>
          <p:cNvPr id="153735" name="Rectangle 1"/>
          <p:cNvSpPr>
            <a:spLocks noChangeArrowheads="1"/>
          </p:cNvSpPr>
          <p:nvPr/>
        </p:nvSpPr>
        <p:spPr bwMode="auto">
          <a:xfrm>
            <a:off x="827584" y="5589240"/>
            <a:ext cx="8262440" cy="1015663"/>
          </a:xfrm>
          <a:prstGeom prst="rect">
            <a:avLst/>
          </a:prstGeom>
          <a:noFill/>
          <a:ln w="9525">
            <a:noFill/>
            <a:miter lim="800000"/>
            <a:headEnd/>
            <a:tailEnd/>
          </a:ln>
        </p:spPr>
        <p:txBody>
          <a:bodyPr wrap="square">
            <a:spAutoFit/>
          </a:bodyPr>
          <a:lstStyle/>
          <a:p>
            <a:pPr algn="r"/>
            <a:r>
              <a:rPr lang="ru-RU" altLang="ru-RU" sz="1200" i="1" dirty="0">
                <a:solidFill>
                  <a:srgbClr val="1D4779"/>
                </a:solidFill>
                <a:latin typeface="+mn-lt"/>
              </a:rPr>
              <a:t>* Формулировка вопроса учитывает тот факт, что в обществе бытует понятие «гражданский» брак, трактуемое как совместное проживание без регистрации в органах ЗАГС, что в действительности является сожительством. </a:t>
            </a:r>
          </a:p>
          <a:p>
            <a:pPr algn="r"/>
            <a:r>
              <a:rPr lang="ru-RU" altLang="ru-RU" sz="1200" i="1" dirty="0">
                <a:solidFill>
                  <a:srgbClr val="1D4779"/>
                </a:solidFill>
                <a:latin typeface="+mn-lt"/>
              </a:rPr>
              <a:t>** Без затруднившихся ответить.</a:t>
            </a:r>
          </a:p>
          <a:p>
            <a:pPr algn="r"/>
            <a:r>
              <a:rPr lang="ru-RU" altLang="ru-RU" sz="1200" i="1" dirty="0">
                <a:solidFill>
                  <a:srgbClr val="1D4779"/>
                </a:solidFill>
                <a:latin typeface="+mn-lt"/>
              </a:rPr>
              <a:t>Источник: Данные опроса изучения репродуктивного потенциала населения Вологодской области, </a:t>
            </a:r>
            <a:endParaRPr lang="ru-RU" altLang="ru-RU" sz="1200" i="1" dirty="0" smtClean="0">
              <a:solidFill>
                <a:srgbClr val="1D4779"/>
              </a:solidFill>
              <a:latin typeface="+mn-lt"/>
            </a:endParaRPr>
          </a:p>
          <a:p>
            <a:pPr algn="r"/>
            <a:r>
              <a:rPr lang="ru-RU" altLang="ru-RU" sz="1200" i="1" dirty="0" smtClean="0">
                <a:solidFill>
                  <a:srgbClr val="1D4779"/>
                </a:solidFill>
                <a:latin typeface="+mn-lt"/>
              </a:rPr>
              <a:t>ИСЭРТ </a:t>
            </a:r>
            <a:r>
              <a:rPr lang="ru-RU" altLang="ru-RU" sz="1200" i="1" dirty="0">
                <a:solidFill>
                  <a:srgbClr val="1D4779"/>
                </a:solidFill>
                <a:latin typeface="+mn-lt"/>
              </a:rPr>
              <a:t>РАН, 2005, 2008, 2011, 2014 г. </a:t>
            </a:r>
          </a:p>
        </p:txBody>
      </p:sp>
      <p:sp>
        <p:nvSpPr>
          <p:cNvPr id="5"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22</a:t>
            </a:fld>
            <a:endParaRPr lang="ru-RU" sz="2000" b="1" dirty="0">
              <a:solidFill>
                <a:schemeClr val="bg1"/>
              </a:solidFill>
            </a:endParaRPr>
          </a:p>
        </p:txBody>
      </p:sp>
      <p:sp>
        <p:nvSpPr>
          <p:cNvPr id="6" name="TextBox 5"/>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Рождаемость</a:t>
            </a:r>
            <a:endParaRPr lang="ru-RU" altLang="ru-RU" dirty="0"/>
          </a:p>
        </p:txBody>
      </p:sp>
    </p:spTree>
    <p:extLst>
      <p:ext uri="{BB962C8B-B14F-4D97-AF65-F5344CB8AC3E}">
        <p14:creationId xmlns:p14="http://schemas.microsoft.com/office/powerpoint/2010/main" val="339630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018904" y="1844824"/>
            <a:ext cx="7153496" cy="4176464"/>
          </a:xfrm>
          <a:prstGeom prst="roundRect">
            <a:avLst>
              <a:gd name="adj" fmla="val 7572"/>
            </a:avLst>
          </a:prstGeom>
          <a:solidFill>
            <a:schemeClr val="bg1"/>
          </a:solid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54626" name="Rectangle 2"/>
          <p:cNvSpPr>
            <a:spLocks noGrp="1" noChangeArrowheads="1"/>
          </p:cNvSpPr>
          <p:nvPr>
            <p:ph type="title"/>
          </p:nvPr>
        </p:nvSpPr>
        <p:spPr>
          <a:xfrm>
            <a:off x="457200" y="1061864"/>
            <a:ext cx="8229600" cy="638944"/>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ru-RU" altLang="ru-RU" sz="1800" b="1" dirty="0">
                <a:solidFill>
                  <a:srgbClr val="C00000"/>
                </a:solidFill>
              </a:rPr>
              <a:t>Обратная корреляция (</a:t>
            </a:r>
            <a:r>
              <a:rPr lang="en-US" altLang="ru-RU" sz="1800" b="1" dirty="0">
                <a:solidFill>
                  <a:srgbClr val="C00000"/>
                </a:solidFill>
              </a:rPr>
              <a:t>r=-0.76) </a:t>
            </a:r>
            <a:r>
              <a:rPr lang="ru-RU" altLang="ru-RU" sz="1800" b="1" dirty="0">
                <a:solidFill>
                  <a:srgbClr val="C00000"/>
                </a:solidFill>
              </a:rPr>
              <a:t>между долей внебрачных рождений </a:t>
            </a:r>
            <a:r>
              <a:rPr lang="ru-RU" altLang="ru-RU" sz="1800" b="1" dirty="0" smtClean="0">
                <a:solidFill>
                  <a:srgbClr val="C00000"/>
                </a:solidFill>
              </a:rPr>
              <a:t/>
            </a:r>
            <a:br>
              <a:rPr lang="ru-RU" altLang="ru-RU" sz="1800" b="1" dirty="0" smtClean="0">
                <a:solidFill>
                  <a:srgbClr val="C00000"/>
                </a:solidFill>
              </a:rPr>
            </a:br>
            <a:r>
              <a:rPr lang="ru-RU" altLang="ru-RU" sz="1800" b="1" dirty="0" smtClean="0">
                <a:solidFill>
                  <a:srgbClr val="C00000"/>
                </a:solidFill>
              </a:rPr>
              <a:t>и </a:t>
            </a:r>
            <a:r>
              <a:rPr lang="ru-RU" altLang="ru-RU" sz="1800" b="1" dirty="0">
                <a:solidFill>
                  <a:srgbClr val="C00000"/>
                </a:solidFill>
              </a:rPr>
              <a:t>ожидаемой продолжительностью жизни</a:t>
            </a:r>
            <a:r>
              <a:rPr lang="en-US" altLang="ru-RU" sz="1800" b="1" dirty="0">
                <a:solidFill>
                  <a:srgbClr val="C00000"/>
                </a:solidFill>
              </a:rPr>
              <a:t> </a:t>
            </a:r>
            <a:r>
              <a:rPr lang="ru-RU" altLang="ru-RU" sz="1800" b="1" dirty="0">
                <a:solidFill>
                  <a:srgbClr val="C00000"/>
                </a:solidFill>
              </a:rPr>
              <a:t>в субъектах Российской Федерации</a:t>
            </a:r>
          </a:p>
        </p:txBody>
      </p:sp>
      <p:pic>
        <p:nvPicPr>
          <p:cNvPr id="154627" name="Picture 4"/>
          <p:cNvPicPr>
            <a:picLocks noChangeAspect="1" noChangeArrowheads="1"/>
          </p:cNvPicPr>
          <p:nvPr/>
        </p:nvPicPr>
        <p:blipFill rotWithShape="1">
          <a:blip r:embed="rId3"/>
          <a:srcRect l="5933" t="2973" r="2448" b="2324"/>
          <a:stretch/>
        </p:blipFill>
        <p:spPr bwMode="auto">
          <a:xfrm>
            <a:off x="1331640" y="1898469"/>
            <a:ext cx="6662829" cy="3988525"/>
          </a:xfrm>
          <a:prstGeom prst="rect">
            <a:avLst/>
          </a:prstGeom>
          <a:noFill/>
          <a:ln w="9525">
            <a:noFill/>
            <a:miter lim="800000"/>
            <a:headEnd/>
            <a:tailEnd/>
          </a:ln>
        </p:spPr>
      </p:pic>
      <p:sp>
        <p:nvSpPr>
          <p:cNvPr id="154628" name="Rectangle 4"/>
          <p:cNvSpPr>
            <a:spLocks noChangeArrowheads="1"/>
          </p:cNvSpPr>
          <p:nvPr/>
        </p:nvSpPr>
        <p:spPr bwMode="auto">
          <a:xfrm>
            <a:off x="3491880" y="6237288"/>
            <a:ext cx="5372720" cy="307777"/>
          </a:xfrm>
          <a:prstGeom prst="rect">
            <a:avLst/>
          </a:prstGeom>
          <a:noFill/>
          <a:ln w="9525">
            <a:noFill/>
            <a:miter lim="800000"/>
            <a:headEnd/>
            <a:tailEnd/>
          </a:ln>
        </p:spPr>
        <p:txBody>
          <a:bodyPr wrap="square">
            <a:spAutoFit/>
          </a:bodyPr>
          <a:lstStyle/>
          <a:p>
            <a:pPr algn="r"/>
            <a:r>
              <a:rPr lang="ru-RU" altLang="ru-RU" sz="1400" i="1" dirty="0" err="1">
                <a:solidFill>
                  <a:srgbClr val="1D4779"/>
                </a:solidFill>
                <a:latin typeface="+mn-lt"/>
              </a:rPr>
              <a:t>Клупт</a:t>
            </a:r>
            <a:r>
              <a:rPr lang="ru-RU" altLang="ru-RU" sz="1400" i="1" dirty="0">
                <a:solidFill>
                  <a:srgbClr val="1D4779"/>
                </a:solidFill>
                <a:latin typeface="+mn-lt"/>
              </a:rPr>
              <a:t> М.А</a:t>
            </a:r>
            <a:r>
              <a:rPr lang="ru-RU" altLang="ru-RU" sz="1400" i="1" dirty="0" smtClean="0">
                <a:solidFill>
                  <a:srgbClr val="1D4779"/>
                </a:solidFill>
                <a:latin typeface="+mn-lt"/>
              </a:rPr>
              <a:t>. Демография </a:t>
            </a:r>
            <a:r>
              <a:rPr lang="ru-RU" altLang="ru-RU" sz="1400" i="1" dirty="0">
                <a:solidFill>
                  <a:srgbClr val="1D4779"/>
                </a:solidFill>
                <a:latin typeface="+mn-lt"/>
              </a:rPr>
              <a:t>регионов Земли</a:t>
            </a:r>
            <a:r>
              <a:rPr lang="ru-RU" altLang="ru-RU" sz="1400" i="1" dirty="0" smtClean="0">
                <a:solidFill>
                  <a:srgbClr val="1D4779"/>
                </a:solidFill>
                <a:latin typeface="+mn-lt"/>
              </a:rPr>
              <a:t>. – </a:t>
            </a:r>
            <a:r>
              <a:rPr lang="ru-RU" altLang="ru-RU" sz="1400" i="1" dirty="0">
                <a:solidFill>
                  <a:srgbClr val="1D4779"/>
                </a:solidFill>
                <a:latin typeface="+mn-lt"/>
              </a:rPr>
              <a:t>СПб</a:t>
            </a:r>
            <a:r>
              <a:rPr lang="ru-RU" altLang="ru-RU" sz="1400" i="1" dirty="0" smtClean="0">
                <a:solidFill>
                  <a:srgbClr val="1D4779"/>
                </a:solidFill>
                <a:latin typeface="+mn-lt"/>
              </a:rPr>
              <a:t>.: Питер</a:t>
            </a:r>
            <a:r>
              <a:rPr lang="ru-RU" altLang="ru-RU" sz="1400" i="1" dirty="0">
                <a:solidFill>
                  <a:srgbClr val="1D4779"/>
                </a:solidFill>
                <a:latin typeface="+mn-lt"/>
              </a:rPr>
              <a:t>, </a:t>
            </a:r>
            <a:r>
              <a:rPr lang="ru-RU" altLang="ru-RU" sz="1400" i="1" dirty="0" smtClean="0">
                <a:solidFill>
                  <a:srgbClr val="1D4779"/>
                </a:solidFill>
                <a:latin typeface="+mn-lt"/>
              </a:rPr>
              <a:t>2008 г.</a:t>
            </a:r>
            <a:endParaRPr lang="ru-RU" altLang="ru-RU" sz="1400" i="1" dirty="0">
              <a:solidFill>
                <a:srgbClr val="1D4779"/>
              </a:solidFill>
              <a:latin typeface="+mn-lt"/>
            </a:endParaRPr>
          </a:p>
        </p:txBody>
      </p:sp>
      <p:sp>
        <p:nvSpPr>
          <p:cNvPr id="5"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23</a:t>
            </a:fld>
            <a:endParaRPr lang="ru-RU" sz="2000" b="1" dirty="0">
              <a:solidFill>
                <a:schemeClr val="bg1"/>
              </a:solidFill>
            </a:endParaRPr>
          </a:p>
        </p:txBody>
      </p:sp>
      <p:sp>
        <p:nvSpPr>
          <p:cNvPr id="6" name="TextBox 5"/>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Рождаемость</a:t>
            </a:r>
            <a:endParaRPr lang="ru-RU" altLang="ru-RU" dirty="0"/>
          </a:p>
        </p:txBody>
      </p:sp>
    </p:spTree>
    <p:extLst>
      <p:ext uri="{BB962C8B-B14F-4D97-AF65-F5344CB8AC3E}">
        <p14:creationId xmlns:p14="http://schemas.microsoft.com/office/powerpoint/2010/main" val="2419417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22" name="Group 18"/>
          <p:cNvGraphicFramePr>
            <a:graphicFrameLocks noGrp="1"/>
          </p:cNvGraphicFramePr>
          <p:nvPr>
            <p:extLst>
              <p:ext uri="{D42A27DB-BD31-4B8C-83A1-F6EECF244321}">
                <p14:modId xmlns:p14="http://schemas.microsoft.com/office/powerpoint/2010/main" val="1686507723"/>
              </p:ext>
            </p:extLst>
          </p:nvPr>
        </p:nvGraphicFramePr>
        <p:xfrm>
          <a:off x="215454" y="1610590"/>
          <a:ext cx="8821042" cy="469873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60202">
                  <a:extLst>
                    <a:ext uri="{9D8B030D-6E8A-4147-A177-3AD203B41FA5}">
                      <a16:colId xmlns:a16="http://schemas.microsoft.com/office/drawing/2014/main" xmlns="" val="20000"/>
                    </a:ext>
                  </a:extLst>
                </a:gridCol>
                <a:gridCol w="7560840">
                  <a:extLst>
                    <a:ext uri="{9D8B030D-6E8A-4147-A177-3AD203B41FA5}">
                      <a16:colId xmlns:a16="http://schemas.microsoft.com/office/drawing/2014/main" xmlns="" val="20001"/>
                    </a:ext>
                  </a:extLst>
                </a:gridCol>
              </a:tblGrid>
              <a:tr h="42520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400" u="none" strike="noStrike" cap="none" normalizeH="0" baseline="0" dirty="0" smtClean="0">
                          <a:ln>
                            <a:noFill/>
                          </a:ln>
                          <a:solidFill>
                            <a:schemeClr val="bg1"/>
                          </a:solidFill>
                          <a:effectLst/>
                          <a:latin typeface="+mn-lt"/>
                        </a:rPr>
                        <a:t>Документ</a:t>
                      </a:r>
                      <a:endParaRPr kumimoji="0" lang="ru-RU" altLang="ru-RU" sz="1400" b="0" i="0" u="none" strike="noStrike" cap="none" normalizeH="0" baseline="0" dirty="0" smtClean="0">
                        <a:ln>
                          <a:noFill/>
                        </a:ln>
                        <a:solidFill>
                          <a:schemeClr val="bg1"/>
                        </a:solidFill>
                        <a:effectLst/>
                        <a:latin typeface="+mn-lt"/>
                        <a:cs typeface="Times New Roman" panose="02020603050405020304" pitchFamily="18" charset="0"/>
                      </a:endParaRPr>
                    </a:p>
                  </a:txBody>
                  <a:tcPr marL="68580" marR="68580" marT="72000" marB="36000" anchor="ctr" horzOverflow="overflow">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400" u="none" strike="noStrike" cap="none" normalizeH="0" baseline="0" dirty="0" smtClean="0">
                          <a:ln>
                            <a:noFill/>
                          </a:ln>
                          <a:solidFill>
                            <a:schemeClr val="bg1"/>
                          </a:solidFill>
                          <a:effectLst/>
                          <a:latin typeface="+mn-lt"/>
                        </a:rPr>
                        <a:t>Цели, задачи</a:t>
                      </a:r>
                      <a:endParaRPr kumimoji="0" lang="ru-RU" altLang="ru-RU" sz="1400" b="0" i="0" u="none" strike="noStrike" cap="none" normalizeH="0" baseline="0" dirty="0" smtClean="0">
                        <a:ln>
                          <a:noFill/>
                        </a:ln>
                        <a:solidFill>
                          <a:schemeClr val="bg1"/>
                        </a:solidFill>
                        <a:effectLst/>
                        <a:latin typeface="+mn-lt"/>
                        <a:cs typeface="Times New Roman" panose="02020603050405020304" pitchFamily="18" charset="0"/>
                      </a:endParaRPr>
                    </a:p>
                  </a:txBody>
                  <a:tcPr marL="68580" marR="68580" marT="72000" marB="36000" anchor="ctr" horzOverflow="overflow">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0"/>
                  </a:ext>
                </a:extLst>
              </a:tr>
              <a:tr h="147719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Концепция </a:t>
                      </a:r>
                      <a:r>
                        <a:rPr kumimoji="0" lang="ru-RU" altLang="ru-RU" sz="1400" u="none" strike="noStrike" cap="none" normalizeH="0" baseline="0" dirty="0" err="1" smtClean="0">
                          <a:ln>
                            <a:noFill/>
                          </a:ln>
                          <a:effectLst/>
                          <a:latin typeface="+mn-lt"/>
                        </a:rPr>
                        <a:t>демографи</a:t>
                      </a:r>
                      <a:r>
                        <a:rPr kumimoji="0" lang="ru-RU" altLang="ru-RU" sz="1400" u="none" strike="noStrike" cap="none" normalizeH="0" baseline="0" dirty="0" smtClean="0">
                          <a:ln>
                            <a:noFill/>
                          </a:ln>
                          <a:effectLst/>
                          <a:latin typeface="+mn-lt"/>
                        </a:rPr>
                        <a:t>-ческой политики РФ</a:t>
                      </a:r>
                    </a:p>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на период </a:t>
                      </a:r>
                    </a:p>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до 2015 года </a:t>
                      </a:r>
                    </a:p>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от 10 января </a:t>
                      </a:r>
                      <a:endParaRPr kumimoji="0" lang="ru-RU" altLang="ru-RU" sz="1400" b="0" i="0" u="none" strike="noStrike" cap="none" normalizeH="0" baseline="0" dirty="0" smtClean="0">
                        <a:ln>
                          <a:noFill/>
                        </a:ln>
                        <a:solidFill>
                          <a:schemeClr val="tx1"/>
                        </a:solidFill>
                        <a:effectLst/>
                        <a:latin typeface="+mn-lt"/>
                        <a:cs typeface="Times New Roman" panose="02020603050405020304" pitchFamily="18" charset="0"/>
                      </a:endParaRPr>
                    </a:p>
                  </a:txBody>
                  <a:tcPr marL="68580" marR="68580" marT="72000" marB="36000" horzOverflow="overflow">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В области стимулирования рождаемости и укрепления семьи:</a:t>
                      </a:r>
                    </a:p>
                    <a:p>
                      <a:pPr marL="182563" marR="0" lvl="0" indent="-182563"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kumimoji="0" lang="ru-RU" altLang="ru-RU" sz="1400" u="none" strike="noStrike" cap="none" normalizeH="0" baseline="0" dirty="0" smtClean="0">
                          <a:ln>
                            <a:noFill/>
                          </a:ln>
                          <a:solidFill>
                            <a:srgbClr val="C00000"/>
                          </a:solidFill>
                          <a:effectLst/>
                          <a:latin typeface="+mn-lt"/>
                        </a:rPr>
                        <a:t>создание предпосылок для повышения уровня рождаемости путем постепенного перехода               от преимущественно </a:t>
                      </a:r>
                      <a:r>
                        <a:rPr kumimoji="0" lang="ru-RU" altLang="ru-RU" sz="1400" u="none" strike="noStrike" cap="none" normalizeH="0" baseline="0" dirty="0" err="1" smtClean="0">
                          <a:ln>
                            <a:noFill/>
                          </a:ln>
                          <a:solidFill>
                            <a:srgbClr val="C00000"/>
                          </a:solidFill>
                          <a:effectLst/>
                          <a:latin typeface="+mn-lt"/>
                        </a:rPr>
                        <a:t>малодетного</a:t>
                      </a:r>
                      <a:r>
                        <a:rPr kumimoji="0" lang="ru-RU" altLang="ru-RU" sz="1400" u="none" strike="noStrike" cap="none" normalizeH="0" baseline="0" dirty="0" smtClean="0">
                          <a:ln>
                            <a:noFill/>
                          </a:ln>
                          <a:solidFill>
                            <a:srgbClr val="C00000"/>
                          </a:solidFill>
                          <a:effectLst/>
                          <a:latin typeface="+mn-lt"/>
                        </a:rPr>
                        <a:t> к </a:t>
                      </a:r>
                      <a:r>
                        <a:rPr kumimoji="0" lang="ru-RU" altLang="ru-RU" sz="1400" u="none" strike="noStrike" cap="none" normalizeH="0" baseline="0" dirty="0" err="1" smtClean="0">
                          <a:ln>
                            <a:noFill/>
                          </a:ln>
                          <a:solidFill>
                            <a:srgbClr val="C00000"/>
                          </a:solidFill>
                          <a:effectLst/>
                          <a:latin typeface="+mn-lt"/>
                        </a:rPr>
                        <a:t>среднедетному</a:t>
                      </a:r>
                      <a:r>
                        <a:rPr kumimoji="0" lang="ru-RU" altLang="ru-RU" sz="1400" u="none" strike="noStrike" cap="none" normalizeH="0" baseline="0" dirty="0" smtClean="0">
                          <a:ln>
                            <a:noFill/>
                          </a:ln>
                          <a:solidFill>
                            <a:srgbClr val="C00000"/>
                          </a:solidFill>
                          <a:effectLst/>
                          <a:latin typeface="+mn-lt"/>
                        </a:rPr>
                        <a:t> типу репродуктивного поведения семей; </a:t>
                      </a:r>
                    </a:p>
                    <a:p>
                      <a:pPr marL="182563" marR="0" lvl="0" indent="-182563"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kumimoji="0" lang="ru-RU" altLang="ru-RU" sz="1400" u="none" strike="noStrike" cap="none" normalizeH="0" baseline="0" dirty="0" smtClean="0">
                          <a:ln>
                            <a:noFill/>
                          </a:ln>
                          <a:effectLst/>
                          <a:latin typeface="+mn-lt"/>
                        </a:rPr>
                        <a:t>всестороннее укрепление института семьи как формы наиболее рациональной жизнедеятельности личности и ее нормальной социализации; </a:t>
                      </a:r>
                    </a:p>
                    <a:p>
                      <a:pPr marL="182563" marR="0" lvl="0" indent="-182563"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kumimoji="0" lang="ru-RU" altLang="ru-RU" sz="1400" u="none" strike="noStrike" cap="none" normalizeH="0" baseline="0" dirty="0" smtClean="0">
                          <a:ln>
                            <a:noFill/>
                          </a:ln>
                          <a:solidFill>
                            <a:srgbClr val="C00000"/>
                          </a:solidFill>
                          <a:effectLst/>
                          <a:latin typeface="+mn-lt"/>
                        </a:rPr>
                        <a:t>создание условий для самореализации молодежи; </a:t>
                      </a:r>
                    </a:p>
                    <a:p>
                      <a:pPr marL="182563" marR="0" lvl="0" indent="-182563" algn="just"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kumimoji="0" lang="ru-RU" altLang="ru-RU" sz="1400" u="none" strike="noStrike" cap="none" normalizeH="0" baseline="0" dirty="0" smtClean="0">
                          <a:ln>
                            <a:noFill/>
                          </a:ln>
                          <a:effectLst/>
                          <a:latin typeface="+mn-lt"/>
                        </a:rPr>
                        <a:t>социальная защита и материальное поощрение ответственного </a:t>
                      </a:r>
                      <a:r>
                        <a:rPr kumimoji="0" lang="ru-RU" altLang="ru-RU" sz="1400" u="none" strike="noStrike" cap="none" normalizeH="0" baseline="0" dirty="0" err="1" smtClean="0">
                          <a:ln>
                            <a:noFill/>
                          </a:ln>
                          <a:effectLst/>
                          <a:latin typeface="+mn-lt"/>
                        </a:rPr>
                        <a:t>родительства</a:t>
                      </a:r>
                      <a:r>
                        <a:rPr kumimoji="0" lang="ru-RU" altLang="ru-RU" sz="1400" u="none" strike="noStrike" cap="none" normalizeH="0" baseline="0" dirty="0" smtClean="0">
                          <a:ln>
                            <a:noFill/>
                          </a:ln>
                          <a:effectLst/>
                          <a:latin typeface="+mn-lt"/>
                        </a:rPr>
                        <a:t>.</a:t>
                      </a:r>
                      <a:endParaRPr kumimoji="0" lang="ru-RU" altLang="ru-RU" sz="1400" b="0" i="0" u="none" strike="noStrike" cap="none" normalizeH="0" baseline="0" dirty="0" smtClean="0">
                        <a:ln>
                          <a:noFill/>
                        </a:ln>
                        <a:solidFill>
                          <a:schemeClr val="tx1"/>
                        </a:solidFill>
                        <a:effectLst/>
                        <a:latin typeface="+mn-lt"/>
                        <a:cs typeface="Times New Roman" panose="02020603050405020304" pitchFamily="18" charset="0"/>
                      </a:endParaRPr>
                    </a:p>
                  </a:txBody>
                  <a:tcPr marL="68580" marR="68580" marT="72000" marB="36000" horzOverflow="overflow">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1"/>
                  </a:ext>
                </a:extLst>
              </a:tr>
              <a:tr h="277812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Концепция </a:t>
                      </a:r>
                      <a:r>
                        <a:rPr kumimoji="0" lang="ru-RU" altLang="ru-RU" sz="1400" u="none" strike="noStrike" cap="none" normalizeH="0" baseline="0" dirty="0" err="1" smtClean="0">
                          <a:ln>
                            <a:noFill/>
                          </a:ln>
                          <a:effectLst/>
                          <a:latin typeface="+mn-lt"/>
                        </a:rPr>
                        <a:t>демографи</a:t>
                      </a:r>
                      <a:r>
                        <a:rPr kumimoji="0" lang="ru-RU" altLang="ru-RU" sz="1400" u="none" strike="noStrike" cap="none" normalizeH="0" baseline="0" dirty="0" smtClean="0">
                          <a:ln>
                            <a:noFill/>
                          </a:ln>
                          <a:effectLst/>
                          <a:latin typeface="+mn-lt"/>
                        </a:rPr>
                        <a:t>-ческой политики РФ </a:t>
                      </a:r>
                    </a:p>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на период </a:t>
                      </a:r>
                    </a:p>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до 2025 года </a:t>
                      </a:r>
                    </a:p>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от 9 октября</a:t>
                      </a:r>
                      <a:endParaRPr kumimoji="0" lang="ru-RU" altLang="ru-RU" sz="1400" b="0" i="0" u="none" strike="noStrike" cap="none" normalizeH="0" baseline="0" dirty="0" smtClean="0">
                        <a:ln>
                          <a:noFill/>
                        </a:ln>
                        <a:solidFill>
                          <a:schemeClr val="tx1"/>
                        </a:solidFill>
                        <a:effectLst/>
                        <a:latin typeface="+mn-lt"/>
                        <a:cs typeface="Times New Roman" panose="02020603050405020304" pitchFamily="18" charset="0"/>
                      </a:endParaRPr>
                    </a:p>
                  </a:txBody>
                  <a:tcPr marL="68580" marR="68580" marT="72000" marB="36000" horzOverflow="overflow">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Среди основных задач: укрепление института семьи, возрождение и сохранение духовно-нравственных традиций семейных отношений;</a:t>
                      </a:r>
                    </a:p>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400" u="none" strike="noStrike" cap="none" normalizeH="0" baseline="0" dirty="0" smtClean="0">
                          <a:ln>
                            <a:noFill/>
                          </a:ln>
                          <a:effectLst/>
                          <a:latin typeface="+mn-lt"/>
                        </a:rPr>
                        <a:t>Решение задач по укреплению института семьи, возрождению и сохранению духовно-нравственных традиций семейных отношений включает в себя:</a:t>
                      </a:r>
                    </a:p>
                    <a:p>
                      <a:pPr marL="182563" marR="0" lvl="0" indent="-182563"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kumimoji="0" lang="ru-RU" altLang="ru-RU" sz="1400" u="none" strike="noStrike" kern="1200" cap="none" normalizeH="0" baseline="0" dirty="0" smtClean="0">
                          <a:ln>
                            <a:noFill/>
                          </a:ln>
                          <a:solidFill>
                            <a:srgbClr val="C00000"/>
                          </a:solidFill>
                          <a:effectLst/>
                          <a:latin typeface="+mn-lt"/>
                          <a:ea typeface="+mn-ea"/>
                          <a:cs typeface="+mn-cs"/>
                        </a:rPr>
                        <a:t>развитие системы консультативной и психологической поддержки семьи в целях создания благоприятного внутрисемейного климата, профилактики семейного неблагополучия, социальной реабилитации семей и детей, находящихся в трудной жизненной ситуации, подготовки и комплексного сопровождения семей, принимающих на воспитание детей, оставшихся без попечения родителей;</a:t>
                      </a:r>
                    </a:p>
                    <a:p>
                      <a:pPr marL="182563" marR="0" lvl="0" indent="-182563" algn="l" defTabSz="914400" rtl="0" eaLnBrk="1" fontAlgn="base" latinLnBrk="0" hangingPunct="1">
                        <a:lnSpc>
                          <a:spcPct val="90000"/>
                        </a:lnSpc>
                        <a:spcBef>
                          <a:spcPct val="0"/>
                        </a:spcBef>
                        <a:spcAft>
                          <a:spcPct val="0"/>
                        </a:spcAft>
                        <a:buClrTx/>
                        <a:buSzTx/>
                        <a:buFont typeface="Arial" panose="020B0604020202020204" pitchFamily="34" charset="0"/>
                        <a:buChar char="•"/>
                        <a:tabLst/>
                      </a:pPr>
                      <a:r>
                        <a:rPr kumimoji="0" lang="ru-RU" altLang="ru-RU" sz="1400" u="none" strike="noStrike" kern="1200" cap="none" normalizeH="0" baseline="0" dirty="0" smtClean="0">
                          <a:ln>
                            <a:noFill/>
                          </a:ln>
                          <a:solidFill>
                            <a:schemeClr val="tx1"/>
                          </a:solidFill>
                          <a:effectLst/>
                          <a:latin typeface="+mn-lt"/>
                          <a:ea typeface="+mn-ea"/>
                          <a:cs typeface="+mn-cs"/>
                        </a:rPr>
                        <a:t>пропаганду ценностей семьи, имеющей нескольких детей, а также различных форм семейного устройства детей, оставшихся без попечения родителей, в целях формирования               в обществе позитивного образа семьи со стабильным зарегистрированным браком супругов, имеющих нескольких детей или принимающих на воспитание детей, оставшихся без попечения родителей и др.</a:t>
                      </a:r>
                    </a:p>
                  </a:txBody>
                  <a:tcPr marL="68580" marR="68580" marT="72000" marB="36000" horzOverflow="overflow">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55664" name="Прямоугольник 4"/>
          <p:cNvSpPr>
            <a:spLocks noChangeArrowheads="1"/>
          </p:cNvSpPr>
          <p:nvPr/>
        </p:nvSpPr>
        <p:spPr bwMode="auto">
          <a:xfrm>
            <a:off x="0" y="1037869"/>
            <a:ext cx="8820150" cy="5909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b="1" dirty="0">
                <a:solidFill>
                  <a:srgbClr val="C00000"/>
                </a:solidFill>
                <a:latin typeface="+mj-lt"/>
                <a:ea typeface="+mj-ea"/>
                <a:cs typeface="+mj-cs"/>
              </a:rPr>
              <a:t>Целевые установки демографической политики, </a:t>
            </a:r>
            <a:endParaRPr lang="ru-RU" altLang="ru-RU" b="1" dirty="0" smtClean="0">
              <a:solidFill>
                <a:srgbClr val="C00000"/>
              </a:solidFill>
              <a:latin typeface="+mj-lt"/>
              <a:ea typeface="+mj-ea"/>
              <a:cs typeface="+mj-cs"/>
            </a:endParaRPr>
          </a:p>
          <a:p>
            <a:pPr algn="ctr" eaLnBrk="0" hangingPunct="0">
              <a:lnSpc>
                <a:spcPct val="90000"/>
              </a:lnSpc>
            </a:pPr>
            <a:r>
              <a:rPr lang="ru-RU" altLang="ru-RU" b="1" dirty="0" smtClean="0">
                <a:solidFill>
                  <a:srgbClr val="C00000"/>
                </a:solidFill>
                <a:latin typeface="+mj-lt"/>
                <a:ea typeface="+mj-ea"/>
                <a:cs typeface="+mj-cs"/>
              </a:rPr>
              <a:t>касающиеся института </a:t>
            </a:r>
            <a:r>
              <a:rPr lang="ru-RU" altLang="ru-RU" b="1" dirty="0">
                <a:solidFill>
                  <a:srgbClr val="C00000"/>
                </a:solidFill>
                <a:latin typeface="+mj-lt"/>
                <a:ea typeface="+mj-ea"/>
                <a:cs typeface="+mj-cs"/>
              </a:rPr>
              <a:t>семьи </a:t>
            </a:r>
            <a:r>
              <a:rPr lang="ru-RU" altLang="ru-RU" b="1" dirty="0" smtClean="0">
                <a:solidFill>
                  <a:srgbClr val="C00000"/>
                </a:solidFill>
                <a:latin typeface="+mj-lt"/>
                <a:ea typeface="+mj-ea"/>
                <a:cs typeface="+mj-cs"/>
              </a:rPr>
              <a:t>в </a:t>
            </a:r>
            <a:r>
              <a:rPr lang="ru-RU" altLang="ru-RU" b="1" dirty="0">
                <a:solidFill>
                  <a:srgbClr val="C00000"/>
                </a:solidFill>
                <a:latin typeface="+mj-lt"/>
                <a:ea typeface="+mj-ea"/>
                <a:cs typeface="+mj-cs"/>
              </a:rPr>
              <a:t>концептуальных правовых документах России</a:t>
            </a:r>
          </a:p>
        </p:txBody>
      </p:sp>
      <p:sp>
        <p:nvSpPr>
          <p:cNvPr id="4"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24</a:t>
            </a:fld>
            <a:endParaRPr lang="ru-RU" sz="2000" b="1" dirty="0">
              <a:solidFill>
                <a:schemeClr val="bg1"/>
              </a:solidFill>
            </a:endParaRPr>
          </a:p>
        </p:txBody>
      </p:sp>
      <p:sp>
        <p:nvSpPr>
          <p:cNvPr id="5" name="TextBox 4"/>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Рождаемость</a:t>
            </a:r>
            <a:endParaRPr lang="ru-RU" altLang="ru-RU" dirty="0"/>
          </a:p>
        </p:txBody>
      </p:sp>
    </p:spTree>
    <p:extLst>
      <p:ext uri="{BB962C8B-B14F-4D97-AF65-F5344CB8AC3E}">
        <p14:creationId xmlns:p14="http://schemas.microsoft.com/office/powerpoint/2010/main" val="327568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51520" y="3933056"/>
            <a:ext cx="8568952" cy="2232248"/>
          </a:xfrm>
          <a:prstGeom prst="roundRect">
            <a:avLst>
              <a:gd name="adj" fmla="val 7572"/>
            </a:avLst>
          </a:prstGeom>
          <a:solidFill>
            <a:schemeClr val="accent6">
              <a:lumMod val="20000"/>
              <a:lumOff val="80000"/>
            </a:schemeClr>
          </a:solidFill>
          <a:ln>
            <a:solidFill>
              <a:srgbClr val="C00000"/>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6" name="Скругленный прямоугольник 5"/>
          <p:cNvSpPr/>
          <p:nvPr/>
        </p:nvSpPr>
        <p:spPr>
          <a:xfrm>
            <a:off x="251520" y="1484784"/>
            <a:ext cx="8568952" cy="2232248"/>
          </a:xfrm>
          <a:prstGeom prst="roundRect">
            <a:avLst>
              <a:gd name="adj" fmla="val 7572"/>
            </a:avLst>
          </a:prstGeom>
          <a:solidFill>
            <a:srgbClr val="EFF2F7"/>
          </a:solidFill>
          <a:ln>
            <a:solidFill>
              <a:srgbClr val="0070C0"/>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56674" name="Rectangle 2"/>
          <p:cNvSpPr>
            <a:spLocks noGrp="1" noChangeArrowheads="1"/>
          </p:cNvSpPr>
          <p:nvPr>
            <p:ph type="title" idx="4294967295"/>
          </p:nvPr>
        </p:nvSpPr>
        <p:spPr>
          <a:xfrm>
            <a:off x="539552" y="1052736"/>
            <a:ext cx="8229600" cy="432048"/>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ru-RU" altLang="ru-RU" sz="2000" b="1" dirty="0">
                <a:solidFill>
                  <a:srgbClr val="C00000"/>
                </a:solidFill>
              </a:rPr>
              <a:t>Различия в уровнях рождаемости </a:t>
            </a:r>
            <a:r>
              <a:rPr lang="ru-RU" altLang="ru-RU" sz="2000" b="1" dirty="0" smtClean="0">
                <a:solidFill>
                  <a:srgbClr val="C00000"/>
                </a:solidFill>
              </a:rPr>
              <a:t>– различия </a:t>
            </a:r>
            <a:r>
              <a:rPr lang="ru-RU" altLang="ru-RU" sz="2000" b="1" dirty="0">
                <a:solidFill>
                  <a:srgbClr val="C00000"/>
                </a:solidFill>
              </a:rPr>
              <a:t>в институтах</a:t>
            </a:r>
          </a:p>
        </p:txBody>
      </p:sp>
      <p:sp>
        <p:nvSpPr>
          <p:cNvPr id="156675" name="Rectangle 3"/>
          <p:cNvSpPr>
            <a:spLocks noGrp="1" noChangeArrowheads="1"/>
          </p:cNvSpPr>
          <p:nvPr>
            <p:ph type="body" idx="4294967295"/>
          </p:nvPr>
        </p:nvSpPr>
        <p:spPr>
          <a:xfrm>
            <a:off x="539552" y="1634070"/>
            <a:ext cx="8229600" cy="1434889"/>
          </a:xfrm>
          <a:noFill/>
          <a:ln w="9525">
            <a:noFill/>
            <a:miter lim="800000"/>
            <a:headEnd/>
            <a:tailEnd/>
          </a:ln>
        </p:spPr>
        <p:txBody>
          <a:bodyPr vert="horz" wrap="square" lIns="91436" tIns="45718" rIns="91436" bIns="45718" numCol="1" anchor="t" anchorCtr="0" compatLnSpc="1">
            <a:prstTxWarp prst="textNoShape">
              <a:avLst/>
            </a:prstTxWarp>
          </a:bodyPr>
          <a:lstStyle/>
          <a:p>
            <a:pPr marL="0" indent="0">
              <a:spcBef>
                <a:spcPct val="0"/>
              </a:spcBef>
              <a:buNone/>
            </a:pPr>
            <a:r>
              <a:rPr lang="ru-RU" altLang="ru-RU" sz="1800" dirty="0">
                <a:solidFill>
                  <a:srgbClr val="1D4779"/>
                </a:solidFill>
                <a:latin typeface="+mj-lt"/>
                <a:ea typeface="+mj-ea"/>
                <a:cs typeface="+mj-cs"/>
              </a:rPr>
              <a:t>Самая низкая рождаемость наблюдается, как правило, там, где традиционные нормы, определяющие положение женщины в семье сильны, а общественные или частные институты, способствующие сочетанию профессиональной </a:t>
            </a:r>
            <a:endParaRPr lang="ru-RU" altLang="ru-RU" sz="1800" dirty="0" smtClean="0">
              <a:solidFill>
                <a:srgbClr val="1D4779"/>
              </a:solidFill>
              <a:latin typeface="+mj-lt"/>
              <a:ea typeface="+mj-ea"/>
              <a:cs typeface="+mj-cs"/>
            </a:endParaRPr>
          </a:p>
          <a:p>
            <a:pPr marL="0" indent="0">
              <a:spcBef>
                <a:spcPct val="0"/>
              </a:spcBef>
              <a:buNone/>
            </a:pPr>
            <a:r>
              <a:rPr lang="ru-RU" altLang="ru-RU" sz="1800" dirty="0" smtClean="0">
                <a:solidFill>
                  <a:srgbClr val="1D4779"/>
                </a:solidFill>
                <a:latin typeface="+mj-lt"/>
                <a:ea typeface="+mj-ea"/>
                <a:cs typeface="+mj-cs"/>
              </a:rPr>
              <a:t>и </a:t>
            </a:r>
            <a:r>
              <a:rPr lang="ru-RU" altLang="ru-RU" sz="1800" dirty="0">
                <a:solidFill>
                  <a:srgbClr val="1D4779"/>
                </a:solidFill>
                <a:latin typeface="+mj-lt"/>
                <a:ea typeface="+mj-ea"/>
                <a:cs typeface="+mj-cs"/>
              </a:rPr>
              <a:t>семейной ролей женщины недостаточно </a:t>
            </a:r>
            <a:r>
              <a:rPr lang="ru-RU" altLang="ru-RU" sz="1800" dirty="0" smtClean="0">
                <a:solidFill>
                  <a:srgbClr val="1D4779"/>
                </a:solidFill>
                <a:latin typeface="+mj-lt"/>
                <a:ea typeface="+mj-ea"/>
                <a:cs typeface="+mj-cs"/>
              </a:rPr>
              <a:t>развиты.</a:t>
            </a:r>
          </a:p>
          <a:p>
            <a:pPr marL="0" indent="0">
              <a:spcBef>
                <a:spcPct val="0"/>
              </a:spcBef>
              <a:buNone/>
            </a:pPr>
            <a:r>
              <a:rPr lang="ru-RU" altLang="ru-RU" sz="1800" dirty="0">
                <a:solidFill>
                  <a:srgbClr val="1D4779"/>
                </a:solidFill>
              </a:rPr>
              <a:t>Суммарный коэффициент рождаемости: </a:t>
            </a:r>
          </a:p>
        </p:txBody>
      </p:sp>
      <p:sp>
        <p:nvSpPr>
          <p:cNvPr id="4"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25</a:t>
            </a:fld>
            <a:endParaRPr lang="ru-RU" sz="2000" b="1" dirty="0">
              <a:solidFill>
                <a:schemeClr val="bg1"/>
              </a:solidFill>
            </a:endParaRPr>
          </a:p>
        </p:txBody>
      </p:sp>
      <p:sp>
        <p:nvSpPr>
          <p:cNvPr id="5" name="TextBox 4"/>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Рождаемость</a:t>
            </a:r>
            <a:endParaRPr lang="ru-RU" altLang="ru-RU" dirty="0"/>
          </a:p>
        </p:txBody>
      </p:sp>
      <p:sp>
        <p:nvSpPr>
          <p:cNvPr id="8" name="Rectangle 3"/>
          <p:cNvSpPr txBox="1">
            <a:spLocks noChangeArrowheads="1"/>
          </p:cNvSpPr>
          <p:nvPr/>
        </p:nvSpPr>
        <p:spPr bwMode="auto">
          <a:xfrm>
            <a:off x="467544" y="3943624"/>
            <a:ext cx="8085584" cy="2149672"/>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Font typeface="Arial" charset="0"/>
              <a:buNone/>
            </a:pPr>
            <a:r>
              <a:rPr lang="ru-RU" altLang="ru-RU" sz="1800" dirty="0" smtClean="0">
                <a:solidFill>
                  <a:srgbClr val="1D4779"/>
                </a:solidFill>
                <a:latin typeface="+mj-lt"/>
                <a:ea typeface="+mj-ea"/>
                <a:cs typeface="+mj-cs"/>
              </a:rPr>
              <a:t>Самая высокая рождаемость наблюдается там, где с помощью общественных (Франция, страны Северной Европы) или частных (США) институтов удалось уменьшить остроту противоречий между профессиональной и материнскими ролями женщины</a:t>
            </a:r>
          </a:p>
          <a:p>
            <a:pPr marL="0" indent="0">
              <a:spcBef>
                <a:spcPct val="0"/>
              </a:spcBef>
              <a:buFont typeface="Arial" charset="0"/>
              <a:buNone/>
            </a:pPr>
            <a:r>
              <a:rPr lang="ru-RU" altLang="ru-RU" sz="1800" dirty="0" smtClean="0">
                <a:solidFill>
                  <a:srgbClr val="1D4779"/>
                </a:solidFill>
                <a:latin typeface="+mj-lt"/>
                <a:ea typeface="+mj-ea"/>
                <a:cs typeface="+mj-cs"/>
              </a:rPr>
              <a:t>Суммарный коэффициент рождаемости:</a:t>
            </a:r>
            <a:endParaRPr lang="ru-RU" altLang="ru-RU" sz="1800" dirty="0">
              <a:solidFill>
                <a:srgbClr val="1D4779"/>
              </a:solidFill>
              <a:latin typeface="+mj-lt"/>
              <a:ea typeface="+mj-ea"/>
              <a:cs typeface="+mj-cs"/>
            </a:endParaRPr>
          </a:p>
        </p:txBody>
      </p:sp>
      <p:sp>
        <p:nvSpPr>
          <p:cNvPr id="9" name="Rectangle 3"/>
          <p:cNvSpPr txBox="1">
            <a:spLocks noChangeArrowheads="1"/>
          </p:cNvSpPr>
          <p:nvPr/>
        </p:nvSpPr>
        <p:spPr bwMode="auto">
          <a:xfrm>
            <a:off x="1058403" y="3035591"/>
            <a:ext cx="3081549" cy="825457"/>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buClr>
                <a:srgbClr val="C00000"/>
              </a:buClr>
              <a:buSzPct val="150000"/>
            </a:pPr>
            <a:r>
              <a:rPr lang="ru-RU" altLang="ru-RU" sz="1800" dirty="0" smtClean="0">
                <a:solidFill>
                  <a:srgbClr val="1D4779"/>
                </a:solidFill>
                <a:latin typeface="+mj-lt"/>
                <a:ea typeface="+mj-ea"/>
                <a:cs typeface="+mj-cs"/>
              </a:rPr>
              <a:t>Япония – 1,4</a:t>
            </a:r>
          </a:p>
          <a:p>
            <a:pPr>
              <a:spcBef>
                <a:spcPct val="0"/>
              </a:spcBef>
              <a:buClr>
                <a:srgbClr val="C00000"/>
              </a:buClr>
              <a:buSzPct val="150000"/>
            </a:pPr>
            <a:r>
              <a:rPr lang="ru-RU" altLang="ru-RU" sz="1800" dirty="0" smtClean="0">
                <a:solidFill>
                  <a:srgbClr val="1D4779"/>
                </a:solidFill>
                <a:latin typeface="+mj-lt"/>
                <a:ea typeface="+mj-ea"/>
                <a:cs typeface="+mj-cs"/>
              </a:rPr>
              <a:t>Южная Корея – 1,2</a:t>
            </a:r>
            <a:endParaRPr lang="ru-RU" altLang="ru-RU" sz="1800" dirty="0">
              <a:solidFill>
                <a:srgbClr val="1D4779"/>
              </a:solidFill>
              <a:latin typeface="+mj-lt"/>
              <a:ea typeface="+mj-ea"/>
              <a:cs typeface="+mj-cs"/>
            </a:endParaRPr>
          </a:p>
        </p:txBody>
      </p:sp>
      <p:sp>
        <p:nvSpPr>
          <p:cNvPr id="10" name="Rectangle 3"/>
          <p:cNvSpPr txBox="1">
            <a:spLocks noChangeArrowheads="1"/>
          </p:cNvSpPr>
          <p:nvPr/>
        </p:nvSpPr>
        <p:spPr bwMode="auto">
          <a:xfrm>
            <a:off x="4129161" y="3035591"/>
            <a:ext cx="2462321" cy="825457"/>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defPPr>
              <a:defRPr lang="ru-RU"/>
            </a:defPPr>
            <a:lvl1pPr marL="342900" indent="-342900" eaLnBrk="0" hangingPunct="0">
              <a:buClr>
                <a:srgbClr val="C00000"/>
              </a:buClr>
              <a:buSzPct val="150000"/>
              <a:buFont typeface="Arial" charset="0"/>
              <a:buChar char="•"/>
              <a:defRPr sz="1800">
                <a:solidFill>
                  <a:srgbClr val="1D4779"/>
                </a:solidFill>
                <a:latin typeface="+mj-lt"/>
                <a:ea typeface="+mj-ea"/>
                <a:cs typeface="+mj-cs"/>
              </a:defRPr>
            </a:lvl1pPr>
            <a:lvl2pPr marL="742950" indent="-285750" eaLnBrk="0" hangingPunct="0">
              <a:spcBef>
                <a:spcPct val="20000"/>
              </a:spcBef>
              <a:buFont typeface="Arial" charset="0"/>
              <a:buChar char="–"/>
              <a:defRPr sz="2800">
                <a:latin typeface="+mn-lt"/>
                <a:cs typeface="+mn-cs"/>
              </a:defRPr>
            </a:lvl2pPr>
            <a:lvl3pPr marL="1143000" indent="-228600" eaLnBrk="0" hangingPunct="0">
              <a:spcBef>
                <a:spcPct val="20000"/>
              </a:spcBef>
              <a:buFont typeface="Arial" charset="0"/>
              <a:buChar char="•"/>
              <a:defRPr sz="2400">
                <a:latin typeface="+mn-lt"/>
                <a:cs typeface="+mn-cs"/>
              </a:defRPr>
            </a:lvl3pPr>
            <a:lvl4pPr marL="1600200" indent="-228600" eaLnBrk="0" hangingPunct="0">
              <a:spcBef>
                <a:spcPct val="20000"/>
              </a:spcBef>
              <a:buFont typeface="Arial" charset="0"/>
              <a:buChar char="–"/>
              <a:defRPr sz="2000">
                <a:latin typeface="+mn-lt"/>
                <a:cs typeface="+mn-cs"/>
              </a:defRPr>
            </a:lvl4pPr>
            <a:lvl5pPr marL="2057400" indent="-228600" eaLnBrk="0" hangingPunct="0">
              <a:spcBef>
                <a:spcPct val="20000"/>
              </a:spcBef>
              <a:buFont typeface="Arial" charset="0"/>
              <a:buChar char="»"/>
              <a:defRPr sz="2000">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ru-RU" altLang="ru-RU" dirty="0" smtClean="0"/>
              <a:t>Гонконг </a:t>
            </a:r>
            <a:r>
              <a:rPr lang="ru-RU" altLang="ru-RU" dirty="0"/>
              <a:t>– </a:t>
            </a:r>
            <a:r>
              <a:rPr lang="ru-RU" altLang="ru-RU" dirty="0" smtClean="0"/>
              <a:t>1,1  </a:t>
            </a:r>
          </a:p>
          <a:p>
            <a:r>
              <a:rPr lang="ru-RU" altLang="ru-RU" dirty="0" smtClean="0"/>
              <a:t>Италия </a:t>
            </a:r>
            <a:r>
              <a:rPr lang="ru-RU" altLang="ru-RU" dirty="0"/>
              <a:t>– 1,4</a:t>
            </a:r>
          </a:p>
        </p:txBody>
      </p:sp>
      <p:sp>
        <p:nvSpPr>
          <p:cNvPr id="11" name="Rectangle 3"/>
          <p:cNvSpPr txBox="1">
            <a:spLocks noChangeArrowheads="1"/>
          </p:cNvSpPr>
          <p:nvPr/>
        </p:nvSpPr>
        <p:spPr bwMode="auto">
          <a:xfrm>
            <a:off x="899592" y="5455766"/>
            <a:ext cx="2808312" cy="781546"/>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defPPr>
              <a:defRPr lang="ru-RU"/>
            </a:defPPr>
            <a:lvl1pPr marL="342900" indent="-342900" eaLnBrk="0" hangingPunct="0">
              <a:buClr>
                <a:srgbClr val="C00000"/>
              </a:buClr>
              <a:buSzPct val="150000"/>
              <a:buFont typeface="Arial" charset="0"/>
              <a:buChar char="•"/>
              <a:defRPr sz="1800">
                <a:solidFill>
                  <a:srgbClr val="1D4779"/>
                </a:solidFill>
                <a:latin typeface="+mj-lt"/>
                <a:ea typeface="+mj-ea"/>
                <a:cs typeface="+mj-cs"/>
              </a:defRPr>
            </a:lvl1pPr>
            <a:lvl2pPr marL="742950" indent="-285750" eaLnBrk="0" hangingPunct="0">
              <a:spcBef>
                <a:spcPct val="20000"/>
              </a:spcBef>
              <a:buFont typeface="Arial" charset="0"/>
              <a:buChar char="–"/>
              <a:defRPr sz="2800">
                <a:latin typeface="+mn-lt"/>
                <a:cs typeface="+mn-cs"/>
              </a:defRPr>
            </a:lvl2pPr>
            <a:lvl3pPr marL="1143000" indent="-228600" eaLnBrk="0" hangingPunct="0">
              <a:spcBef>
                <a:spcPct val="20000"/>
              </a:spcBef>
              <a:buFont typeface="Arial" charset="0"/>
              <a:buChar char="•"/>
              <a:defRPr sz="2400">
                <a:latin typeface="+mn-lt"/>
                <a:cs typeface="+mn-cs"/>
              </a:defRPr>
            </a:lvl3pPr>
            <a:lvl4pPr marL="1600200" indent="-228600" eaLnBrk="0" hangingPunct="0">
              <a:spcBef>
                <a:spcPct val="20000"/>
              </a:spcBef>
              <a:buFont typeface="Arial" charset="0"/>
              <a:buChar char="–"/>
              <a:defRPr sz="2000">
                <a:latin typeface="+mn-lt"/>
                <a:cs typeface="+mn-cs"/>
              </a:defRPr>
            </a:lvl4pPr>
            <a:lvl5pPr marL="2057400" indent="-228600" eaLnBrk="0" hangingPunct="0">
              <a:spcBef>
                <a:spcPct val="20000"/>
              </a:spcBef>
              <a:buFont typeface="Arial" charset="0"/>
              <a:buChar char="»"/>
              <a:defRPr sz="2000">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ru-RU" altLang="ru-RU" dirty="0"/>
              <a:t>Франция – </a:t>
            </a:r>
            <a:r>
              <a:rPr lang="ru-RU" altLang="ru-RU" dirty="0" smtClean="0"/>
              <a:t>2,0</a:t>
            </a:r>
          </a:p>
          <a:p>
            <a:r>
              <a:rPr lang="ru-RU" altLang="ru-RU" dirty="0" smtClean="0"/>
              <a:t>США </a:t>
            </a:r>
            <a:r>
              <a:rPr lang="ru-RU" altLang="ru-RU" dirty="0"/>
              <a:t>– </a:t>
            </a:r>
            <a:r>
              <a:rPr lang="ru-RU" altLang="ru-RU" dirty="0" smtClean="0"/>
              <a:t>2,0</a:t>
            </a:r>
            <a:endParaRPr lang="ru-RU" altLang="ru-RU" dirty="0"/>
          </a:p>
          <a:p>
            <a:endParaRPr lang="ru-RU" altLang="ru-RU" dirty="0"/>
          </a:p>
        </p:txBody>
      </p:sp>
      <p:sp>
        <p:nvSpPr>
          <p:cNvPr id="12" name="Rectangle 3"/>
          <p:cNvSpPr txBox="1">
            <a:spLocks noChangeArrowheads="1"/>
          </p:cNvSpPr>
          <p:nvPr/>
        </p:nvSpPr>
        <p:spPr bwMode="auto">
          <a:xfrm>
            <a:off x="4160750" y="5444889"/>
            <a:ext cx="2808312" cy="79242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defPPr>
              <a:defRPr lang="ru-RU"/>
            </a:defPPr>
            <a:lvl1pPr marL="342900" indent="-342900" eaLnBrk="0" hangingPunct="0">
              <a:buClr>
                <a:srgbClr val="C00000"/>
              </a:buClr>
              <a:buSzPct val="150000"/>
              <a:buFont typeface="Arial" charset="0"/>
              <a:buChar char="•"/>
              <a:defRPr sz="1800">
                <a:solidFill>
                  <a:srgbClr val="1D4779"/>
                </a:solidFill>
                <a:latin typeface="+mj-lt"/>
                <a:ea typeface="+mj-ea"/>
                <a:cs typeface="+mj-cs"/>
              </a:defRPr>
            </a:lvl1pPr>
            <a:lvl2pPr marL="742950" indent="-285750" eaLnBrk="0" hangingPunct="0">
              <a:spcBef>
                <a:spcPct val="20000"/>
              </a:spcBef>
              <a:buFont typeface="Arial" charset="0"/>
              <a:buChar char="–"/>
              <a:defRPr sz="2800">
                <a:latin typeface="+mn-lt"/>
                <a:cs typeface="+mn-cs"/>
              </a:defRPr>
            </a:lvl2pPr>
            <a:lvl3pPr marL="1143000" indent="-228600" eaLnBrk="0" hangingPunct="0">
              <a:spcBef>
                <a:spcPct val="20000"/>
              </a:spcBef>
              <a:buFont typeface="Arial" charset="0"/>
              <a:buChar char="•"/>
              <a:defRPr sz="2400">
                <a:latin typeface="+mn-lt"/>
                <a:cs typeface="+mn-cs"/>
              </a:defRPr>
            </a:lvl3pPr>
            <a:lvl4pPr marL="1600200" indent="-228600" eaLnBrk="0" hangingPunct="0">
              <a:spcBef>
                <a:spcPct val="20000"/>
              </a:spcBef>
              <a:buFont typeface="Arial" charset="0"/>
              <a:buChar char="–"/>
              <a:defRPr sz="2000">
                <a:latin typeface="+mn-lt"/>
                <a:cs typeface="+mn-cs"/>
              </a:defRPr>
            </a:lvl4pPr>
            <a:lvl5pPr marL="2057400" indent="-228600" eaLnBrk="0" hangingPunct="0">
              <a:spcBef>
                <a:spcPct val="20000"/>
              </a:spcBef>
              <a:buFont typeface="Arial" charset="0"/>
              <a:buChar char="»"/>
              <a:defRPr sz="2000">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ru-RU" altLang="ru-RU" dirty="0" smtClean="0"/>
              <a:t>Швеция </a:t>
            </a:r>
            <a:r>
              <a:rPr lang="ru-RU" altLang="ru-RU" dirty="0"/>
              <a:t>– </a:t>
            </a:r>
            <a:r>
              <a:rPr lang="ru-RU" altLang="ru-RU" dirty="0" smtClean="0"/>
              <a:t>2,0</a:t>
            </a:r>
          </a:p>
          <a:p>
            <a:r>
              <a:rPr lang="ru-RU" altLang="ru-RU" dirty="0" smtClean="0"/>
              <a:t>Финляндия </a:t>
            </a:r>
            <a:r>
              <a:rPr lang="ru-RU" altLang="ru-RU" dirty="0"/>
              <a:t>– 1,9</a:t>
            </a:r>
          </a:p>
          <a:p>
            <a:endParaRPr lang="ru-RU" altLang="ru-RU" dirty="0"/>
          </a:p>
          <a:p>
            <a:endParaRPr lang="ru-RU" altLang="ru-RU" dirty="0"/>
          </a:p>
        </p:txBody>
      </p:sp>
    </p:spTree>
    <p:extLst>
      <p:ext uri="{BB962C8B-B14F-4D97-AF65-F5344CB8AC3E}">
        <p14:creationId xmlns:p14="http://schemas.microsoft.com/office/powerpoint/2010/main" val="2791089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Заголовок 1"/>
          <p:cNvSpPr>
            <a:spLocks noGrp="1"/>
          </p:cNvSpPr>
          <p:nvPr>
            <p:ph type="title" idx="4294967295"/>
          </p:nvPr>
        </p:nvSpPr>
        <p:spPr>
          <a:xfrm>
            <a:off x="467544" y="1700808"/>
            <a:ext cx="8229600" cy="432048"/>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ru-RU" altLang="ru-RU" sz="2200" b="1" dirty="0">
                <a:solidFill>
                  <a:srgbClr val="C00000"/>
                </a:solidFill>
              </a:rPr>
              <a:t>Необходимые условия для повышения рождаемости</a:t>
            </a:r>
          </a:p>
        </p:txBody>
      </p:sp>
      <p:sp>
        <p:nvSpPr>
          <p:cNvPr id="157699" name="Содержимое 2"/>
          <p:cNvSpPr>
            <a:spLocks noGrp="1"/>
          </p:cNvSpPr>
          <p:nvPr>
            <p:ph idx="4294967295"/>
          </p:nvPr>
        </p:nvSpPr>
        <p:spPr>
          <a:xfrm>
            <a:off x="899591" y="2348881"/>
            <a:ext cx="7848873" cy="2952327"/>
          </a:xfrm>
          <a:noFill/>
          <a:ln w="9525">
            <a:noFill/>
            <a:miter lim="800000"/>
            <a:headEnd/>
            <a:tailEnd/>
          </a:ln>
        </p:spPr>
        <p:txBody>
          <a:bodyPr vert="horz" wrap="square" lIns="91436" tIns="45718" rIns="91436" bIns="45718" numCol="1" anchor="t" anchorCtr="0" compatLnSpc="1">
            <a:prstTxWarp prst="textNoShape">
              <a:avLst/>
            </a:prstTxWarp>
          </a:bodyPr>
          <a:lstStyle/>
          <a:p>
            <a:pPr>
              <a:spcBef>
                <a:spcPts val="1000"/>
              </a:spcBef>
              <a:spcAft>
                <a:spcPts val="600"/>
              </a:spcAft>
              <a:buClr>
                <a:srgbClr val="C00000"/>
              </a:buClr>
              <a:buSzPct val="150000"/>
            </a:pPr>
            <a:r>
              <a:rPr lang="ru-RU" altLang="ru-RU" sz="2000" dirty="0">
                <a:solidFill>
                  <a:srgbClr val="1D4779"/>
                </a:solidFill>
                <a:latin typeface="+mj-lt"/>
                <a:ea typeface="+mj-ea"/>
                <a:cs typeface="+mj-cs"/>
              </a:rPr>
              <a:t>Способствовать сбережению института семьи</a:t>
            </a:r>
          </a:p>
          <a:p>
            <a:pPr>
              <a:spcBef>
                <a:spcPts val="1000"/>
              </a:spcBef>
              <a:spcAft>
                <a:spcPts val="600"/>
              </a:spcAft>
              <a:buClr>
                <a:srgbClr val="C00000"/>
              </a:buClr>
              <a:buSzPct val="150000"/>
            </a:pPr>
            <a:r>
              <a:rPr lang="ru-RU" altLang="ru-RU" sz="2000" dirty="0">
                <a:solidFill>
                  <a:srgbClr val="C00000"/>
                </a:solidFill>
                <a:latin typeface="+mj-lt"/>
                <a:ea typeface="+mj-ea"/>
                <a:cs typeface="+mj-cs"/>
              </a:rPr>
              <a:t>Создавать институциональную структуру, позволяющую женщинам сочетать профессиональное развитие и материнство</a:t>
            </a:r>
          </a:p>
          <a:p>
            <a:pPr>
              <a:spcBef>
                <a:spcPts val="1000"/>
              </a:spcBef>
              <a:spcAft>
                <a:spcPts val="600"/>
              </a:spcAft>
              <a:buClr>
                <a:srgbClr val="C00000"/>
              </a:buClr>
              <a:buSzPct val="150000"/>
            </a:pPr>
            <a:r>
              <a:rPr lang="ru-RU" altLang="ru-RU" sz="2000" dirty="0">
                <a:solidFill>
                  <a:srgbClr val="1D4779"/>
                </a:solidFill>
                <a:latin typeface="+mj-lt"/>
                <a:ea typeface="+mj-ea"/>
                <a:cs typeface="+mj-cs"/>
              </a:rPr>
              <a:t>Усилить пропагандистскую (идеологическую) компоненту </a:t>
            </a:r>
            <a:r>
              <a:rPr lang="ru-RU" altLang="ru-RU" sz="2000" dirty="0" smtClean="0">
                <a:solidFill>
                  <a:srgbClr val="1D4779"/>
                </a:solidFill>
                <a:latin typeface="+mj-lt"/>
                <a:ea typeface="+mj-ea"/>
                <a:cs typeface="+mj-cs"/>
              </a:rPr>
              <a:t>                          для </a:t>
            </a:r>
            <a:r>
              <a:rPr lang="ru-RU" altLang="ru-RU" sz="2000" dirty="0">
                <a:solidFill>
                  <a:srgbClr val="1D4779"/>
                </a:solidFill>
                <a:latin typeface="+mj-lt"/>
                <a:ea typeface="+mj-ea"/>
                <a:cs typeface="+mj-cs"/>
              </a:rPr>
              <a:t>формирования у молодежи установок </a:t>
            </a:r>
            <a:r>
              <a:rPr lang="ru-RU" altLang="ru-RU" sz="2000" dirty="0" err="1">
                <a:solidFill>
                  <a:srgbClr val="1D4779"/>
                </a:solidFill>
                <a:latin typeface="+mj-lt"/>
                <a:ea typeface="+mj-ea"/>
                <a:cs typeface="+mj-cs"/>
              </a:rPr>
              <a:t>детности</a:t>
            </a:r>
            <a:r>
              <a:rPr lang="ru-RU" altLang="ru-RU" sz="2000" dirty="0">
                <a:solidFill>
                  <a:srgbClr val="1D4779"/>
                </a:solidFill>
                <a:latin typeface="+mj-lt"/>
                <a:ea typeface="+mj-ea"/>
                <a:cs typeface="+mj-cs"/>
              </a:rPr>
              <a:t> в семье. </a:t>
            </a:r>
          </a:p>
          <a:p>
            <a:pPr>
              <a:spcBef>
                <a:spcPts val="1000"/>
              </a:spcBef>
              <a:spcAft>
                <a:spcPts val="600"/>
              </a:spcAft>
              <a:buClr>
                <a:srgbClr val="C00000"/>
              </a:buClr>
              <a:buSzPct val="150000"/>
            </a:pPr>
            <a:r>
              <a:rPr lang="ru-RU" altLang="ru-RU" sz="2000" dirty="0">
                <a:solidFill>
                  <a:srgbClr val="C00000"/>
                </a:solidFill>
                <a:latin typeface="+mj-lt"/>
                <a:ea typeface="+mj-ea"/>
                <a:cs typeface="+mj-cs"/>
              </a:rPr>
              <a:t>Вкладывать больше ресурсов в сферу демографического воспроизводства </a:t>
            </a:r>
          </a:p>
          <a:p>
            <a:pPr>
              <a:spcBef>
                <a:spcPts val="1000"/>
              </a:spcBef>
              <a:spcAft>
                <a:spcPts val="600"/>
              </a:spcAft>
              <a:buClr>
                <a:srgbClr val="C00000"/>
              </a:buClr>
              <a:buSzPct val="150000"/>
            </a:pPr>
            <a:endParaRPr lang="ru-RU" altLang="ru-RU" sz="2000" dirty="0">
              <a:solidFill>
                <a:srgbClr val="1D4779"/>
              </a:solidFill>
              <a:latin typeface="+mj-lt"/>
              <a:ea typeface="+mj-ea"/>
              <a:cs typeface="+mj-cs"/>
            </a:endParaRPr>
          </a:p>
        </p:txBody>
      </p:sp>
      <p:sp>
        <p:nvSpPr>
          <p:cNvPr id="4"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26</a:t>
            </a:fld>
            <a:endParaRPr lang="ru-RU" sz="2000" b="1" dirty="0">
              <a:solidFill>
                <a:schemeClr val="bg1"/>
              </a:solidFill>
            </a:endParaRPr>
          </a:p>
        </p:txBody>
      </p:sp>
      <p:sp>
        <p:nvSpPr>
          <p:cNvPr id="5" name="TextBox 4"/>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Рождаемость</a:t>
            </a:r>
            <a:endParaRPr lang="ru-RU" altLang="ru-RU" dirty="0"/>
          </a:p>
        </p:txBody>
      </p:sp>
    </p:spTree>
    <p:extLst>
      <p:ext uri="{BB962C8B-B14F-4D97-AF65-F5344CB8AC3E}">
        <p14:creationId xmlns:p14="http://schemas.microsoft.com/office/powerpoint/2010/main" val="844808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8"/>
          <p:cNvSpPr>
            <a:spLocks noGrp="1" noChangeArrowheads="1"/>
          </p:cNvSpPr>
          <p:nvPr>
            <p:ph type="title"/>
          </p:nvPr>
        </p:nvSpPr>
        <p:spPr>
          <a:xfrm>
            <a:off x="457200" y="1124744"/>
            <a:ext cx="8229600" cy="792088"/>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ru-RU" altLang="ru-RU" sz="1800" b="1" dirty="0">
                <a:solidFill>
                  <a:srgbClr val="C00000"/>
                </a:solidFill>
              </a:rPr>
              <a:t>Общий коэффициент смертности, </a:t>
            </a:r>
            <a:r>
              <a:rPr lang="ru-RU" altLang="ru-RU" sz="1800" b="1" dirty="0" smtClean="0">
                <a:solidFill>
                  <a:srgbClr val="C00000"/>
                </a:solidFill>
              </a:rPr>
              <a:t/>
            </a:r>
            <a:br>
              <a:rPr lang="ru-RU" altLang="ru-RU" sz="1800" b="1" dirty="0" smtClean="0">
                <a:solidFill>
                  <a:srgbClr val="C00000"/>
                </a:solidFill>
              </a:rPr>
            </a:br>
            <a:r>
              <a:rPr lang="ru-RU" altLang="ru-RU" sz="1800" i="1" dirty="0" smtClean="0">
                <a:solidFill>
                  <a:srgbClr val="C00000"/>
                </a:solidFill>
              </a:rPr>
              <a:t>промилле</a:t>
            </a:r>
            <a:endParaRPr lang="ru-RU" altLang="ru-RU" sz="1800" i="1" dirty="0">
              <a:solidFill>
                <a:srgbClr val="C00000"/>
              </a:solidFill>
            </a:endParaRPr>
          </a:p>
        </p:txBody>
      </p:sp>
      <p:graphicFrame>
        <p:nvGraphicFramePr>
          <p:cNvPr id="2" name="Object 2"/>
          <p:cNvGraphicFramePr>
            <a:graphicFrameLocks noGrp="1" noChangeAspect="1"/>
          </p:cNvGraphicFramePr>
          <p:nvPr>
            <p:ph idx="1"/>
            <p:extLst>
              <p:ext uri="{D42A27DB-BD31-4B8C-83A1-F6EECF244321}">
                <p14:modId xmlns:p14="http://schemas.microsoft.com/office/powerpoint/2010/main" val="476123674"/>
              </p:ext>
            </p:extLst>
          </p:nvPr>
        </p:nvGraphicFramePr>
        <p:xfrm>
          <a:off x="467544" y="1782187"/>
          <a:ext cx="8352928" cy="4432300"/>
        </p:xfrm>
        <a:graphic>
          <a:graphicData uri="http://schemas.openxmlformats.org/drawingml/2006/chart">
            <c:chart xmlns:c="http://schemas.openxmlformats.org/drawingml/2006/chart" xmlns:r="http://schemas.openxmlformats.org/officeDocument/2006/relationships" r:id="rId3"/>
          </a:graphicData>
        </a:graphic>
      </p:graphicFrame>
      <p:sp>
        <p:nvSpPr>
          <p:cNvPr id="158724" name="Rectangle 10"/>
          <p:cNvSpPr>
            <a:spLocks noChangeArrowheads="1"/>
          </p:cNvSpPr>
          <p:nvPr/>
        </p:nvSpPr>
        <p:spPr bwMode="auto">
          <a:xfrm>
            <a:off x="1298226" y="6199774"/>
            <a:ext cx="7725097" cy="307777"/>
          </a:xfrm>
          <a:prstGeom prst="rect">
            <a:avLst/>
          </a:prstGeom>
          <a:noFill/>
          <a:ln w="9525">
            <a:noFill/>
            <a:miter lim="800000"/>
            <a:headEnd/>
            <a:tailEnd/>
          </a:ln>
        </p:spPr>
        <p:txBody>
          <a:bodyPr wrap="square">
            <a:spAutoFit/>
          </a:bodyPr>
          <a:lstStyle/>
          <a:p>
            <a:pPr algn="r"/>
            <a:r>
              <a:rPr lang="ru-RU" altLang="ru-RU" sz="1400" i="1" dirty="0">
                <a:solidFill>
                  <a:srgbClr val="1D4779"/>
                </a:solidFill>
                <a:latin typeface="+mn-lt"/>
              </a:rPr>
              <a:t>Источник: данные Федеральной службы государственной статистики.</a:t>
            </a:r>
          </a:p>
        </p:txBody>
      </p:sp>
      <p:sp>
        <p:nvSpPr>
          <p:cNvPr id="6"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27</a:t>
            </a:fld>
            <a:endParaRPr lang="ru-RU" sz="2000" b="1" dirty="0">
              <a:solidFill>
                <a:schemeClr val="bg1"/>
              </a:solidFill>
            </a:endParaRPr>
          </a:p>
        </p:txBody>
      </p:sp>
      <p:sp>
        <p:nvSpPr>
          <p:cNvPr id="7" name="TextBox 6"/>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Смертность</a:t>
            </a:r>
            <a:endParaRPr lang="ru-RU" altLang="ru-RU" dirty="0"/>
          </a:p>
        </p:txBody>
      </p:sp>
    </p:spTree>
    <p:extLst>
      <p:ext uri="{BB962C8B-B14F-4D97-AF65-F5344CB8AC3E}">
        <p14:creationId xmlns:p14="http://schemas.microsoft.com/office/powerpoint/2010/main" val="3307529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906790" y="3660125"/>
            <a:ext cx="7488832" cy="1425059"/>
          </a:xfrm>
          <a:prstGeom prst="roundRect">
            <a:avLst>
              <a:gd name="adj" fmla="val 7572"/>
            </a:avLst>
          </a:prstGeom>
          <a:solidFill>
            <a:schemeClr val="bg1"/>
          </a:solidFill>
          <a:ln>
            <a:solidFill>
              <a:srgbClr val="C00000"/>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59746" name="Rectangle 7"/>
          <p:cNvSpPr>
            <a:spLocks noChangeArrowheads="1"/>
          </p:cNvSpPr>
          <p:nvPr/>
        </p:nvSpPr>
        <p:spPr bwMode="auto">
          <a:xfrm>
            <a:off x="438775" y="1052736"/>
            <a:ext cx="842486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b="1" dirty="0">
                <a:solidFill>
                  <a:srgbClr val="C00000"/>
                </a:solidFill>
                <a:latin typeface="+mj-lt"/>
                <a:ea typeface="+mj-ea"/>
                <a:cs typeface="+mj-cs"/>
              </a:rPr>
              <a:t>Для России характерна высокая смертность населения </a:t>
            </a:r>
            <a:endParaRPr lang="ru-RU" altLang="ru-RU" b="1" dirty="0" smtClean="0">
              <a:solidFill>
                <a:srgbClr val="C00000"/>
              </a:solidFill>
              <a:latin typeface="+mj-lt"/>
              <a:ea typeface="+mj-ea"/>
              <a:cs typeface="+mj-cs"/>
            </a:endParaRPr>
          </a:p>
          <a:p>
            <a:pPr algn="ctr" eaLnBrk="0" hangingPunct="0">
              <a:lnSpc>
                <a:spcPct val="90000"/>
              </a:lnSpc>
            </a:pPr>
            <a:r>
              <a:rPr lang="ru-RU" altLang="ru-RU" b="1" dirty="0" smtClean="0">
                <a:solidFill>
                  <a:srgbClr val="C00000"/>
                </a:solidFill>
                <a:latin typeface="+mj-lt"/>
                <a:ea typeface="+mj-ea"/>
                <a:cs typeface="+mj-cs"/>
              </a:rPr>
              <a:t>в </a:t>
            </a:r>
            <a:r>
              <a:rPr lang="ru-RU" altLang="ru-RU" b="1" dirty="0">
                <a:solidFill>
                  <a:srgbClr val="C00000"/>
                </a:solidFill>
                <a:latin typeface="+mj-lt"/>
                <a:ea typeface="+mj-ea"/>
                <a:cs typeface="+mj-cs"/>
              </a:rPr>
              <a:t>трудоспособном </a:t>
            </a:r>
            <a:r>
              <a:rPr lang="ru-RU" altLang="ru-RU" b="1" dirty="0" smtClean="0">
                <a:solidFill>
                  <a:srgbClr val="C00000"/>
                </a:solidFill>
                <a:latin typeface="+mj-lt"/>
                <a:ea typeface="+mj-ea"/>
                <a:cs typeface="+mj-cs"/>
              </a:rPr>
              <a:t>возрасте</a:t>
            </a:r>
            <a:endParaRPr lang="ru-RU" altLang="ru-RU" b="1" dirty="0">
              <a:solidFill>
                <a:srgbClr val="C00000"/>
              </a:solidFill>
              <a:latin typeface="+mj-lt"/>
              <a:ea typeface="+mj-ea"/>
              <a:cs typeface="+mj-cs"/>
            </a:endParaRPr>
          </a:p>
        </p:txBody>
      </p:sp>
      <p:sp>
        <p:nvSpPr>
          <p:cNvPr id="159747" name="Прямоугольник 2"/>
          <p:cNvSpPr>
            <a:spLocks noChangeArrowheads="1"/>
          </p:cNvSpPr>
          <p:nvPr/>
        </p:nvSpPr>
        <p:spPr bwMode="auto">
          <a:xfrm>
            <a:off x="1115616" y="3660125"/>
            <a:ext cx="7056784" cy="1425059"/>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eaLnBrk="0" hangingPunct="0">
              <a:buFont typeface="Arial" charset="0"/>
              <a:buNone/>
            </a:pPr>
            <a:r>
              <a:rPr lang="ru-RU" altLang="ru-RU" dirty="0">
                <a:solidFill>
                  <a:srgbClr val="C00000"/>
                </a:solidFill>
                <a:latin typeface="+mj-lt"/>
                <a:ea typeface="+mj-ea"/>
                <a:cs typeface="+mj-cs"/>
              </a:rPr>
              <a:t>По официальным данным </a:t>
            </a:r>
            <a:r>
              <a:rPr lang="ru-RU" altLang="ru-RU" dirty="0" err="1">
                <a:solidFill>
                  <a:srgbClr val="C00000"/>
                </a:solidFill>
                <a:latin typeface="+mj-lt"/>
                <a:ea typeface="+mj-ea"/>
                <a:cs typeface="+mj-cs"/>
              </a:rPr>
              <a:t>Роспотребнадзора</a:t>
            </a:r>
            <a:r>
              <a:rPr lang="ru-RU" altLang="ru-RU" dirty="0">
                <a:solidFill>
                  <a:srgbClr val="C00000"/>
                </a:solidFill>
                <a:latin typeface="+mj-lt"/>
                <a:ea typeface="+mj-ea"/>
                <a:cs typeface="+mj-cs"/>
              </a:rPr>
              <a:t> (экспертные оценки даже выше), душевое потребление поднялось до 18 литров чистого алкоголя в год. Порог безопасности, определенный ВОЗ </a:t>
            </a:r>
            <a:r>
              <a:rPr lang="ru-RU" altLang="ru-RU" dirty="0" smtClean="0">
                <a:solidFill>
                  <a:srgbClr val="C00000"/>
                </a:solidFill>
                <a:latin typeface="+mj-lt"/>
                <a:ea typeface="+mj-ea"/>
                <a:cs typeface="+mj-cs"/>
              </a:rPr>
              <a:t>–</a:t>
            </a:r>
            <a:r>
              <a:rPr lang="en-US" altLang="ru-RU" dirty="0" smtClean="0">
                <a:solidFill>
                  <a:srgbClr val="C00000"/>
                </a:solidFill>
                <a:latin typeface="+mj-lt"/>
                <a:ea typeface="+mj-ea"/>
                <a:cs typeface="+mj-cs"/>
              </a:rPr>
              <a:t> </a:t>
            </a:r>
            <a:r>
              <a:rPr lang="ru-RU" altLang="ru-RU" dirty="0">
                <a:solidFill>
                  <a:srgbClr val="C00000"/>
                </a:solidFill>
                <a:latin typeface="+mj-lt"/>
                <a:ea typeface="+mj-ea"/>
                <a:cs typeface="+mj-cs"/>
              </a:rPr>
              <a:t>в 8 литров, превышен, по крайней мере, вдвое</a:t>
            </a:r>
            <a:r>
              <a:rPr lang="ru-RU" altLang="ru-RU" dirty="0" smtClean="0">
                <a:solidFill>
                  <a:srgbClr val="C00000"/>
                </a:solidFill>
                <a:latin typeface="+mj-lt"/>
                <a:ea typeface="+mj-ea"/>
                <a:cs typeface="+mj-cs"/>
              </a:rPr>
              <a:t>.</a:t>
            </a:r>
            <a:endParaRPr lang="ru-RU" altLang="ru-RU" dirty="0">
              <a:solidFill>
                <a:srgbClr val="C00000"/>
              </a:solidFill>
              <a:latin typeface="+mj-lt"/>
              <a:ea typeface="+mj-ea"/>
              <a:cs typeface="+mj-cs"/>
            </a:endParaRPr>
          </a:p>
        </p:txBody>
      </p:sp>
      <p:sp>
        <p:nvSpPr>
          <p:cNvPr id="4"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28</a:t>
            </a:fld>
            <a:endParaRPr lang="ru-RU" sz="2000" b="1" dirty="0">
              <a:solidFill>
                <a:schemeClr val="bg1"/>
              </a:solidFill>
            </a:endParaRPr>
          </a:p>
        </p:txBody>
      </p:sp>
      <p:sp>
        <p:nvSpPr>
          <p:cNvPr id="5" name="TextBox 4"/>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Смертность</a:t>
            </a:r>
            <a:endParaRPr lang="ru-RU" altLang="ru-RU" dirty="0"/>
          </a:p>
        </p:txBody>
      </p:sp>
      <p:sp>
        <p:nvSpPr>
          <p:cNvPr id="6" name="Rectangle 7"/>
          <p:cNvSpPr>
            <a:spLocks noChangeArrowheads="1"/>
          </p:cNvSpPr>
          <p:nvPr/>
        </p:nvSpPr>
        <p:spPr bwMode="auto">
          <a:xfrm>
            <a:off x="683568" y="1772816"/>
            <a:ext cx="7704857" cy="203132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eaLnBrk="0" hangingPunct="0">
              <a:buFont typeface="Arial" charset="0"/>
              <a:buNone/>
            </a:pPr>
            <a:r>
              <a:rPr lang="ru-RU" altLang="ru-RU" dirty="0" smtClean="0">
                <a:solidFill>
                  <a:srgbClr val="1D4779"/>
                </a:solidFill>
                <a:latin typeface="+mj-lt"/>
                <a:ea typeface="+mj-ea"/>
                <a:cs typeface="+mj-cs"/>
              </a:rPr>
              <a:t>По </a:t>
            </a:r>
            <a:r>
              <a:rPr lang="ru-RU" altLang="ru-RU" dirty="0">
                <a:solidFill>
                  <a:srgbClr val="1D4779"/>
                </a:solidFill>
                <a:latin typeface="+mj-lt"/>
                <a:ea typeface="+mj-ea"/>
                <a:cs typeface="+mj-cs"/>
              </a:rPr>
              <a:t>данным Всемирной организации здравоохранения в 2009 г. </a:t>
            </a:r>
            <a:endParaRPr lang="ru-RU" altLang="ru-RU" dirty="0" smtClean="0">
              <a:solidFill>
                <a:srgbClr val="1D4779"/>
              </a:solidFill>
              <a:latin typeface="+mj-lt"/>
              <a:ea typeface="+mj-ea"/>
              <a:cs typeface="+mj-cs"/>
            </a:endParaRPr>
          </a:p>
          <a:p>
            <a:pPr eaLnBrk="0" hangingPunct="0">
              <a:buFont typeface="Arial" charset="0"/>
              <a:buNone/>
            </a:pPr>
            <a:r>
              <a:rPr lang="ru-RU" altLang="ru-RU" dirty="0" smtClean="0">
                <a:solidFill>
                  <a:srgbClr val="C00000"/>
                </a:solidFill>
                <a:latin typeface="+mj-lt"/>
                <a:ea typeface="+mj-ea"/>
                <a:cs typeface="+mj-cs"/>
              </a:rPr>
              <a:t>в </a:t>
            </a:r>
            <a:r>
              <a:rPr lang="ru-RU" altLang="ru-RU" dirty="0">
                <a:solidFill>
                  <a:srgbClr val="C00000"/>
                </a:solidFill>
                <a:latin typeface="+mj-lt"/>
                <a:ea typeface="+mj-ea"/>
                <a:cs typeface="+mj-cs"/>
              </a:rPr>
              <a:t>России </a:t>
            </a:r>
            <a:r>
              <a:rPr lang="ru-RU" altLang="ru-RU" dirty="0">
                <a:solidFill>
                  <a:srgbClr val="1D4779"/>
                </a:solidFill>
                <a:latin typeface="+mj-lt"/>
                <a:ea typeface="+mj-ea"/>
                <a:cs typeface="+mj-cs"/>
              </a:rPr>
              <a:t>данный показатель составил </a:t>
            </a:r>
            <a:r>
              <a:rPr lang="ru-RU" altLang="ru-RU" dirty="0">
                <a:solidFill>
                  <a:srgbClr val="C00000"/>
                </a:solidFill>
                <a:latin typeface="+mj-lt"/>
                <a:ea typeface="+mj-ea"/>
                <a:cs typeface="+mj-cs"/>
              </a:rPr>
              <a:t>269 человек на 1000 населения</a:t>
            </a:r>
            <a:r>
              <a:rPr lang="ru-RU" altLang="ru-RU" dirty="0">
                <a:solidFill>
                  <a:srgbClr val="1D4779"/>
                </a:solidFill>
                <a:latin typeface="+mj-lt"/>
                <a:ea typeface="+mj-ea"/>
                <a:cs typeface="+mj-cs"/>
              </a:rPr>
              <a:t>, </a:t>
            </a:r>
            <a:endParaRPr lang="ru-RU" altLang="ru-RU" dirty="0" smtClean="0">
              <a:solidFill>
                <a:srgbClr val="1D4779"/>
              </a:solidFill>
              <a:latin typeface="+mj-lt"/>
              <a:ea typeface="+mj-ea"/>
              <a:cs typeface="+mj-cs"/>
            </a:endParaRPr>
          </a:p>
          <a:p>
            <a:pPr eaLnBrk="0" hangingPunct="0">
              <a:buFont typeface="Arial" charset="0"/>
              <a:buNone/>
            </a:pPr>
            <a:r>
              <a:rPr lang="ru-RU" altLang="ru-RU" dirty="0" smtClean="0">
                <a:solidFill>
                  <a:srgbClr val="1D4779"/>
                </a:solidFill>
                <a:latin typeface="+mj-lt"/>
                <a:ea typeface="+mj-ea"/>
                <a:cs typeface="+mj-cs"/>
              </a:rPr>
              <a:t>тогда </a:t>
            </a:r>
            <a:r>
              <a:rPr lang="ru-RU" altLang="ru-RU" dirty="0">
                <a:solidFill>
                  <a:srgbClr val="1D4779"/>
                </a:solidFill>
                <a:latin typeface="+mj-lt"/>
                <a:ea typeface="+mj-ea"/>
                <a:cs typeface="+mj-cs"/>
              </a:rPr>
              <a:t>как </a:t>
            </a:r>
            <a:r>
              <a:rPr lang="ru-RU" altLang="ru-RU" dirty="0">
                <a:solidFill>
                  <a:srgbClr val="0070C0"/>
                </a:solidFill>
                <a:latin typeface="+mj-lt"/>
                <a:ea typeface="+mj-ea"/>
                <a:cs typeface="+mj-cs"/>
              </a:rPr>
              <a:t>в Швейцарии </a:t>
            </a:r>
            <a:r>
              <a:rPr lang="ru-RU" altLang="ru-RU" dirty="0" smtClean="0">
                <a:solidFill>
                  <a:srgbClr val="0070C0"/>
                </a:solidFill>
                <a:latin typeface="+mj-lt"/>
                <a:ea typeface="+mj-ea"/>
                <a:cs typeface="+mj-cs"/>
              </a:rPr>
              <a:t>и </a:t>
            </a:r>
            <a:r>
              <a:rPr lang="ru-RU" altLang="ru-RU" dirty="0">
                <a:solidFill>
                  <a:srgbClr val="0070C0"/>
                </a:solidFill>
                <a:latin typeface="+mj-lt"/>
                <a:ea typeface="+mj-ea"/>
                <a:cs typeface="+mj-cs"/>
              </a:rPr>
              <a:t>Италии – 58 и 59</a:t>
            </a:r>
            <a:r>
              <a:rPr lang="ru-RU" altLang="ru-RU" dirty="0">
                <a:solidFill>
                  <a:srgbClr val="1D4779"/>
                </a:solidFill>
                <a:latin typeface="+mj-lt"/>
                <a:ea typeface="+mj-ea"/>
                <a:cs typeface="+mj-cs"/>
              </a:rPr>
              <a:t> соответственно, </a:t>
            </a:r>
            <a:endParaRPr lang="ru-RU" altLang="ru-RU" dirty="0" smtClean="0">
              <a:solidFill>
                <a:srgbClr val="1D4779"/>
              </a:solidFill>
              <a:latin typeface="+mj-lt"/>
              <a:ea typeface="+mj-ea"/>
              <a:cs typeface="+mj-cs"/>
            </a:endParaRPr>
          </a:p>
          <a:p>
            <a:pPr eaLnBrk="0" hangingPunct="0">
              <a:buFont typeface="Arial" charset="0"/>
              <a:buNone/>
            </a:pPr>
            <a:r>
              <a:rPr lang="ru-RU" altLang="ru-RU" dirty="0" smtClean="0">
                <a:solidFill>
                  <a:srgbClr val="0070C0"/>
                </a:solidFill>
                <a:latin typeface="+mj-lt"/>
                <a:ea typeface="+mj-ea"/>
                <a:cs typeface="+mj-cs"/>
              </a:rPr>
              <a:t>в </a:t>
            </a:r>
            <a:r>
              <a:rPr lang="ru-RU" altLang="ru-RU" dirty="0">
                <a:solidFill>
                  <a:srgbClr val="0070C0"/>
                </a:solidFill>
                <a:latin typeface="+mj-lt"/>
                <a:ea typeface="+mj-ea"/>
                <a:cs typeface="+mj-cs"/>
              </a:rPr>
              <a:t>Швеции и Норвегии – 61 и 67</a:t>
            </a:r>
            <a:r>
              <a:rPr lang="ru-RU" altLang="ru-RU" dirty="0">
                <a:solidFill>
                  <a:srgbClr val="1D4779"/>
                </a:solidFill>
                <a:latin typeface="+mj-lt"/>
                <a:ea typeface="+mj-ea"/>
                <a:cs typeface="+mj-cs"/>
              </a:rPr>
              <a:t>, </a:t>
            </a:r>
            <a:endParaRPr lang="ru-RU" altLang="ru-RU" dirty="0" smtClean="0">
              <a:solidFill>
                <a:srgbClr val="1D4779"/>
              </a:solidFill>
              <a:latin typeface="+mj-lt"/>
              <a:ea typeface="+mj-ea"/>
              <a:cs typeface="+mj-cs"/>
            </a:endParaRPr>
          </a:p>
          <a:p>
            <a:pPr eaLnBrk="0" hangingPunct="0">
              <a:buFont typeface="Arial" charset="0"/>
              <a:buNone/>
            </a:pPr>
            <a:r>
              <a:rPr lang="ru-RU" altLang="ru-RU" dirty="0" smtClean="0">
                <a:solidFill>
                  <a:srgbClr val="0070C0"/>
                </a:solidFill>
                <a:latin typeface="+mj-lt"/>
                <a:ea typeface="+mj-ea"/>
                <a:cs typeface="+mj-cs"/>
              </a:rPr>
              <a:t>в </a:t>
            </a:r>
            <a:r>
              <a:rPr lang="ru-RU" altLang="ru-RU" dirty="0">
                <a:solidFill>
                  <a:srgbClr val="0070C0"/>
                </a:solidFill>
                <a:latin typeface="+mj-lt"/>
                <a:ea typeface="+mj-ea"/>
                <a:cs typeface="+mj-cs"/>
              </a:rPr>
              <a:t>Германии, Австрии и Греции – 76, </a:t>
            </a:r>
            <a:endParaRPr lang="ru-RU" altLang="ru-RU" dirty="0" smtClean="0">
              <a:solidFill>
                <a:srgbClr val="0070C0"/>
              </a:solidFill>
              <a:latin typeface="+mj-lt"/>
              <a:ea typeface="+mj-ea"/>
              <a:cs typeface="+mj-cs"/>
            </a:endParaRPr>
          </a:p>
          <a:p>
            <a:pPr eaLnBrk="0" hangingPunct="0">
              <a:buFont typeface="Arial" charset="0"/>
              <a:buNone/>
            </a:pPr>
            <a:r>
              <a:rPr lang="ru-RU" altLang="ru-RU" dirty="0" smtClean="0">
                <a:solidFill>
                  <a:srgbClr val="0070C0"/>
                </a:solidFill>
                <a:latin typeface="+mj-lt"/>
                <a:ea typeface="+mj-ea"/>
                <a:cs typeface="+mj-cs"/>
              </a:rPr>
              <a:t>во </a:t>
            </a:r>
            <a:r>
              <a:rPr lang="ru-RU" altLang="ru-RU" dirty="0">
                <a:solidFill>
                  <a:srgbClr val="0070C0"/>
                </a:solidFill>
                <a:latin typeface="+mj-lt"/>
                <a:ea typeface="+mj-ea"/>
                <a:cs typeface="+mj-cs"/>
              </a:rPr>
              <a:t>Франции – 85 </a:t>
            </a:r>
            <a:r>
              <a:rPr lang="ru-RU" altLang="ru-RU" dirty="0" smtClean="0">
                <a:solidFill>
                  <a:srgbClr val="0070C0"/>
                </a:solidFill>
                <a:latin typeface="+mj-lt"/>
                <a:ea typeface="+mj-ea"/>
                <a:cs typeface="+mj-cs"/>
              </a:rPr>
              <a:t>человек </a:t>
            </a:r>
            <a:r>
              <a:rPr lang="ru-RU" altLang="ru-RU" dirty="0" smtClean="0">
                <a:solidFill>
                  <a:srgbClr val="1D4779"/>
                </a:solidFill>
                <a:latin typeface="+mj-lt"/>
                <a:ea typeface="+mj-ea"/>
                <a:cs typeface="+mj-cs"/>
                <a:hlinkClick r:id="" action="ppaction://noaction"/>
              </a:rPr>
              <a:t>[</a:t>
            </a:r>
            <a:r>
              <a:rPr lang="ru-RU" altLang="ru-RU" dirty="0">
                <a:solidFill>
                  <a:srgbClr val="1D4779"/>
                </a:solidFill>
                <a:latin typeface="+mj-lt"/>
                <a:ea typeface="+mj-ea"/>
                <a:cs typeface="+mj-cs"/>
                <a:hlinkClick r:id="" action="ppaction://noaction"/>
              </a:rPr>
              <a:t>1]</a:t>
            </a:r>
            <a:r>
              <a:rPr lang="ru-RU" altLang="ru-RU" dirty="0">
                <a:solidFill>
                  <a:srgbClr val="1D4779"/>
                </a:solidFill>
                <a:latin typeface="+mj-lt"/>
                <a:ea typeface="+mj-ea"/>
                <a:cs typeface="+mj-cs"/>
              </a:rPr>
              <a:t> </a:t>
            </a:r>
          </a:p>
          <a:p>
            <a:pPr eaLnBrk="0" hangingPunct="0">
              <a:buFont typeface="Arial" charset="0"/>
              <a:buNone/>
            </a:pPr>
            <a:r>
              <a:rPr lang="ru-RU" altLang="ru-RU" dirty="0">
                <a:solidFill>
                  <a:srgbClr val="1D4779"/>
                </a:solidFill>
                <a:latin typeface="+mj-lt"/>
                <a:ea typeface="+mj-ea"/>
                <a:cs typeface="+mj-cs"/>
              </a:rPr>
              <a:t/>
            </a:r>
            <a:br>
              <a:rPr lang="ru-RU" altLang="ru-RU" dirty="0">
                <a:solidFill>
                  <a:srgbClr val="1D4779"/>
                </a:solidFill>
                <a:latin typeface="+mj-lt"/>
                <a:ea typeface="+mj-ea"/>
                <a:cs typeface="+mj-cs"/>
              </a:rPr>
            </a:br>
            <a:endParaRPr lang="ru-RU" altLang="ru-RU" dirty="0">
              <a:solidFill>
                <a:srgbClr val="1D4779"/>
              </a:solidFill>
              <a:latin typeface="+mj-lt"/>
              <a:ea typeface="+mj-ea"/>
              <a:cs typeface="+mj-cs"/>
            </a:endParaRPr>
          </a:p>
        </p:txBody>
      </p:sp>
      <p:sp>
        <p:nvSpPr>
          <p:cNvPr id="8" name="Прямоугольник 2"/>
          <p:cNvSpPr>
            <a:spLocks noChangeArrowheads="1"/>
          </p:cNvSpPr>
          <p:nvPr/>
        </p:nvSpPr>
        <p:spPr bwMode="auto">
          <a:xfrm>
            <a:off x="683568" y="5342872"/>
            <a:ext cx="7992888" cy="1136437"/>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eaLnBrk="0" hangingPunct="0">
              <a:buFont typeface="Arial" charset="0"/>
              <a:buNone/>
            </a:pPr>
            <a:r>
              <a:rPr lang="ru-RU" altLang="ru-RU" dirty="0" smtClean="0">
                <a:solidFill>
                  <a:srgbClr val="1D4779"/>
                </a:solidFill>
                <a:latin typeface="+mj-lt"/>
                <a:ea typeface="+mj-ea"/>
                <a:cs typeface="+mj-cs"/>
              </a:rPr>
              <a:t>Сверхвысокое </a:t>
            </a:r>
            <a:r>
              <a:rPr lang="ru-RU" altLang="ru-RU" dirty="0">
                <a:solidFill>
                  <a:srgbClr val="1D4779"/>
                </a:solidFill>
                <a:latin typeface="+mj-lt"/>
                <a:ea typeface="+mj-ea"/>
                <a:cs typeface="+mj-cs"/>
              </a:rPr>
              <a:t>потребление алкоголя в России приводит к преждевременной, предотвратимой смерти около 500 тысяч человек ежегодно. </a:t>
            </a:r>
            <a:endParaRPr lang="ru-RU" altLang="ru-RU" dirty="0" smtClean="0">
              <a:solidFill>
                <a:srgbClr val="1D4779"/>
              </a:solidFill>
              <a:latin typeface="+mj-lt"/>
              <a:ea typeface="+mj-ea"/>
              <a:cs typeface="+mj-cs"/>
            </a:endParaRPr>
          </a:p>
          <a:p>
            <a:pPr eaLnBrk="0" hangingPunct="0">
              <a:buFont typeface="Arial" charset="0"/>
              <a:buNone/>
            </a:pPr>
            <a:r>
              <a:rPr lang="ru-RU" altLang="ru-RU" dirty="0" smtClean="0">
                <a:solidFill>
                  <a:srgbClr val="1D4779"/>
                </a:solidFill>
                <a:latin typeface="+mj-lt"/>
                <a:ea typeface="+mj-ea"/>
                <a:cs typeface="+mj-cs"/>
              </a:rPr>
              <a:t>Это </a:t>
            </a:r>
            <a:r>
              <a:rPr lang="ru-RU" altLang="ru-RU" dirty="0">
                <a:solidFill>
                  <a:srgbClr val="1D4779"/>
                </a:solidFill>
                <a:latin typeface="+mj-lt"/>
                <a:ea typeface="+mj-ea"/>
                <a:cs typeface="+mj-cs"/>
              </a:rPr>
              <a:t>около 30% смертности мужчин и 15% – женщин.</a:t>
            </a:r>
          </a:p>
        </p:txBody>
      </p:sp>
    </p:spTree>
    <p:extLst>
      <p:ext uri="{BB962C8B-B14F-4D97-AF65-F5344CB8AC3E}">
        <p14:creationId xmlns:p14="http://schemas.microsoft.com/office/powerpoint/2010/main" val="1455299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593725" y="1052736"/>
            <a:ext cx="8229600" cy="1143000"/>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ru-RU" altLang="ru-RU" sz="1800" b="1" dirty="0">
                <a:solidFill>
                  <a:srgbClr val="C00000"/>
                </a:solidFill>
              </a:rPr>
              <a:t>Младенческая смертность </a:t>
            </a:r>
            <a:r>
              <a:rPr lang="ru-RU" altLang="ru-RU" sz="1800" b="1" dirty="0" smtClean="0">
                <a:solidFill>
                  <a:srgbClr val="C00000"/>
                </a:solidFill>
              </a:rPr>
              <a:t/>
            </a:r>
            <a:br>
              <a:rPr lang="ru-RU" altLang="ru-RU" sz="1800" b="1" dirty="0" smtClean="0">
                <a:solidFill>
                  <a:srgbClr val="C00000"/>
                </a:solidFill>
              </a:rPr>
            </a:br>
            <a:r>
              <a:rPr lang="ru-RU" altLang="ru-RU" sz="1800" i="1" dirty="0" smtClean="0">
                <a:solidFill>
                  <a:srgbClr val="C00000"/>
                </a:solidFill>
              </a:rPr>
              <a:t>(</a:t>
            </a:r>
            <a:r>
              <a:rPr lang="ru-RU" altLang="ru-RU" sz="1800" i="1" dirty="0">
                <a:solidFill>
                  <a:srgbClr val="C00000"/>
                </a:solidFill>
              </a:rPr>
              <a:t>в возрасте до одного года, на 1000 родившихся живыми) </a:t>
            </a:r>
          </a:p>
        </p:txBody>
      </p:sp>
      <p:sp>
        <p:nvSpPr>
          <p:cNvPr id="160771" name="Rectangle 5"/>
          <p:cNvSpPr>
            <a:spLocks noChangeArrowheads="1"/>
          </p:cNvSpPr>
          <p:nvPr/>
        </p:nvSpPr>
        <p:spPr bwMode="auto">
          <a:xfrm>
            <a:off x="0" y="1933575"/>
            <a:ext cx="9144000" cy="0"/>
          </a:xfrm>
          <a:prstGeom prst="rect">
            <a:avLst/>
          </a:prstGeom>
          <a:noFill/>
          <a:ln w="9525">
            <a:noFill/>
            <a:miter lim="800000"/>
            <a:headEnd/>
            <a:tailEnd/>
          </a:ln>
        </p:spPr>
        <p:txBody>
          <a:bodyPr wrap="none" anchor="ctr">
            <a:spAutoFit/>
          </a:bodyPr>
          <a:lstStyle/>
          <a:p>
            <a:pPr eaLnBrk="1" hangingPunct="1"/>
            <a:endParaRPr lang="ru-RU" altLang="ru-RU">
              <a:solidFill>
                <a:srgbClr val="000000"/>
              </a:solidFill>
            </a:endParaRPr>
          </a:p>
        </p:txBody>
      </p:sp>
      <p:graphicFrame>
        <p:nvGraphicFramePr>
          <p:cNvPr id="2" name="Object 4"/>
          <p:cNvGraphicFramePr>
            <a:graphicFrameLocks noChangeAspect="1"/>
          </p:cNvGraphicFramePr>
          <p:nvPr>
            <p:extLst>
              <p:ext uri="{D42A27DB-BD31-4B8C-83A1-F6EECF244321}">
                <p14:modId xmlns:p14="http://schemas.microsoft.com/office/powerpoint/2010/main" val="1814573907"/>
              </p:ext>
            </p:extLst>
          </p:nvPr>
        </p:nvGraphicFramePr>
        <p:xfrm>
          <a:off x="371475" y="1700808"/>
          <a:ext cx="8401050" cy="3713163"/>
        </p:xfrm>
        <a:graphic>
          <a:graphicData uri="http://schemas.openxmlformats.org/drawingml/2006/chart">
            <c:chart xmlns:c="http://schemas.openxmlformats.org/drawingml/2006/chart" xmlns:r="http://schemas.openxmlformats.org/officeDocument/2006/relationships" r:id="rId3"/>
          </a:graphicData>
        </a:graphic>
      </p:graphicFrame>
      <p:sp>
        <p:nvSpPr>
          <p:cNvPr id="160773" name="Rectangle 6"/>
          <p:cNvSpPr>
            <a:spLocks noChangeArrowheads="1"/>
          </p:cNvSpPr>
          <p:nvPr/>
        </p:nvSpPr>
        <p:spPr bwMode="auto">
          <a:xfrm>
            <a:off x="188912" y="5787032"/>
            <a:ext cx="8847583" cy="522288"/>
          </a:xfrm>
          <a:prstGeom prst="rect">
            <a:avLst/>
          </a:prstGeom>
          <a:noFill/>
          <a:ln w="9525">
            <a:noFill/>
            <a:miter lim="800000"/>
            <a:headEnd/>
            <a:tailEnd/>
          </a:ln>
        </p:spPr>
        <p:txBody>
          <a:bodyPr wrap="square">
            <a:spAutoFit/>
          </a:bodyPr>
          <a:lstStyle/>
          <a:p>
            <a:pPr algn="r"/>
            <a:r>
              <a:rPr lang="ru-RU" altLang="ru-RU" sz="1400" i="1" dirty="0">
                <a:solidFill>
                  <a:srgbClr val="1D4779"/>
                </a:solidFill>
                <a:latin typeface="+mn-lt"/>
              </a:rPr>
              <a:t>Источники: Демографический ежегодник России. 2001, 2009, 2015: стат. сб. / Росстат. – М., 2001, 2009, 2015.; Здоровье для всех: Европейская база данных. ВОЗ. URL: </a:t>
            </a:r>
            <a:r>
              <a:rPr lang="ru-RU" altLang="ru-RU" sz="1400" i="1" dirty="0" smtClean="0">
                <a:solidFill>
                  <a:srgbClr val="1D4779"/>
                </a:solidFill>
                <a:latin typeface="+mn-lt"/>
              </a:rPr>
              <a:t>http://data.euro.who.int/hfadb</a:t>
            </a:r>
            <a:r>
              <a:rPr lang="ru-RU" altLang="ru-RU" sz="1400" i="1" dirty="0">
                <a:solidFill>
                  <a:srgbClr val="1D4779"/>
                </a:solidFill>
                <a:latin typeface="+mn-lt"/>
              </a:rPr>
              <a:t>/ </a:t>
            </a:r>
          </a:p>
        </p:txBody>
      </p:sp>
      <p:sp>
        <p:nvSpPr>
          <p:cNvPr id="6"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29</a:t>
            </a:fld>
            <a:endParaRPr lang="ru-RU" sz="2000" b="1" dirty="0">
              <a:solidFill>
                <a:schemeClr val="bg1"/>
              </a:solidFill>
            </a:endParaRPr>
          </a:p>
        </p:txBody>
      </p:sp>
      <p:sp>
        <p:nvSpPr>
          <p:cNvPr id="7" name="TextBox 6"/>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Смертность</a:t>
            </a:r>
            <a:endParaRPr lang="ru-RU" altLang="ru-RU" dirty="0"/>
          </a:p>
        </p:txBody>
      </p:sp>
    </p:spTree>
    <p:extLst>
      <p:ext uri="{BB962C8B-B14F-4D97-AF65-F5344CB8AC3E}">
        <p14:creationId xmlns:p14="http://schemas.microsoft.com/office/powerpoint/2010/main" val="3693484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467544" y="1215687"/>
            <a:ext cx="8280920" cy="1335281"/>
          </a:xfrm>
          <a:prstGeom prst="roundRect">
            <a:avLst>
              <a:gd name="adj" fmla="val 7572"/>
            </a:avLst>
          </a:prstGeom>
          <a:solidFill>
            <a:schemeClr val="bg1"/>
          </a:solid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33122" name="Rectangle 8"/>
          <p:cNvSpPr>
            <a:spLocks noChangeArrowheads="1"/>
          </p:cNvSpPr>
          <p:nvPr/>
        </p:nvSpPr>
        <p:spPr bwMode="auto">
          <a:xfrm>
            <a:off x="323849" y="1196752"/>
            <a:ext cx="8640763" cy="1354217"/>
          </a:xfrm>
          <a:prstGeom prst="rect">
            <a:avLst/>
          </a:prstGeom>
          <a:noFill/>
          <a:ln w="9525">
            <a:noFill/>
            <a:miter lim="800000"/>
            <a:headEnd/>
            <a:tailEnd/>
          </a:ln>
          <a:effectLst/>
        </p:spPr>
        <p:txBody>
          <a:bodyPr anchor="ctr">
            <a:spAutoFit/>
          </a:bodyPr>
          <a:lstStyle/>
          <a:p>
            <a:pPr algn="ctr"/>
            <a:r>
              <a:rPr lang="ru-RU" altLang="ja-JP" b="1" dirty="0">
                <a:solidFill>
                  <a:srgbClr val="1D4779"/>
                </a:solidFill>
                <a:latin typeface="+mn-lt"/>
              </a:rPr>
              <a:t>Концепция которая объясняет все прошлые демографического развития </a:t>
            </a:r>
            <a:endParaRPr lang="ru-RU" altLang="ja-JP" b="1" dirty="0" smtClean="0">
              <a:solidFill>
                <a:srgbClr val="1D4779"/>
              </a:solidFill>
              <a:latin typeface="+mn-lt"/>
            </a:endParaRPr>
          </a:p>
          <a:p>
            <a:pPr algn="ctr"/>
            <a:r>
              <a:rPr lang="ru-RU" altLang="ja-JP" b="1" dirty="0" smtClean="0">
                <a:solidFill>
                  <a:srgbClr val="1D4779"/>
                </a:solidFill>
                <a:latin typeface="+mn-lt"/>
              </a:rPr>
              <a:t>и </a:t>
            </a:r>
            <a:r>
              <a:rPr lang="ru-RU" altLang="ja-JP" b="1" dirty="0">
                <a:solidFill>
                  <a:srgbClr val="1D4779"/>
                </a:solidFill>
                <a:latin typeface="+mn-lt"/>
              </a:rPr>
              <a:t>даёт основу для прогнозных оценок, получила название </a:t>
            </a:r>
            <a:endParaRPr lang="ru-RU" altLang="ja-JP" b="1" dirty="0" smtClean="0">
              <a:solidFill>
                <a:srgbClr val="1D4779"/>
              </a:solidFill>
              <a:latin typeface="+mn-lt"/>
            </a:endParaRPr>
          </a:p>
          <a:p>
            <a:pPr algn="ctr">
              <a:spcBef>
                <a:spcPts val="600"/>
              </a:spcBef>
              <a:spcAft>
                <a:spcPts val="600"/>
              </a:spcAft>
            </a:pPr>
            <a:r>
              <a:rPr lang="ru-RU" altLang="ja-JP" b="1" dirty="0" smtClean="0">
                <a:solidFill>
                  <a:srgbClr val="C00000"/>
                </a:solidFill>
                <a:latin typeface="+mn-lt"/>
              </a:rPr>
              <a:t>«</a:t>
            </a:r>
            <a:r>
              <a:rPr lang="ru-RU" altLang="ja-JP" b="1" dirty="0">
                <a:solidFill>
                  <a:srgbClr val="C00000"/>
                </a:solidFill>
                <a:latin typeface="+mn-lt"/>
              </a:rPr>
              <a:t>Т</a:t>
            </a:r>
            <a:r>
              <a:rPr lang="ru-RU" altLang="ja-JP" b="1" dirty="0" smtClean="0">
                <a:solidFill>
                  <a:srgbClr val="C00000"/>
                </a:solidFill>
                <a:latin typeface="+mn-lt"/>
              </a:rPr>
              <a:t>еории </a:t>
            </a:r>
            <a:r>
              <a:rPr lang="ru-RU" altLang="ja-JP" b="1" dirty="0">
                <a:solidFill>
                  <a:srgbClr val="C00000"/>
                </a:solidFill>
                <a:latin typeface="+mn-lt"/>
              </a:rPr>
              <a:t>демографического перехода» </a:t>
            </a:r>
            <a:endParaRPr lang="ru-RU" altLang="ja-JP" b="1" dirty="0" smtClean="0">
              <a:solidFill>
                <a:srgbClr val="C00000"/>
              </a:solidFill>
              <a:latin typeface="+mn-lt"/>
            </a:endParaRPr>
          </a:p>
          <a:p>
            <a:pPr algn="ctr"/>
            <a:r>
              <a:rPr lang="ru-RU" altLang="ja-JP" sz="1700" i="1" dirty="0" smtClean="0">
                <a:latin typeface="+mn-lt"/>
              </a:rPr>
              <a:t>(</a:t>
            </a:r>
            <a:r>
              <a:rPr lang="ru-RU" altLang="ja-JP" sz="1700" i="1" dirty="0">
                <a:latin typeface="+mn-lt"/>
              </a:rPr>
              <a:t>1924 г. Леон Рабинович, Франция </a:t>
            </a:r>
            <a:r>
              <a:rPr lang="ru-RU" altLang="ja-JP" dirty="0">
                <a:latin typeface="+mn-lt"/>
              </a:rPr>
              <a:t>) </a:t>
            </a:r>
          </a:p>
        </p:txBody>
      </p:sp>
      <p:sp>
        <p:nvSpPr>
          <p:cNvPr id="133123" name="Rectangle 9"/>
          <p:cNvSpPr>
            <a:spLocks noChangeArrowheads="1"/>
          </p:cNvSpPr>
          <p:nvPr/>
        </p:nvSpPr>
        <p:spPr bwMode="auto">
          <a:xfrm>
            <a:off x="250825" y="3733289"/>
            <a:ext cx="8639175" cy="221599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fontAlgn="auto">
              <a:lnSpc>
                <a:spcPct val="90000"/>
              </a:lnSpc>
              <a:spcBef>
                <a:spcPts val="0"/>
              </a:spcBef>
              <a:spcAft>
                <a:spcPts val="1200"/>
              </a:spcAft>
              <a:buFont typeface="Arial" pitchFamily="34" charset="0"/>
              <a:buNone/>
            </a:pPr>
            <a:r>
              <a:rPr lang="ru-RU" altLang="ja-JP" sz="1600" dirty="0">
                <a:latin typeface="+mn-lt"/>
                <a:cs typeface="+mn-cs"/>
              </a:rPr>
              <a:t>Её развивали американские учёные </a:t>
            </a:r>
            <a:r>
              <a:rPr lang="ru-RU" altLang="ja-JP" sz="1600" b="1" dirty="0">
                <a:latin typeface="+mn-lt"/>
                <a:cs typeface="+mn-cs"/>
              </a:rPr>
              <a:t>Уоррен Томпсон </a:t>
            </a:r>
            <a:r>
              <a:rPr lang="ru-RU" altLang="ja-JP" sz="1600" dirty="0">
                <a:latin typeface="+mn-lt"/>
                <a:cs typeface="+mn-cs"/>
              </a:rPr>
              <a:t>(</a:t>
            </a:r>
            <a:r>
              <a:rPr lang="ru-RU" altLang="ja-JP" sz="1600" dirty="0" smtClean="0">
                <a:latin typeface="+mn-lt"/>
                <a:cs typeface="+mn-cs"/>
              </a:rPr>
              <a:t>1930 г.),  </a:t>
            </a:r>
            <a:r>
              <a:rPr lang="ru-RU" altLang="ja-JP" sz="1600" b="1" dirty="0" err="1">
                <a:latin typeface="+mn-lt"/>
                <a:cs typeface="+mn-cs"/>
              </a:rPr>
              <a:t>Кингсли</a:t>
            </a:r>
            <a:r>
              <a:rPr lang="ru-RU" altLang="ja-JP" sz="1600" b="1" dirty="0">
                <a:latin typeface="+mn-lt"/>
                <a:cs typeface="+mn-cs"/>
              </a:rPr>
              <a:t> Дэвис </a:t>
            </a:r>
            <a:r>
              <a:rPr lang="ru-RU" altLang="ja-JP" sz="1600" dirty="0">
                <a:latin typeface="+mn-lt"/>
                <a:cs typeface="+mn-cs"/>
              </a:rPr>
              <a:t>(</a:t>
            </a:r>
            <a:r>
              <a:rPr lang="ru-RU" altLang="ja-JP" sz="1600" dirty="0" smtClean="0">
                <a:latin typeface="+mn-lt"/>
                <a:cs typeface="+mn-cs"/>
              </a:rPr>
              <a:t>1949 г.),             француз </a:t>
            </a:r>
            <a:r>
              <a:rPr lang="ru-RU" altLang="ja-JP" sz="1600" b="1" dirty="0">
                <a:latin typeface="+mn-lt"/>
                <a:cs typeface="+mn-cs"/>
              </a:rPr>
              <a:t>Адольф </a:t>
            </a:r>
            <a:r>
              <a:rPr lang="ru-RU" altLang="ja-JP" sz="1600" b="1" dirty="0" err="1">
                <a:latin typeface="+mn-lt"/>
                <a:cs typeface="+mn-cs"/>
              </a:rPr>
              <a:t>Ландри</a:t>
            </a:r>
            <a:r>
              <a:rPr lang="ru-RU" altLang="ja-JP" sz="1600" b="1" dirty="0">
                <a:latin typeface="+mn-lt"/>
                <a:cs typeface="+mn-cs"/>
              </a:rPr>
              <a:t> </a:t>
            </a:r>
            <a:r>
              <a:rPr lang="ru-RU" altLang="ja-JP" sz="1600" dirty="0">
                <a:latin typeface="+mn-lt"/>
                <a:cs typeface="+mn-cs"/>
              </a:rPr>
              <a:t>(</a:t>
            </a:r>
            <a:r>
              <a:rPr lang="ru-RU" altLang="ja-JP" sz="1600" dirty="0" smtClean="0">
                <a:latin typeface="+mn-lt"/>
                <a:cs typeface="+mn-cs"/>
              </a:rPr>
              <a:t>1934 г., 1945 г.), </a:t>
            </a:r>
            <a:r>
              <a:rPr lang="ru-RU" altLang="ja-JP" sz="1600" dirty="0" err="1" smtClean="0">
                <a:latin typeface="+mn-lt"/>
                <a:cs typeface="+mn-cs"/>
              </a:rPr>
              <a:t>Каа</a:t>
            </a:r>
            <a:r>
              <a:rPr lang="ru-RU" altLang="ja-JP" sz="1600" dirty="0" smtClean="0">
                <a:latin typeface="+mn-lt"/>
                <a:cs typeface="+mn-cs"/>
              </a:rPr>
              <a:t> </a:t>
            </a:r>
            <a:r>
              <a:rPr lang="ru-RU" altLang="ja-JP" sz="1600" dirty="0">
                <a:latin typeface="+mn-lt"/>
                <a:cs typeface="+mn-cs"/>
              </a:rPr>
              <a:t>(1986 г</a:t>
            </a:r>
            <a:r>
              <a:rPr lang="ru-RU" altLang="ja-JP" sz="1600" dirty="0" smtClean="0">
                <a:latin typeface="+mn-lt"/>
                <a:cs typeface="+mn-cs"/>
              </a:rPr>
              <a:t>., 2002 г.).</a:t>
            </a:r>
            <a:endParaRPr lang="ru-RU" altLang="ja-JP" sz="1600" dirty="0">
              <a:latin typeface="+mn-lt"/>
              <a:cs typeface="+mn-cs"/>
            </a:endParaRPr>
          </a:p>
          <a:p>
            <a:pPr fontAlgn="auto">
              <a:lnSpc>
                <a:spcPct val="90000"/>
              </a:lnSpc>
              <a:spcBef>
                <a:spcPts val="0"/>
              </a:spcBef>
              <a:spcAft>
                <a:spcPts val="1200"/>
              </a:spcAft>
              <a:buFont typeface="Arial" pitchFamily="34" charset="0"/>
              <a:buNone/>
            </a:pPr>
            <a:r>
              <a:rPr lang="ru-RU" altLang="ja-JP" sz="1600" dirty="0">
                <a:latin typeface="+mn-lt"/>
                <a:cs typeface="+mn-cs"/>
              </a:rPr>
              <a:t>Среди российских  учёных идеи о возможной стабилизации численности населения Земли высказывали академик </a:t>
            </a:r>
            <a:r>
              <a:rPr lang="ru-RU" altLang="ja-JP" sz="1600" b="1" dirty="0" smtClean="0">
                <a:latin typeface="+mn-lt"/>
                <a:cs typeface="+mn-cs"/>
              </a:rPr>
              <a:t>С.Г</a:t>
            </a:r>
            <a:r>
              <a:rPr lang="ru-RU" altLang="ja-JP" sz="1600" b="1" dirty="0">
                <a:latin typeface="+mn-lt"/>
                <a:cs typeface="+mn-cs"/>
              </a:rPr>
              <a:t>. Струмилин </a:t>
            </a:r>
            <a:r>
              <a:rPr lang="ru-RU" altLang="ja-JP" sz="1600" dirty="0">
                <a:latin typeface="+mn-lt"/>
                <a:cs typeface="+mn-cs"/>
              </a:rPr>
              <a:t>и известный демограф </a:t>
            </a:r>
            <a:r>
              <a:rPr lang="ru-RU" altLang="ja-JP" sz="1600" b="1" dirty="0" smtClean="0">
                <a:latin typeface="+mn-lt"/>
                <a:cs typeface="+mn-cs"/>
              </a:rPr>
              <a:t>Б.Ц</a:t>
            </a:r>
            <a:r>
              <a:rPr lang="ru-RU" altLang="ja-JP" sz="1600" b="1" dirty="0">
                <a:latin typeface="+mn-lt"/>
                <a:cs typeface="+mn-cs"/>
              </a:rPr>
              <a:t>. </a:t>
            </a:r>
            <a:r>
              <a:rPr lang="ru-RU" altLang="ja-JP" sz="1600" b="1" dirty="0" err="1">
                <a:latin typeface="+mn-lt"/>
                <a:cs typeface="+mn-cs"/>
              </a:rPr>
              <a:t>Урланис</a:t>
            </a:r>
            <a:r>
              <a:rPr lang="ru-RU" altLang="ja-JP" sz="1600" dirty="0">
                <a:latin typeface="+mn-lt"/>
                <a:cs typeface="+mn-cs"/>
              </a:rPr>
              <a:t>. </a:t>
            </a:r>
          </a:p>
          <a:p>
            <a:pPr fontAlgn="auto">
              <a:lnSpc>
                <a:spcPct val="90000"/>
              </a:lnSpc>
              <a:spcBef>
                <a:spcPts val="0"/>
              </a:spcBef>
              <a:spcAft>
                <a:spcPts val="1200"/>
              </a:spcAft>
              <a:buFont typeface="Arial" pitchFamily="34" charset="0"/>
              <a:buNone/>
            </a:pPr>
            <a:r>
              <a:rPr lang="ru-RU" altLang="ja-JP" sz="1600" dirty="0">
                <a:latin typeface="+mn-lt"/>
                <a:cs typeface="+mn-cs"/>
              </a:rPr>
              <a:t>В её конкретной разработке активно участвовали </a:t>
            </a:r>
            <a:r>
              <a:rPr lang="ru-RU" altLang="ja-JP" sz="1600" b="1" dirty="0">
                <a:latin typeface="+mn-lt"/>
                <a:cs typeface="+mn-cs"/>
              </a:rPr>
              <a:t>А. Боярский</a:t>
            </a:r>
            <a:r>
              <a:rPr lang="ru-RU" altLang="ja-JP" sz="1600" dirty="0">
                <a:latin typeface="+mn-lt"/>
                <a:cs typeface="+mn-cs"/>
              </a:rPr>
              <a:t>, </a:t>
            </a:r>
            <a:r>
              <a:rPr lang="ru-RU" altLang="ja-JP" sz="1600" b="1" dirty="0">
                <a:latin typeface="+mn-lt"/>
                <a:cs typeface="+mn-cs"/>
              </a:rPr>
              <a:t>А. Вишневский </a:t>
            </a:r>
            <a:r>
              <a:rPr lang="ru-RU" altLang="ja-JP" sz="1600" dirty="0">
                <a:latin typeface="+mn-lt"/>
                <a:cs typeface="+mn-cs"/>
              </a:rPr>
              <a:t>(</a:t>
            </a:r>
            <a:r>
              <a:rPr lang="ru-RU" altLang="ja-JP" sz="1600" dirty="0" smtClean="0">
                <a:latin typeface="+mn-lt"/>
                <a:cs typeface="+mn-cs"/>
              </a:rPr>
              <a:t>1982 г.),                 </a:t>
            </a:r>
            <a:r>
              <a:rPr lang="ru-RU" altLang="ja-JP" sz="1600" b="1" dirty="0">
                <a:latin typeface="+mn-lt"/>
                <a:cs typeface="+mn-cs"/>
              </a:rPr>
              <a:t>Сергей </a:t>
            </a:r>
            <a:r>
              <a:rPr lang="ru-RU" altLang="ja-JP" sz="1600" b="1" dirty="0" err="1" smtClean="0">
                <a:latin typeface="+mn-lt"/>
                <a:cs typeface="+mn-cs"/>
              </a:rPr>
              <a:t>Капица</a:t>
            </a:r>
            <a:r>
              <a:rPr lang="ru-RU" altLang="ja-JP" sz="1600" b="1" dirty="0" smtClean="0">
                <a:latin typeface="+mn-lt"/>
                <a:cs typeface="+mn-cs"/>
              </a:rPr>
              <a:t> </a:t>
            </a:r>
            <a:r>
              <a:rPr lang="ru-RU" altLang="ja-JP" sz="1600" dirty="0">
                <a:latin typeface="+mn-lt"/>
                <a:cs typeface="+mn-cs"/>
              </a:rPr>
              <a:t>(</a:t>
            </a:r>
            <a:r>
              <a:rPr lang="ru-RU" altLang="ja-JP" sz="1600" dirty="0" smtClean="0">
                <a:latin typeface="+mn-lt"/>
                <a:cs typeface="+mn-cs"/>
              </a:rPr>
              <a:t>1999 г.) </a:t>
            </a:r>
            <a:r>
              <a:rPr lang="ru-RU" altLang="ja-JP" sz="1600" dirty="0">
                <a:latin typeface="+mn-lt"/>
                <a:cs typeface="+mn-cs"/>
              </a:rPr>
              <a:t>и другие отечественные демографы. </a:t>
            </a:r>
          </a:p>
          <a:p>
            <a:pPr fontAlgn="auto">
              <a:lnSpc>
                <a:spcPct val="90000"/>
              </a:lnSpc>
              <a:spcBef>
                <a:spcPts val="0"/>
              </a:spcBef>
              <a:spcAft>
                <a:spcPts val="1200"/>
              </a:spcAft>
              <a:buFont typeface="Arial" pitchFamily="34" charset="0"/>
              <a:buNone/>
            </a:pPr>
            <a:r>
              <a:rPr lang="ru-RU" altLang="ja-JP" sz="1600" dirty="0" smtClean="0">
                <a:latin typeface="+mn-lt"/>
                <a:cs typeface="+mn-cs"/>
              </a:rPr>
              <a:t>Ныне </a:t>
            </a:r>
            <a:r>
              <a:rPr lang="ru-RU" altLang="ja-JP" sz="1600" dirty="0">
                <a:latin typeface="+mn-lt"/>
                <a:cs typeface="+mn-cs"/>
              </a:rPr>
              <a:t>она общепризнана и используется как основа прогнозных разработок ООН по населению Земли на 21 век. </a:t>
            </a:r>
          </a:p>
        </p:txBody>
      </p:sp>
      <p:sp>
        <p:nvSpPr>
          <p:cNvPr id="133124" name="Rectangle 10"/>
          <p:cNvSpPr>
            <a:spLocks noChangeArrowheads="1"/>
          </p:cNvSpPr>
          <p:nvPr/>
        </p:nvSpPr>
        <p:spPr bwMode="auto">
          <a:xfrm>
            <a:off x="251520" y="2852936"/>
            <a:ext cx="8638480" cy="71558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fontAlgn="auto">
              <a:lnSpc>
                <a:spcPct val="90000"/>
              </a:lnSpc>
              <a:spcBef>
                <a:spcPts val="0"/>
              </a:spcBef>
              <a:spcAft>
                <a:spcPts val="1200"/>
              </a:spcAft>
              <a:buFont typeface="Arial" pitchFamily="34" charset="0"/>
              <a:buNone/>
            </a:pPr>
            <a:r>
              <a:rPr lang="ru-RU" altLang="ja-JP" sz="1600" dirty="0">
                <a:latin typeface="+mn-lt"/>
                <a:cs typeface="+mn-cs"/>
              </a:rPr>
              <a:t>В основе теории демографического перехода лежит выявленная закономерность смены типов воспроизводства населения со сменой этапов общественного производства — </a:t>
            </a:r>
            <a:r>
              <a:rPr lang="ru-RU" altLang="ja-JP" sz="1600" dirty="0" smtClean="0">
                <a:latin typeface="+mn-lt"/>
                <a:cs typeface="+mn-cs"/>
              </a:rPr>
              <a:t>                                          от </a:t>
            </a:r>
            <a:r>
              <a:rPr lang="ru-RU" altLang="ja-JP" sz="1600" dirty="0">
                <a:latin typeface="+mn-lt"/>
                <a:cs typeface="+mn-cs"/>
              </a:rPr>
              <a:t>присваивающего к аграрному, от него — к индустриальному и далее к постиндустриальному. </a:t>
            </a:r>
          </a:p>
        </p:txBody>
      </p:sp>
      <p:sp>
        <p:nvSpPr>
          <p:cNvPr id="7"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3</a:t>
            </a:fld>
            <a:endParaRPr lang="ru-RU" sz="2000" b="1" dirty="0">
              <a:solidFill>
                <a:schemeClr val="bg1"/>
              </a:solidFill>
            </a:endParaRPr>
          </a:p>
        </p:txBody>
      </p:sp>
    </p:spTree>
    <p:extLst>
      <p:ext uri="{BB962C8B-B14F-4D97-AF65-F5344CB8AC3E}">
        <p14:creationId xmlns:p14="http://schemas.microsoft.com/office/powerpoint/2010/main" val="733693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755576" y="1052736"/>
            <a:ext cx="8029178" cy="5909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b="1" dirty="0">
                <a:solidFill>
                  <a:srgbClr val="C00000"/>
                </a:solidFill>
                <a:latin typeface="+mj-lt"/>
                <a:ea typeface="+mj-ea"/>
                <a:cs typeface="+mj-cs"/>
              </a:rPr>
              <a:t>Ожидаемая продолжительность жизни населения при рождении </a:t>
            </a:r>
            <a:r>
              <a:rPr lang="ru-RU" altLang="ru-RU" i="1" dirty="0">
                <a:solidFill>
                  <a:srgbClr val="C00000"/>
                </a:solidFill>
                <a:latin typeface="+mj-lt"/>
                <a:ea typeface="+mj-ea"/>
                <a:cs typeface="+mj-cs"/>
              </a:rPr>
              <a:t>(число лет)</a:t>
            </a:r>
          </a:p>
        </p:txBody>
      </p:sp>
      <p:graphicFrame>
        <p:nvGraphicFramePr>
          <p:cNvPr id="61568" name="Group 128"/>
          <p:cNvGraphicFramePr>
            <a:graphicFrameLocks noGrp="1"/>
          </p:cNvGraphicFramePr>
          <p:nvPr>
            <p:extLst>
              <p:ext uri="{D42A27DB-BD31-4B8C-83A1-F6EECF244321}">
                <p14:modId xmlns:p14="http://schemas.microsoft.com/office/powerpoint/2010/main" val="1921911365"/>
              </p:ext>
            </p:extLst>
          </p:nvPr>
        </p:nvGraphicFramePr>
        <p:xfrm>
          <a:off x="255588" y="1412776"/>
          <a:ext cx="8574087" cy="460850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455862">
                  <a:extLst>
                    <a:ext uri="{9D8B030D-6E8A-4147-A177-3AD203B41FA5}">
                      <a16:colId xmlns:a16="http://schemas.microsoft.com/office/drawing/2014/main" xmlns="" val="20000"/>
                    </a:ext>
                  </a:extLst>
                </a:gridCol>
                <a:gridCol w="785813">
                  <a:extLst>
                    <a:ext uri="{9D8B030D-6E8A-4147-A177-3AD203B41FA5}">
                      <a16:colId xmlns:a16="http://schemas.microsoft.com/office/drawing/2014/main" xmlns="" val="20001"/>
                    </a:ext>
                  </a:extLst>
                </a:gridCol>
                <a:gridCol w="785812">
                  <a:extLst>
                    <a:ext uri="{9D8B030D-6E8A-4147-A177-3AD203B41FA5}">
                      <a16:colId xmlns:a16="http://schemas.microsoft.com/office/drawing/2014/main" xmlns="" val="20002"/>
                    </a:ext>
                  </a:extLst>
                </a:gridCol>
                <a:gridCol w="784225">
                  <a:extLst>
                    <a:ext uri="{9D8B030D-6E8A-4147-A177-3AD203B41FA5}">
                      <a16:colId xmlns:a16="http://schemas.microsoft.com/office/drawing/2014/main" xmlns="" val="20003"/>
                    </a:ext>
                  </a:extLst>
                </a:gridCol>
                <a:gridCol w="785813">
                  <a:extLst>
                    <a:ext uri="{9D8B030D-6E8A-4147-A177-3AD203B41FA5}">
                      <a16:colId xmlns:a16="http://schemas.microsoft.com/office/drawing/2014/main" xmlns="" val="20004"/>
                    </a:ext>
                  </a:extLst>
                </a:gridCol>
                <a:gridCol w="785812">
                  <a:extLst>
                    <a:ext uri="{9D8B030D-6E8A-4147-A177-3AD203B41FA5}">
                      <a16:colId xmlns:a16="http://schemas.microsoft.com/office/drawing/2014/main" xmlns="" val="20005"/>
                    </a:ext>
                  </a:extLst>
                </a:gridCol>
                <a:gridCol w="728663">
                  <a:extLst>
                    <a:ext uri="{9D8B030D-6E8A-4147-A177-3AD203B41FA5}">
                      <a16:colId xmlns:a16="http://schemas.microsoft.com/office/drawing/2014/main" xmlns="" val="20006"/>
                    </a:ext>
                  </a:extLst>
                </a:gridCol>
                <a:gridCol w="1462087">
                  <a:extLst>
                    <a:ext uri="{9D8B030D-6E8A-4147-A177-3AD203B41FA5}">
                      <a16:colId xmlns:a16="http://schemas.microsoft.com/office/drawing/2014/main" xmlns="" val="20007"/>
                    </a:ext>
                  </a:extLst>
                </a:gridCol>
              </a:tblGrid>
              <a:tr h="32917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500" u="none" strike="noStrike" cap="none" normalizeH="0" baseline="0" dirty="0" smtClean="0">
                          <a:ln>
                            <a:noFill/>
                          </a:ln>
                          <a:solidFill>
                            <a:schemeClr val="bg1"/>
                          </a:solidFill>
                          <a:effectLst/>
                        </a:rPr>
                        <a:t>Т</a:t>
                      </a:r>
                      <a:r>
                        <a:rPr kumimoji="0" lang="ru-RU" sz="1500" u="none" strike="noStrike" cap="none" normalizeH="0" baseline="0" dirty="0" err="1" smtClean="0">
                          <a:ln>
                            <a:noFill/>
                          </a:ln>
                          <a:solidFill>
                            <a:schemeClr val="bg1"/>
                          </a:solidFill>
                          <a:effectLst/>
                        </a:rPr>
                        <a:t>ерритория</a:t>
                      </a:r>
                      <a:endParaRPr kumimoji="0" lang="ru-RU" sz="1500" b="0" i="0" u="none" strike="noStrike" cap="none" normalizeH="0" baseline="0" dirty="0" smtClean="0">
                        <a:ln>
                          <a:noFill/>
                        </a:ln>
                        <a:solidFill>
                          <a:schemeClr val="bg1"/>
                        </a:solidFill>
                        <a:effectLst/>
                        <a:latin typeface="Arial" charset="0"/>
                      </a:endParaRPr>
                    </a:p>
                  </a:txBody>
                  <a:tcPr marT="45727" marB="45727" anchor="ctr" horzOverflow="overflow">
                    <a:lnL w="19050" cap="flat" cmpd="sng" algn="ctr">
                      <a:solidFill>
                        <a:srgbClr val="0070C0"/>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0070C0"/>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solidFill>
                            <a:schemeClr val="bg1"/>
                          </a:solidFill>
                          <a:effectLst/>
                        </a:rPr>
                        <a:t>Год</a:t>
                      </a:r>
                      <a:endParaRPr kumimoji="0" lang="ru-RU" sz="1500" b="0" i="0" u="none" strike="noStrike" cap="none" normalizeH="0" baseline="0" dirty="0" smtClean="0">
                        <a:ln>
                          <a:noFill/>
                        </a:ln>
                        <a:solidFill>
                          <a:schemeClr val="bg1"/>
                        </a:solidFill>
                        <a:effectLst/>
                        <a:latin typeface="Arial" charset="0"/>
                      </a:endParaRPr>
                    </a:p>
                  </a:txBody>
                  <a:tcPr marT="45727" marB="4572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solidFill>
                            <a:schemeClr val="bg1"/>
                          </a:solidFill>
                          <a:effectLst/>
                        </a:rPr>
                        <a:t>20</a:t>
                      </a:r>
                      <a:r>
                        <a:rPr kumimoji="0" lang="en-US" sz="1500" u="none" strike="noStrike" cap="none" normalizeH="0" baseline="0" dirty="0" smtClean="0">
                          <a:ln>
                            <a:noFill/>
                          </a:ln>
                          <a:solidFill>
                            <a:schemeClr val="bg1"/>
                          </a:solidFill>
                          <a:effectLst/>
                        </a:rPr>
                        <a:t>1</a:t>
                      </a:r>
                      <a:r>
                        <a:rPr kumimoji="0" lang="ru-RU" sz="1500" u="none" strike="noStrike" cap="none" normalizeH="0" baseline="0" dirty="0" smtClean="0">
                          <a:ln>
                            <a:noFill/>
                          </a:ln>
                          <a:solidFill>
                            <a:schemeClr val="bg1"/>
                          </a:solidFill>
                          <a:effectLst/>
                        </a:rPr>
                        <a:t>4 г. к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dirty="0" smtClean="0">
                          <a:ln>
                            <a:noFill/>
                          </a:ln>
                          <a:solidFill>
                            <a:schemeClr val="bg1"/>
                          </a:solidFill>
                          <a:effectLst/>
                        </a:rPr>
                        <a:t>1990 г., в %</a:t>
                      </a:r>
                      <a:endParaRPr kumimoji="0" lang="ru-RU" sz="1500" b="0" i="0" u="none" strike="noStrike" cap="none" normalizeH="0" baseline="0" dirty="0" smtClean="0">
                        <a:ln>
                          <a:noFill/>
                        </a:ln>
                        <a:solidFill>
                          <a:schemeClr val="bg1"/>
                        </a:solidFill>
                        <a:effectLst/>
                        <a:latin typeface="Arial" charset="0"/>
                      </a:endParaRPr>
                    </a:p>
                  </a:txBody>
                  <a:tcPr marT="45727" marB="45727" anchor="ctr" horzOverflow="overflow">
                    <a:lnL w="19050" cap="flat" cmpd="sng" algn="ctr">
                      <a:solidFill>
                        <a:schemeClr val="bg1"/>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10000"/>
                  </a:ext>
                </a:extLst>
              </a:tr>
              <a:tr h="329179">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solidFill>
                            <a:schemeClr val="bg1"/>
                          </a:solidFill>
                          <a:effectLst/>
                        </a:rPr>
                        <a:t>1990</a:t>
                      </a:r>
                      <a:endParaRPr kumimoji="0" lang="ru-RU" sz="1500" b="0" i="0" u="none" strike="noStrike" cap="none" normalizeH="0" baseline="0" dirty="0" smtClean="0">
                        <a:ln>
                          <a:noFill/>
                        </a:ln>
                        <a:solidFill>
                          <a:schemeClr val="bg1"/>
                        </a:solidFill>
                        <a:effectLst/>
                        <a:latin typeface="Arial" charset="0"/>
                      </a:endParaRPr>
                    </a:p>
                  </a:txBody>
                  <a:tcPr marT="45727" marB="4572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solidFill>
                            <a:schemeClr val="bg1"/>
                          </a:solidFill>
                          <a:effectLst/>
                        </a:rPr>
                        <a:t>1995</a:t>
                      </a:r>
                      <a:endParaRPr kumimoji="0" lang="ru-RU" sz="1500" b="0" i="0" u="none" strike="noStrike" cap="none" normalizeH="0" baseline="0" dirty="0" smtClean="0">
                        <a:ln>
                          <a:noFill/>
                        </a:ln>
                        <a:solidFill>
                          <a:schemeClr val="bg1"/>
                        </a:solidFill>
                        <a:effectLst/>
                        <a:latin typeface="Arial" charset="0"/>
                      </a:endParaRPr>
                    </a:p>
                  </a:txBody>
                  <a:tcPr marT="45727" marB="4572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solidFill>
                            <a:schemeClr val="bg1"/>
                          </a:solidFill>
                          <a:effectLst/>
                        </a:rPr>
                        <a:t>2000</a:t>
                      </a:r>
                      <a:endParaRPr kumimoji="0" lang="ru-RU" sz="1500" b="0" i="0" u="none" strike="noStrike" cap="none" normalizeH="0" baseline="0" dirty="0" smtClean="0">
                        <a:ln>
                          <a:noFill/>
                        </a:ln>
                        <a:solidFill>
                          <a:schemeClr val="bg1"/>
                        </a:solidFill>
                        <a:effectLst/>
                        <a:latin typeface="Arial" charset="0"/>
                      </a:endParaRPr>
                    </a:p>
                  </a:txBody>
                  <a:tcPr marT="45727" marB="4572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solidFill>
                            <a:schemeClr val="bg1"/>
                          </a:solidFill>
                          <a:effectLst/>
                        </a:rPr>
                        <a:t>2005</a:t>
                      </a:r>
                      <a:endParaRPr kumimoji="0" lang="ru-RU" sz="1500" b="0" i="0" u="none" strike="noStrike" cap="none" normalizeH="0" baseline="0" dirty="0" smtClean="0">
                        <a:ln>
                          <a:noFill/>
                        </a:ln>
                        <a:solidFill>
                          <a:schemeClr val="bg1"/>
                        </a:solidFill>
                        <a:effectLst/>
                        <a:latin typeface="Arial" charset="0"/>
                      </a:endParaRPr>
                    </a:p>
                  </a:txBody>
                  <a:tcPr marT="45727" marB="4572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solidFill>
                            <a:schemeClr val="bg1"/>
                          </a:solidFill>
                          <a:effectLst/>
                        </a:rPr>
                        <a:t>2010</a:t>
                      </a:r>
                      <a:endParaRPr kumimoji="0" lang="ru-RU" sz="1500" b="0" i="0" u="none" strike="noStrike" cap="none" normalizeH="0" baseline="0" dirty="0" smtClean="0">
                        <a:ln>
                          <a:noFill/>
                        </a:ln>
                        <a:solidFill>
                          <a:schemeClr val="bg1"/>
                        </a:solidFill>
                        <a:effectLst/>
                        <a:latin typeface="Arial" charset="0"/>
                      </a:endParaRPr>
                    </a:p>
                  </a:txBody>
                  <a:tcPr marT="45727" marB="4572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solidFill>
                            <a:schemeClr val="bg1"/>
                          </a:solidFill>
                          <a:effectLst/>
                        </a:rPr>
                        <a:t>2014</a:t>
                      </a:r>
                      <a:endParaRPr kumimoji="0" lang="ru-RU" sz="1500" b="0" i="0" u="none" strike="noStrike" cap="none" normalizeH="0" baseline="0" dirty="0" smtClean="0">
                        <a:ln>
                          <a:noFill/>
                        </a:ln>
                        <a:solidFill>
                          <a:schemeClr val="bg1"/>
                        </a:solidFill>
                        <a:effectLst/>
                        <a:latin typeface="Arial" charset="0"/>
                      </a:endParaRPr>
                    </a:p>
                  </a:txBody>
                  <a:tcPr marT="45727" marB="45727"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vMerge="1">
                  <a:txBody>
                    <a:bodyPr/>
                    <a:lstStyle/>
                    <a:p>
                      <a:endParaRPr lang="ru-RU"/>
                    </a:p>
                  </a:txBody>
                  <a:tcPr/>
                </a:tc>
                <a:extLst>
                  <a:ext uri="{0D108BD9-81ED-4DB2-BD59-A6C34878D82A}">
                    <a16:rowId xmlns:a16="http://schemas.microsoft.com/office/drawing/2014/main" xmlns="" val="10001"/>
                  </a:ext>
                </a:extLst>
              </a:tr>
              <a:tr h="3291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Вологодская область</a:t>
                      </a:r>
                      <a:endParaRPr kumimoji="0" lang="ru-RU" sz="1500" b="1" i="0" u="none" strike="noStrike" cap="none" normalizeH="0" baseline="0" dirty="0" smtClean="0">
                        <a:ln>
                          <a:noFill/>
                        </a:ln>
                        <a:solidFill>
                          <a:srgbClr val="FF0000"/>
                        </a:solidFill>
                        <a:effectLst/>
                        <a:latin typeface="Arial" charset="0"/>
                      </a:endParaRPr>
                    </a:p>
                  </a:txBody>
                  <a:tcPr marT="45727" marB="45727" anchor="ctr" horzOverflow="overflow">
                    <a:lnL w="190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70</a:t>
                      </a:r>
                      <a:endParaRPr kumimoji="0" lang="ru-RU" sz="1500" b="0" i="0" u="none" strike="noStrike" cap="none" normalizeH="0" baseline="0" dirty="0" smtClean="0">
                        <a:ln>
                          <a:noFill/>
                        </a:ln>
                        <a:solidFill>
                          <a:srgbClr val="FF00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64,26</a:t>
                      </a:r>
                      <a:endParaRPr kumimoji="0" lang="ru-RU" sz="1500" b="0" i="0" u="none" strike="noStrike" cap="none" normalizeH="0" baseline="0" dirty="0" smtClean="0">
                        <a:ln>
                          <a:noFill/>
                        </a:ln>
                        <a:solidFill>
                          <a:srgbClr val="FF00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65,85</a:t>
                      </a:r>
                      <a:endParaRPr kumimoji="0" lang="ru-RU" sz="1500" b="0" i="0" u="none" strike="noStrike" cap="none" normalizeH="0" baseline="0" smtClean="0">
                        <a:ln>
                          <a:noFill/>
                        </a:ln>
                        <a:solidFill>
                          <a:srgbClr val="FF00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63,11</a:t>
                      </a:r>
                      <a:endParaRPr kumimoji="0" lang="ru-RU" sz="1500" b="0" i="0" u="none" strike="noStrike" cap="none" normalizeH="0" baseline="0" smtClean="0">
                        <a:ln>
                          <a:noFill/>
                        </a:ln>
                        <a:solidFill>
                          <a:srgbClr val="FF00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67,5</a:t>
                      </a:r>
                      <a:endParaRPr kumimoji="0" lang="ru-RU" sz="1500" b="0" i="0" u="none" strike="noStrike" cap="none" normalizeH="0" baseline="0" smtClean="0">
                        <a:ln>
                          <a:noFill/>
                        </a:ln>
                        <a:solidFill>
                          <a:srgbClr val="FF00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ru-RU" sz="1500" dirty="0" smtClean="0"/>
                        <a:t>69,7</a:t>
                      </a:r>
                      <a:endParaRPr lang="ru-RU" sz="1500" b="1" dirty="0" smtClean="0">
                        <a:solidFill>
                          <a:srgbClr val="FF0000"/>
                        </a:solidFill>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rowSpan="3">
                  <a:txBody>
                    <a:bodyPr/>
                    <a:lstStyle/>
                    <a:p>
                      <a:pPr algn="ctr"/>
                      <a:r>
                        <a:rPr lang="ru-RU" sz="1500" dirty="0" smtClean="0"/>
                        <a:t>99,6</a:t>
                      </a:r>
                      <a:endParaRPr lang="ru-RU" sz="1500" dirty="0" smtClean="0">
                        <a:solidFill>
                          <a:srgbClr val="FF0000"/>
                        </a:solidFill>
                      </a:endParaRPr>
                    </a:p>
                  </a:txBody>
                  <a:tcPr marT="45727" marB="45727" anchor="ctr" horzOverflow="overflow">
                    <a:lnL w="1270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29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муж</a:t>
                      </a:r>
                      <a:endParaRPr kumimoji="0" lang="ru-RU" sz="1500" b="0" i="0" u="none" strike="noStrike" cap="none" normalizeH="0" baseline="0" dirty="0" smtClean="0">
                        <a:ln>
                          <a:noFill/>
                        </a:ln>
                        <a:solidFill>
                          <a:srgbClr val="FF0000"/>
                        </a:solidFill>
                        <a:effectLst/>
                        <a:latin typeface="Arial" charset="0"/>
                      </a:endParaRPr>
                    </a:p>
                  </a:txBody>
                  <a:tcPr marT="45727" marB="45727" anchor="ctr" horzOverflow="overflow">
                    <a:lnL w="190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63</a:t>
                      </a:r>
                      <a:endParaRPr kumimoji="0" lang="ru-RU" sz="1500" b="0" i="0" u="none" strike="noStrike" cap="none" normalizeH="0" baseline="0" dirty="0" smtClean="0">
                        <a:ln>
                          <a:noFill/>
                        </a:ln>
                        <a:solidFill>
                          <a:srgbClr val="FF00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57,64</a:t>
                      </a:r>
                      <a:endParaRPr kumimoji="0" lang="ru-RU" sz="1500" b="0" i="0" u="none" strike="noStrike" cap="none" normalizeH="0" baseline="0" dirty="0" smtClean="0">
                        <a:ln>
                          <a:noFill/>
                        </a:ln>
                        <a:solidFill>
                          <a:srgbClr val="FF00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59,51</a:t>
                      </a:r>
                      <a:endParaRPr kumimoji="0" lang="ru-RU" sz="1500" b="0" i="0" u="none" strike="noStrike" cap="none" normalizeH="0" baseline="0" dirty="0" smtClean="0">
                        <a:ln>
                          <a:noFill/>
                        </a:ln>
                        <a:solidFill>
                          <a:srgbClr val="FF00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56,05</a:t>
                      </a:r>
                      <a:endParaRPr kumimoji="0" lang="ru-RU" sz="1500" b="0" i="0" u="none" strike="noStrike" cap="none" normalizeH="0" baseline="0" dirty="0" smtClean="0">
                        <a:ln>
                          <a:noFill/>
                        </a:ln>
                        <a:solidFill>
                          <a:srgbClr val="FF00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60,8</a:t>
                      </a:r>
                      <a:endParaRPr kumimoji="0" lang="ru-RU" sz="1500" b="0" i="0" u="none" strike="noStrike" cap="none" normalizeH="0" baseline="0" dirty="0" smtClean="0">
                        <a:ln>
                          <a:noFill/>
                        </a:ln>
                        <a:solidFill>
                          <a:srgbClr val="FF00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ru-RU" sz="1500" dirty="0" smtClean="0"/>
                        <a:t>63,7</a:t>
                      </a:r>
                      <a:endParaRPr lang="ru-RU" sz="1500" dirty="0">
                        <a:solidFill>
                          <a:srgbClr val="FF0000"/>
                        </a:solidFill>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vMerge="1">
                  <a:txBody>
                    <a:bodyPr/>
                    <a:lstStyle/>
                    <a:p>
                      <a:endParaRPr lang="ru-RU"/>
                    </a:p>
                  </a:txBody>
                  <a:tcPr/>
                </a:tc>
                <a:extLst>
                  <a:ext uri="{0D108BD9-81ED-4DB2-BD59-A6C34878D82A}">
                    <a16:rowId xmlns:a16="http://schemas.microsoft.com/office/drawing/2014/main" xmlns="" val="10003"/>
                  </a:ext>
                </a:extLst>
              </a:tr>
              <a:tr h="329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Жен</a:t>
                      </a:r>
                      <a:endParaRPr kumimoji="0" lang="ru-RU" sz="1500" b="0" i="0" u="none" strike="noStrike" cap="none" normalizeH="0" baseline="0" dirty="0" smtClean="0">
                        <a:ln>
                          <a:noFill/>
                        </a:ln>
                        <a:solidFill>
                          <a:srgbClr val="FF0000"/>
                        </a:solidFill>
                        <a:effectLst/>
                        <a:latin typeface="Arial" charset="0"/>
                      </a:endParaRPr>
                    </a:p>
                  </a:txBody>
                  <a:tcPr marT="45727" marB="45727" anchor="ctr" horzOverflow="overflow">
                    <a:lnL w="190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75</a:t>
                      </a:r>
                      <a:endParaRPr kumimoji="0" lang="ru-RU" sz="1500" b="0" i="0" u="none" strike="noStrike" cap="none" normalizeH="0" baseline="0" dirty="0" smtClean="0">
                        <a:ln>
                          <a:noFill/>
                        </a:ln>
                        <a:solidFill>
                          <a:srgbClr val="FF00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72,06</a:t>
                      </a:r>
                      <a:endParaRPr kumimoji="0" lang="ru-RU" sz="1500" b="0" i="0" u="none" strike="noStrike" cap="none" normalizeH="0" baseline="0" dirty="0" smtClean="0">
                        <a:ln>
                          <a:noFill/>
                        </a:ln>
                        <a:solidFill>
                          <a:srgbClr val="FF00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73,18</a:t>
                      </a:r>
                      <a:endParaRPr kumimoji="0" lang="ru-RU" sz="1500" b="0" i="0" u="none" strike="noStrike" cap="none" normalizeH="0" baseline="0" dirty="0" smtClean="0">
                        <a:ln>
                          <a:noFill/>
                        </a:ln>
                        <a:solidFill>
                          <a:srgbClr val="FF00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71,66</a:t>
                      </a:r>
                      <a:endParaRPr kumimoji="0" lang="ru-RU" sz="1500" b="0" i="0" u="none" strike="noStrike" cap="none" normalizeH="0" baseline="0" dirty="0" smtClean="0">
                        <a:ln>
                          <a:noFill/>
                        </a:ln>
                        <a:solidFill>
                          <a:srgbClr val="FF00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74,4</a:t>
                      </a:r>
                      <a:endParaRPr kumimoji="0" lang="ru-RU" sz="1500" b="0" i="0" u="none" strike="noStrike" cap="none" normalizeH="0" baseline="0" dirty="0" smtClean="0">
                        <a:ln>
                          <a:noFill/>
                        </a:ln>
                        <a:solidFill>
                          <a:srgbClr val="FF00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ru-RU" sz="1500" dirty="0" smtClean="0"/>
                        <a:t>75,9</a:t>
                      </a:r>
                      <a:endParaRPr lang="ru-RU" sz="1500" dirty="0" smtClean="0">
                        <a:solidFill>
                          <a:srgbClr val="FF0000"/>
                        </a:solidFill>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vMerge="1">
                  <a:txBody>
                    <a:bodyPr/>
                    <a:lstStyle/>
                    <a:p>
                      <a:endParaRPr lang="ru-RU"/>
                    </a:p>
                  </a:txBody>
                  <a:tcPr/>
                </a:tc>
                <a:extLst>
                  <a:ext uri="{0D108BD9-81ED-4DB2-BD59-A6C34878D82A}">
                    <a16:rowId xmlns:a16="http://schemas.microsoft.com/office/drawing/2014/main" xmlns="" val="10004"/>
                  </a:ext>
                </a:extLst>
              </a:tr>
              <a:tr h="3291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СЗФО</a:t>
                      </a:r>
                      <a:endParaRPr kumimoji="0" lang="ru-RU" sz="1500" b="1" i="0" u="none" strike="noStrike" cap="none" normalizeH="0" baseline="0" dirty="0" smtClean="0">
                        <a:ln>
                          <a:noFill/>
                        </a:ln>
                        <a:solidFill>
                          <a:schemeClr val="tx1"/>
                        </a:solidFill>
                        <a:effectLst/>
                        <a:latin typeface="Arial" charset="0"/>
                      </a:endParaRPr>
                    </a:p>
                  </a:txBody>
                  <a:tcPr marT="45727" marB="45727" anchor="ctr" horzOverflow="overflow">
                    <a:lnL w="190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rPr>
                        <a:t>70</a:t>
                      </a:r>
                      <a:endParaRPr kumimoji="0" lang="en-US" sz="15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63,66</a:t>
                      </a:r>
                      <a:endParaRPr kumimoji="0" lang="ru-RU" sz="15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64,52</a:t>
                      </a:r>
                      <a:endParaRPr kumimoji="0" lang="ru-RU" sz="15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64,02</a:t>
                      </a:r>
                      <a:endParaRPr kumimoji="0" lang="ru-RU" sz="15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68,8</a:t>
                      </a:r>
                      <a:endParaRPr kumimoji="0" lang="ru-RU" sz="1500" b="0" i="0" u="none" strike="noStrike" cap="none" normalizeH="0" baseline="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ru-RU" sz="1500" dirty="0" smtClean="0"/>
                        <a:t>71,4</a:t>
                      </a:r>
                      <a:endParaRPr lang="ru-RU" sz="1500" b="1" dirty="0">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rowSpan="3">
                  <a:txBody>
                    <a:bodyPr/>
                    <a:lstStyle/>
                    <a:p>
                      <a:pPr algn="ctr"/>
                      <a:r>
                        <a:rPr lang="ru-RU" sz="1500" dirty="0" smtClean="0"/>
                        <a:t>102,0</a:t>
                      </a:r>
                      <a:endParaRPr lang="ru-RU" sz="1500" dirty="0"/>
                    </a:p>
                  </a:txBody>
                  <a:tcPr marT="45727" marB="45727" anchor="ctr" horzOverflow="overflow">
                    <a:lnL w="1270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5"/>
                  </a:ext>
                </a:extLst>
              </a:tr>
              <a:tr h="329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муж</a:t>
                      </a:r>
                      <a:endParaRPr kumimoji="0" lang="ru-RU" sz="1500" b="0" i="0" u="none" strike="noStrike" cap="none" normalizeH="0" baseline="0" dirty="0" smtClean="0">
                        <a:ln>
                          <a:noFill/>
                        </a:ln>
                        <a:solidFill>
                          <a:schemeClr val="tx1"/>
                        </a:solidFill>
                        <a:effectLst/>
                        <a:latin typeface="Arial" charset="0"/>
                      </a:endParaRPr>
                    </a:p>
                  </a:txBody>
                  <a:tcPr marT="45727" marB="45727" anchor="ctr" horzOverflow="overflow">
                    <a:lnL w="190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rPr>
                        <a:t>64</a:t>
                      </a:r>
                      <a:endParaRPr kumimoji="0" lang="en-US" sz="15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57,21</a:t>
                      </a:r>
                      <a:endParaRPr kumimoji="0" lang="ru-RU" sz="15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58,16</a:t>
                      </a:r>
                      <a:endParaRPr kumimoji="0" lang="ru-RU" sz="15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57,37</a:t>
                      </a:r>
                      <a:endParaRPr kumimoji="0" lang="ru-RU" sz="15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62,2</a:t>
                      </a:r>
                      <a:endParaRPr kumimoji="0" lang="ru-RU" sz="15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ru-RU" sz="1500" dirty="0" smtClean="0"/>
                        <a:t>65,9</a:t>
                      </a:r>
                      <a:endParaRPr lang="ru-RU" sz="1500" dirty="0" smtClean="0">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extLst>
                  <a:ext uri="{0D108BD9-81ED-4DB2-BD59-A6C34878D82A}">
                    <a16:rowId xmlns:a16="http://schemas.microsoft.com/office/drawing/2014/main" xmlns="" val="10006"/>
                  </a:ext>
                </a:extLst>
              </a:tr>
              <a:tr h="329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Жен</a:t>
                      </a:r>
                      <a:endParaRPr kumimoji="0" lang="ru-RU" sz="1500" b="0" i="0" u="none" strike="noStrike" cap="none" normalizeH="0" baseline="0" dirty="0" smtClean="0">
                        <a:ln>
                          <a:noFill/>
                        </a:ln>
                        <a:solidFill>
                          <a:schemeClr val="tx1"/>
                        </a:solidFill>
                        <a:effectLst/>
                        <a:latin typeface="Arial" charset="0"/>
                      </a:endParaRPr>
                    </a:p>
                  </a:txBody>
                  <a:tcPr marT="45727" marB="45727" anchor="ctr" horzOverflow="overflow">
                    <a:lnL w="190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smtClean="0">
                          <a:ln>
                            <a:noFill/>
                          </a:ln>
                          <a:effectLst/>
                        </a:rPr>
                        <a:t>74</a:t>
                      </a:r>
                      <a:endParaRPr kumimoji="0" lang="en-US" sz="1500" b="0" i="0" u="none" strike="noStrike" cap="none" normalizeH="0" baseline="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70,86</a:t>
                      </a:r>
                      <a:endParaRPr kumimoji="0" lang="ru-RU" sz="15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71,57</a:t>
                      </a:r>
                      <a:endParaRPr kumimoji="0" lang="ru-RU" sz="15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71,44</a:t>
                      </a:r>
                      <a:endParaRPr kumimoji="0" lang="ru-RU" sz="15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74,3</a:t>
                      </a:r>
                      <a:endParaRPr kumimoji="0" lang="ru-RU" sz="15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r>
                        <a:rPr lang="ru-RU" sz="1500" dirty="0" smtClean="0"/>
                        <a:t>76,7</a:t>
                      </a:r>
                      <a:endParaRPr lang="ru-RU" sz="1500" dirty="0" smtClean="0">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extLst>
                  <a:ext uri="{0D108BD9-81ED-4DB2-BD59-A6C34878D82A}">
                    <a16:rowId xmlns:a16="http://schemas.microsoft.com/office/drawing/2014/main" xmlns="" val="10007"/>
                  </a:ext>
                </a:extLst>
              </a:tr>
              <a:tr h="3291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Россия</a:t>
                      </a:r>
                      <a:endParaRPr kumimoji="0" lang="ru-RU" sz="1500" b="1" i="0" u="none" strike="noStrike" cap="none" normalizeH="0" baseline="0" dirty="0" smtClean="0">
                        <a:ln>
                          <a:noFill/>
                        </a:ln>
                        <a:solidFill>
                          <a:schemeClr val="tx1"/>
                        </a:solidFill>
                        <a:effectLst/>
                        <a:latin typeface="Arial" charset="0"/>
                      </a:endParaRPr>
                    </a:p>
                  </a:txBody>
                  <a:tcPr marT="45727" marB="45727" anchor="ctr" horzOverflow="overflow">
                    <a:lnL w="190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69,28</a:t>
                      </a:r>
                      <a:endParaRPr kumimoji="0" lang="ru-RU" sz="1500" b="0" i="0" u="none" strike="noStrike" cap="none" normalizeH="0" baseline="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64,67</a:t>
                      </a:r>
                      <a:endParaRPr kumimoji="0" lang="ru-RU" sz="1500" b="0" i="0" u="none" strike="noStrike" cap="none" normalizeH="0" baseline="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65,43</a:t>
                      </a:r>
                      <a:endParaRPr kumimoji="0" lang="ru-RU" sz="1500" b="0" i="0" u="none" strike="noStrike" cap="none" normalizeH="0" baseline="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65,37</a:t>
                      </a:r>
                      <a:endParaRPr kumimoji="0" lang="ru-RU" sz="1500" b="0" i="0" u="none" strike="noStrike" cap="none" normalizeH="0" baseline="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69,8</a:t>
                      </a:r>
                      <a:endParaRPr kumimoji="0" lang="ru-RU" sz="15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ru-RU" sz="1500" dirty="0" smtClean="0"/>
                        <a:t>70,9</a:t>
                      </a:r>
                      <a:endParaRPr lang="ru-RU" sz="1500" b="1" dirty="0" smtClean="0">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rowSpan="3">
                  <a:txBody>
                    <a:bodyPr/>
                    <a:lstStyle/>
                    <a:p>
                      <a:pPr algn="ctr"/>
                      <a:r>
                        <a:rPr lang="ru-RU" sz="1500" dirty="0" smtClean="0"/>
                        <a:t>102,3</a:t>
                      </a:r>
                      <a:endParaRPr lang="ru-RU" sz="1500" dirty="0"/>
                    </a:p>
                  </a:txBody>
                  <a:tcPr marT="45727" marB="45727" anchor="ctr" horzOverflow="overflow">
                    <a:lnL w="1270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29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муж</a:t>
                      </a:r>
                      <a:endParaRPr kumimoji="0" lang="ru-RU" sz="1500" b="0" i="0" u="none" strike="noStrike" cap="none" normalizeH="0" baseline="0" dirty="0" smtClean="0">
                        <a:ln>
                          <a:noFill/>
                        </a:ln>
                        <a:solidFill>
                          <a:schemeClr val="tx1"/>
                        </a:solidFill>
                        <a:effectLst/>
                        <a:latin typeface="Arial" charset="0"/>
                      </a:endParaRPr>
                    </a:p>
                  </a:txBody>
                  <a:tcPr marT="45727" marB="45727" anchor="ctr" horzOverflow="overflow">
                    <a:lnL w="190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63,79</a:t>
                      </a:r>
                      <a:endParaRPr kumimoji="0" lang="ru-RU" sz="15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58,3</a:t>
                      </a:r>
                      <a:endParaRPr kumimoji="0" lang="ru-RU" sz="15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59,15</a:t>
                      </a:r>
                      <a:endParaRPr kumimoji="0" lang="ru-RU" sz="15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58,98</a:t>
                      </a:r>
                      <a:endParaRPr kumimoji="0" lang="ru-RU" sz="15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63,1</a:t>
                      </a:r>
                      <a:endParaRPr kumimoji="0" lang="ru-RU" sz="1500" b="0" i="0" u="none" strike="noStrike" cap="none" normalizeH="0" baseline="0" dirty="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ru-RU" sz="1500" dirty="0" smtClean="0"/>
                        <a:t>65,3</a:t>
                      </a:r>
                      <a:endParaRPr lang="ru-RU" sz="1500" dirty="0" smtClean="0">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vMerge="1">
                  <a:txBody>
                    <a:bodyPr/>
                    <a:lstStyle/>
                    <a:p>
                      <a:endParaRPr lang="ru-RU"/>
                    </a:p>
                  </a:txBody>
                  <a:tcPr/>
                </a:tc>
                <a:extLst>
                  <a:ext uri="{0D108BD9-81ED-4DB2-BD59-A6C34878D82A}">
                    <a16:rowId xmlns:a16="http://schemas.microsoft.com/office/drawing/2014/main" xmlns="" val="10009"/>
                  </a:ext>
                </a:extLst>
              </a:tr>
              <a:tr h="329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Жен</a:t>
                      </a:r>
                      <a:endParaRPr kumimoji="0" lang="ru-RU" sz="1500" b="0" i="0" u="none" strike="noStrike" cap="none" normalizeH="0" baseline="0" dirty="0" smtClean="0">
                        <a:ln>
                          <a:noFill/>
                        </a:ln>
                        <a:solidFill>
                          <a:schemeClr val="tx1"/>
                        </a:solidFill>
                        <a:effectLst/>
                        <a:latin typeface="Arial" charset="0"/>
                      </a:endParaRPr>
                    </a:p>
                  </a:txBody>
                  <a:tcPr marT="45727" marB="45727" anchor="ctr" horzOverflow="overflow">
                    <a:lnL w="190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74,42</a:t>
                      </a:r>
                      <a:endParaRPr kumimoji="0" lang="ru-RU" sz="1500" b="0" i="0" u="none" strike="noStrike" cap="none" normalizeH="0" baseline="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71,71</a:t>
                      </a:r>
                      <a:endParaRPr kumimoji="0" lang="ru-RU" sz="1500" b="0" i="0" u="none" strike="noStrike" cap="none" normalizeH="0" baseline="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72,36</a:t>
                      </a:r>
                      <a:endParaRPr kumimoji="0" lang="ru-RU" sz="1500" b="0" i="0" u="none" strike="noStrike" cap="none" normalizeH="0" baseline="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72,4</a:t>
                      </a:r>
                      <a:endParaRPr kumimoji="0" lang="ru-RU" sz="1500" b="0" i="0" u="none" strike="noStrike" cap="none" normalizeH="0" baseline="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74,9</a:t>
                      </a:r>
                      <a:endParaRPr kumimoji="0" lang="ru-RU" sz="1500" b="0" i="0" u="none" strike="noStrike" cap="none" normalizeH="0" baseline="0" smtClean="0">
                        <a:ln>
                          <a:noFill/>
                        </a:ln>
                        <a:solidFill>
                          <a:schemeClr val="tx1"/>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500" dirty="0" smtClean="0"/>
                        <a:t>76,5</a:t>
                      </a:r>
                      <a:endParaRPr lang="ru-RU" sz="1500" dirty="0" smtClean="0">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vMerge="1">
                  <a:txBody>
                    <a:bodyPr/>
                    <a:lstStyle/>
                    <a:p>
                      <a:endParaRPr lang="ru-RU"/>
                    </a:p>
                  </a:txBody>
                  <a:tcPr/>
                </a:tc>
                <a:extLst>
                  <a:ext uri="{0D108BD9-81ED-4DB2-BD59-A6C34878D82A}">
                    <a16:rowId xmlns:a16="http://schemas.microsoft.com/office/drawing/2014/main" xmlns="" val="10010"/>
                  </a:ext>
                </a:extLst>
              </a:tr>
              <a:tr h="3291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Страны ЕС</a:t>
                      </a:r>
                      <a:endParaRPr kumimoji="0" lang="ru-RU" sz="1500" b="1" i="0" u="none" strike="noStrike" cap="none" normalizeH="0" baseline="0" dirty="0" smtClean="0">
                        <a:ln>
                          <a:noFill/>
                        </a:ln>
                        <a:solidFill>
                          <a:srgbClr val="006600"/>
                        </a:solidFill>
                        <a:effectLst/>
                        <a:latin typeface="Arial" charset="0"/>
                      </a:endParaRPr>
                    </a:p>
                  </a:txBody>
                  <a:tcPr marT="45727" marB="45727" anchor="ctr" horzOverflow="overflow">
                    <a:lnL w="190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75,18</a:t>
                      </a:r>
                      <a:endParaRPr kumimoji="0" lang="ru-RU" sz="1500" b="0" i="0" u="none" strike="noStrike" cap="none" normalizeH="0" baseline="0" dirty="0" smtClean="0">
                        <a:ln>
                          <a:noFill/>
                        </a:ln>
                        <a:solidFill>
                          <a:srgbClr val="0066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76,1</a:t>
                      </a:r>
                      <a:endParaRPr kumimoji="0" lang="ru-RU" sz="1500" b="0" i="0" u="none" strike="noStrike" cap="none" normalizeH="0" baseline="0" dirty="0" smtClean="0">
                        <a:ln>
                          <a:noFill/>
                        </a:ln>
                        <a:solidFill>
                          <a:srgbClr val="0066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77,5</a:t>
                      </a:r>
                      <a:endParaRPr kumimoji="0" lang="ru-RU" sz="1500" b="0" i="0" u="none" strike="noStrike" cap="none" normalizeH="0" baseline="0" smtClean="0">
                        <a:ln>
                          <a:noFill/>
                        </a:ln>
                        <a:solidFill>
                          <a:srgbClr val="0066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78,66</a:t>
                      </a:r>
                      <a:endParaRPr kumimoji="0" lang="ru-RU" sz="1500" b="0" i="0" u="none" strike="noStrike" cap="none" normalizeH="0" baseline="0" smtClean="0">
                        <a:ln>
                          <a:noFill/>
                        </a:ln>
                        <a:solidFill>
                          <a:srgbClr val="0066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80,0</a:t>
                      </a:r>
                      <a:endParaRPr kumimoji="0" lang="ru-RU" sz="1500" b="0" i="0" u="none" strike="noStrike" cap="none" normalizeH="0" baseline="0" dirty="0" smtClean="0">
                        <a:ln>
                          <a:noFill/>
                        </a:ln>
                        <a:solidFill>
                          <a:srgbClr val="0066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fontAlgn="b"/>
                      <a:r>
                        <a:rPr lang="ru-RU" sz="1500" u="none" strike="noStrike" dirty="0">
                          <a:effectLst/>
                        </a:rPr>
                        <a:t>80,7</a:t>
                      </a:r>
                      <a:endParaRPr lang="ru-RU" sz="1500" b="1" i="0" u="none" strike="noStrike" dirty="0">
                        <a:solidFill>
                          <a:srgbClr val="008000"/>
                        </a:solidFill>
                        <a:effectLst/>
                        <a:latin typeface="Times New Roman" panose="02020603050405020304" pitchFamily="18" charset="0"/>
                        <a:cs typeface="Times New Roman" panose="02020603050405020304" pitchFamily="18" charset="0"/>
                      </a:endParaRPr>
                    </a:p>
                  </a:txBody>
                  <a:tcPr marL="9525" marR="9525" marT="952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rowSpan="3">
                  <a:txBody>
                    <a:bodyPr/>
                    <a:lstStyle/>
                    <a:p>
                      <a:pPr algn="ctr"/>
                      <a:r>
                        <a:rPr lang="ru-RU" sz="1500" dirty="0" smtClean="0"/>
                        <a:t>107,3</a:t>
                      </a:r>
                      <a:endParaRPr lang="ru-RU" sz="1500" dirty="0" smtClean="0">
                        <a:solidFill>
                          <a:srgbClr val="008000"/>
                        </a:solidFill>
                      </a:endParaRPr>
                    </a:p>
                  </a:txBody>
                  <a:tcPr marT="45727" marB="45727" anchor="ctr" horzOverflow="overflow">
                    <a:lnL w="1270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11"/>
                  </a:ext>
                </a:extLst>
              </a:tr>
              <a:tr h="329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муж</a:t>
                      </a:r>
                      <a:endParaRPr kumimoji="0" lang="ru-RU" sz="1500" b="0" i="0" u="none" strike="noStrike" cap="none" normalizeH="0" baseline="0" dirty="0" smtClean="0">
                        <a:ln>
                          <a:noFill/>
                        </a:ln>
                        <a:solidFill>
                          <a:srgbClr val="006600"/>
                        </a:solidFill>
                        <a:effectLst/>
                        <a:latin typeface="Arial" charset="0"/>
                      </a:endParaRPr>
                    </a:p>
                  </a:txBody>
                  <a:tcPr marT="45727" marB="45727" anchor="ctr" horzOverflow="overflow">
                    <a:lnL w="190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71,61</a:t>
                      </a:r>
                      <a:endParaRPr kumimoji="0" lang="ru-RU" sz="1500" b="0" i="0" u="none" strike="noStrike" cap="none" normalizeH="0" baseline="0" dirty="0" smtClean="0">
                        <a:ln>
                          <a:noFill/>
                        </a:ln>
                        <a:solidFill>
                          <a:srgbClr val="0066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72,53</a:t>
                      </a:r>
                      <a:endParaRPr kumimoji="0" lang="ru-RU" sz="1500" b="0" i="0" u="none" strike="noStrike" cap="none" normalizeH="0" baseline="0" dirty="0" smtClean="0">
                        <a:ln>
                          <a:noFill/>
                        </a:ln>
                        <a:solidFill>
                          <a:srgbClr val="0066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74,17</a:t>
                      </a:r>
                      <a:endParaRPr kumimoji="0" lang="ru-RU" sz="1500" b="0" i="0" u="none" strike="noStrike" cap="none" normalizeH="0" baseline="0" dirty="0" smtClean="0">
                        <a:ln>
                          <a:noFill/>
                        </a:ln>
                        <a:solidFill>
                          <a:srgbClr val="0066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75,54</a:t>
                      </a:r>
                      <a:endParaRPr kumimoji="0" lang="ru-RU" sz="1500" b="0" i="0" u="none" strike="noStrike" cap="none" normalizeH="0" baseline="0" dirty="0" smtClean="0">
                        <a:ln>
                          <a:noFill/>
                        </a:ln>
                        <a:solidFill>
                          <a:srgbClr val="0066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77,0</a:t>
                      </a:r>
                      <a:endParaRPr kumimoji="0" lang="ru-RU" sz="1500" b="0" i="0" u="none" strike="noStrike" cap="none" normalizeH="0" baseline="0" dirty="0" smtClean="0">
                        <a:ln>
                          <a:noFill/>
                        </a:ln>
                        <a:solidFill>
                          <a:srgbClr val="0066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fontAlgn="b"/>
                      <a:r>
                        <a:rPr lang="ru-RU" sz="1500" u="none" strike="noStrike" dirty="0">
                          <a:effectLst/>
                        </a:rPr>
                        <a:t>78,0</a:t>
                      </a:r>
                      <a:endParaRPr lang="ru-RU" sz="1500" b="0" i="0" u="none" strike="noStrike" dirty="0">
                        <a:solidFill>
                          <a:srgbClr val="008000"/>
                        </a:solidFill>
                        <a:effectLst/>
                        <a:latin typeface="Times New Roman" panose="02020603050405020304" pitchFamily="18" charset="0"/>
                        <a:cs typeface="Times New Roman" panose="02020603050405020304" pitchFamily="18" charset="0"/>
                      </a:endParaRPr>
                    </a:p>
                  </a:txBody>
                  <a:tcPr marL="9525" marR="9525" marT="952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700" b="0" i="0" u="none" strike="noStrike" cap="none" normalizeH="0" baseline="0" dirty="0" smtClean="0">
                        <a:ln>
                          <a:noFill/>
                        </a:ln>
                        <a:solidFill>
                          <a:srgbClr val="006600"/>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29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smtClean="0">
                          <a:ln>
                            <a:noFill/>
                          </a:ln>
                          <a:effectLst/>
                        </a:rPr>
                        <a:t>Жен</a:t>
                      </a:r>
                      <a:endParaRPr kumimoji="0" lang="ru-RU" sz="1500" b="0" i="0" u="none" strike="noStrike" cap="none" normalizeH="0" baseline="0" smtClean="0">
                        <a:ln>
                          <a:noFill/>
                        </a:ln>
                        <a:solidFill>
                          <a:srgbClr val="006600"/>
                        </a:solidFill>
                        <a:effectLst/>
                        <a:latin typeface="Arial" charset="0"/>
                      </a:endParaRPr>
                    </a:p>
                  </a:txBody>
                  <a:tcPr marT="45727" marB="45727" anchor="ctr" horzOverflow="overflow">
                    <a:lnL w="190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78,68</a:t>
                      </a:r>
                      <a:endParaRPr kumimoji="0" lang="ru-RU" sz="1500" b="0" i="0" u="none" strike="noStrike" cap="none" normalizeH="0" baseline="0" dirty="0" smtClean="0">
                        <a:ln>
                          <a:noFill/>
                        </a:ln>
                        <a:solidFill>
                          <a:srgbClr val="0066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79,6</a:t>
                      </a:r>
                      <a:endParaRPr kumimoji="0" lang="ru-RU" sz="1500" b="0" i="0" u="none" strike="noStrike" cap="none" normalizeH="0" baseline="0" dirty="0" smtClean="0">
                        <a:ln>
                          <a:noFill/>
                        </a:ln>
                        <a:solidFill>
                          <a:srgbClr val="0066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80,72</a:t>
                      </a:r>
                      <a:endParaRPr kumimoji="0" lang="ru-RU" sz="1500" b="0" i="0" u="none" strike="noStrike" cap="none" normalizeH="0" baseline="0" dirty="0" smtClean="0">
                        <a:ln>
                          <a:noFill/>
                        </a:ln>
                        <a:solidFill>
                          <a:srgbClr val="0066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81,69</a:t>
                      </a:r>
                      <a:endParaRPr kumimoji="0" lang="ru-RU" sz="1500" b="0" i="0" u="none" strike="noStrike" cap="none" normalizeH="0" baseline="0" dirty="0" smtClean="0">
                        <a:ln>
                          <a:noFill/>
                        </a:ln>
                        <a:solidFill>
                          <a:srgbClr val="0066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u="none" strike="noStrike" cap="none" normalizeH="0" baseline="0" dirty="0" smtClean="0">
                          <a:ln>
                            <a:noFill/>
                          </a:ln>
                          <a:effectLst/>
                        </a:rPr>
                        <a:t>82,9</a:t>
                      </a:r>
                      <a:endParaRPr kumimoji="0" lang="ru-RU" sz="1500" b="0" i="0" u="none" strike="noStrike" cap="none" normalizeH="0" baseline="0" dirty="0" smtClean="0">
                        <a:ln>
                          <a:noFill/>
                        </a:ln>
                        <a:solidFill>
                          <a:srgbClr val="006600"/>
                        </a:solidFill>
                        <a:effectLst/>
                        <a:latin typeface="Arial" charset="0"/>
                      </a:endParaRPr>
                    </a:p>
                  </a:txBody>
                  <a:tcPr marT="45727" marB="45727"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fontAlgn="b"/>
                      <a:r>
                        <a:rPr lang="ru-RU" sz="1500" u="none" strike="noStrike" dirty="0">
                          <a:effectLst/>
                        </a:rPr>
                        <a:t>83,5</a:t>
                      </a:r>
                      <a:endParaRPr lang="ru-RU" sz="1500" b="0" i="0" u="none" strike="noStrike" dirty="0">
                        <a:solidFill>
                          <a:srgbClr val="008000"/>
                        </a:solidFill>
                        <a:effectLst/>
                        <a:latin typeface="Times New Roman" panose="02020603050405020304" pitchFamily="18" charset="0"/>
                        <a:cs typeface="Times New Roman" panose="02020603050405020304" pitchFamily="18" charset="0"/>
                      </a:endParaRPr>
                    </a:p>
                  </a:txBody>
                  <a:tcPr marL="9525" marR="9525" marT="9528"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extLst>
                  <a:ext uri="{0D108BD9-81ED-4DB2-BD59-A6C34878D82A}">
                    <a16:rowId xmlns:a16="http://schemas.microsoft.com/office/drawing/2014/main" xmlns="" val="10013"/>
                  </a:ext>
                </a:extLst>
              </a:tr>
            </a:tbl>
          </a:graphicData>
        </a:graphic>
      </p:graphicFrame>
      <p:sp>
        <p:nvSpPr>
          <p:cNvPr id="161917" name="Rectangle 126"/>
          <p:cNvSpPr>
            <a:spLocks noChangeArrowheads="1"/>
          </p:cNvSpPr>
          <p:nvPr/>
        </p:nvSpPr>
        <p:spPr bwMode="auto">
          <a:xfrm>
            <a:off x="250824" y="6093296"/>
            <a:ext cx="8713663" cy="492443"/>
          </a:xfrm>
          <a:prstGeom prst="rect">
            <a:avLst/>
          </a:prstGeom>
          <a:noFill/>
          <a:ln w="9525">
            <a:noFill/>
            <a:miter lim="800000"/>
            <a:headEnd/>
            <a:tailEnd/>
          </a:ln>
        </p:spPr>
        <p:txBody>
          <a:bodyPr wrap="square">
            <a:spAutoFit/>
          </a:bodyPr>
          <a:lstStyle/>
          <a:p>
            <a:pPr algn="r"/>
            <a:r>
              <a:rPr lang="ru-RU" altLang="ru-RU" sz="1300" i="1" dirty="0">
                <a:solidFill>
                  <a:srgbClr val="1D4779"/>
                </a:solidFill>
                <a:latin typeface="+mn-lt"/>
              </a:rPr>
              <a:t>Источник: Европейская база данных «Здоровье для всех», ВОЗ. </a:t>
            </a:r>
            <a:r>
              <a:rPr lang="ru-RU" altLang="ru-RU" sz="1300" i="1" dirty="0" smtClean="0">
                <a:solidFill>
                  <a:srgbClr val="1D4779"/>
                </a:solidFill>
                <a:latin typeface="+mn-lt"/>
              </a:rPr>
              <a:t>2015</a:t>
            </a:r>
          </a:p>
          <a:p>
            <a:pPr algn="r"/>
            <a:r>
              <a:rPr lang="ru-RU" altLang="ru-RU" sz="1300" i="1" dirty="0" smtClean="0">
                <a:solidFill>
                  <a:srgbClr val="1D4779"/>
                </a:solidFill>
                <a:latin typeface="+mn-lt"/>
              </a:rPr>
              <a:t> </a:t>
            </a:r>
            <a:r>
              <a:rPr lang="ru-RU" altLang="ru-RU" sz="1300" i="1" dirty="0">
                <a:solidFill>
                  <a:srgbClr val="1D4779"/>
                </a:solidFill>
                <a:latin typeface="+mn-lt"/>
              </a:rPr>
              <a:t>//http://data.euro.who.int/hfadb/shell_ru.html</a:t>
            </a:r>
          </a:p>
        </p:txBody>
      </p:sp>
      <p:sp>
        <p:nvSpPr>
          <p:cNvPr id="6"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30</a:t>
            </a:fld>
            <a:endParaRPr lang="ru-RU" sz="2000" b="1" dirty="0">
              <a:solidFill>
                <a:schemeClr val="bg1"/>
              </a:solidFill>
            </a:endParaRPr>
          </a:p>
        </p:txBody>
      </p:sp>
      <p:sp>
        <p:nvSpPr>
          <p:cNvPr id="7" name="TextBox 6"/>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Смертность</a:t>
            </a:r>
            <a:endParaRPr lang="ru-RU" altLang="ru-RU" dirty="0"/>
          </a:p>
        </p:txBody>
      </p:sp>
    </p:spTree>
    <p:extLst>
      <p:ext uri="{BB962C8B-B14F-4D97-AF65-F5344CB8AC3E}">
        <p14:creationId xmlns:p14="http://schemas.microsoft.com/office/powerpoint/2010/main" val="36560138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467544" y="1124744"/>
            <a:ext cx="8229600" cy="1143000"/>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ru-RU" altLang="ru-RU" sz="1800" b="1" dirty="0">
                <a:solidFill>
                  <a:srgbClr val="C00000"/>
                </a:solidFill>
              </a:rPr>
              <a:t> Различия в продолжительности жизни </a:t>
            </a:r>
            <a:r>
              <a:rPr lang="ru-RU" altLang="ru-RU" sz="1800" b="1" dirty="0" smtClean="0">
                <a:solidFill>
                  <a:srgbClr val="C00000"/>
                </a:solidFill>
              </a:rPr>
              <a:t/>
            </a:r>
            <a:br>
              <a:rPr lang="ru-RU" altLang="ru-RU" sz="1800" b="1" dirty="0" smtClean="0">
                <a:solidFill>
                  <a:srgbClr val="C00000"/>
                </a:solidFill>
              </a:rPr>
            </a:br>
            <a:r>
              <a:rPr lang="ru-RU" altLang="ru-RU" sz="1800" b="1" dirty="0" smtClean="0">
                <a:solidFill>
                  <a:srgbClr val="C00000"/>
                </a:solidFill>
              </a:rPr>
              <a:t>мужчин </a:t>
            </a:r>
            <a:r>
              <a:rPr lang="ru-RU" altLang="ru-RU" sz="1800" b="1" dirty="0">
                <a:solidFill>
                  <a:srgbClr val="C00000"/>
                </a:solidFill>
              </a:rPr>
              <a:t>и женщин в</a:t>
            </a:r>
            <a:r>
              <a:rPr lang="en-US" altLang="ru-RU" sz="1800" b="1" dirty="0">
                <a:solidFill>
                  <a:srgbClr val="C00000"/>
                </a:solidFill>
              </a:rPr>
              <a:t> 201</a:t>
            </a:r>
            <a:r>
              <a:rPr lang="ru-RU" altLang="ru-RU" sz="1800" b="1" dirty="0">
                <a:solidFill>
                  <a:srgbClr val="C00000"/>
                </a:solidFill>
              </a:rPr>
              <a:t>4 г.</a:t>
            </a:r>
            <a:r>
              <a:rPr lang="en-US" altLang="ru-RU" sz="1800" i="1" dirty="0">
                <a:solidFill>
                  <a:srgbClr val="C00000"/>
                </a:solidFill>
              </a:rPr>
              <a:t>, </a:t>
            </a:r>
            <a:r>
              <a:rPr lang="ru-RU" altLang="ru-RU" sz="1800" i="1" dirty="0">
                <a:solidFill>
                  <a:srgbClr val="C00000"/>
                </a:solidFill>
              </a:rPr>
              <a:t>лет</a:t>
            </a:r>
            <a:r>
              <a:rPr lang="en-US" altLang="ru-RU" sz="1800" i="1" dirty="0">
                <a:solidFill>
                  <a:srgbClr val="C00000"/>
                </a:solidFill>
              </a:rPr>
              <a:t>   </a:t>
            </a:r>
            <a:endParaRPr lang="ru-RU" altLang="ru-RU" sz="1800" i="1" dirty="0">
              <a:solidFill>
                <a:srgbClr val="C00000"/>
              </a:solidFill>
            </a:endParaRPr>
          </a:p>
        </p:txBody>
      </p:sp>
      <p:graphicFrame>
        <p:nvGraphicFramePr>
          <p:cNvPr id="2" name="Object 2"/>
          <p:cNvGraphicFramePr>
            <a:graphicFrameLocks noChangeAspect="1"/>
          </p:cNvGraphicFramePr>
          <p:nvPr>
            <p:extLst>
              <p:ext uri="{D42A27DB-BD31-4B8C-83A1-F6EECF244321}">
                <p14:modId xmlns:p14="http://schemas.microsoft.com/office/powerpoint/2010/main" val="540834007"/>
              </p:ext>
            </p:extLst>
          </p:nvPr>
        </p:nvGraphicFramePr>
        <p:xfrm>
          <a:off x="518344" y="2039640"/>
          <a:ext cx="7759850" cy="3972619"/>
        </p:xfrm>
        <a:graphic>
          <a:graphicData uri="http://schemas.openxmlformats.org/drawingml/2006/chart">
            <c:chart xmlns:c="http://schemas.openxmlformats.org/drawingml/2006/chart" xmlns:r="http://schemas.openxmlformats.org/officeDocument/2006/relationships" r:id="rId3"/>
          </a:graphicData>
        </a:graphic>
      </p:graphicFrame>
      <p:sp>
        <p:nvSpPr>
          <p:cNvPr id="4"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31</a:t>
            </a:fld>
            <a:endParaRPr lang="ru-RU" sz="2000" b="1" dirty="0">
              <a:solidFill>
                <a:schemeClr val="bg1"/>
              </a:solidFill>
            </a:endParaRPr>
          </a:p>
        </p:txBody>
      </p:sp>
      <p:sp>
        <p:nvSpPr>
          <p:cNvPr id="5" name="TextBox 4"/>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Смертность</a:t>
            </a:r>
            <a:endParaRPr lang="ru-RU" altLang="ru-RU" dirty="0"/>
          </a:p>
        </p:txBody>
      </p:sp>
    </p:spTree>
    <p:extLst>
      <p:ext uri="{BB962C8B-B14F-4D97-AF65-F5344CB8AC3E}">
        <p14:creationId xmlns:p14="http://schemas.microsoft.com/office/powerpoint/2010/main" val="859720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Box 1"/>
          <p:cNvSpPr txBox="1">
            <a:spLocks noChangeArrowheads="1"/>
          </p:cNvSpPr>
          <p:nvPr/>
        </p:nvSpPr>
        <p:spPr bwMode="auto">
          <a:xfrm>
            <a:off x="358775" y="1124744"/>
            <a:ext cx="8569325" cy="1754326"/>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defPPr>
              <a:defRPr lang="ru-RU"/>
            </a:defPPr>
            <a:lvl1pPr eaLnBrk="0" hangingPunct="0">
              <a:buFont typeface="Arial" charset="0"/>
              <a:buNone/>
              <a:defRPr>
                <a:solidFill>
                  <a:srgbClr val="1D4779"/>
                </a:solidFill>
                <a:latin typeface="+mj-lt"/>
                <a:ea typeface="+mj-ea"/>
                <a:cs typeface="+mj-cs"/>
              </a:defRPr>
            </a:lvl1pPr>
          </a:lstStyle>
          <a:p>
            <a:r>
              <a:rPr lang="ru-RU" altLang="ru-RU" dirty="0"/>
              <a:t>На формирование трендов смертности и продолжительности жизни населения существенное влияние оказывают формальные и неформальные институты. </a:t>
            </a:r>
            <a:endParaRPr lang="ru-RU" altLang="ru-RU" dirty="0" smtClean="0"/>
          </a:p>
          <a:p>
            <a:endParaRPr lang="ru-RU" altLang="ru-RU" sz="900" dirty="0" smtClean="0"/>
          </a:p>
          <a:p>
            <a:r>
              <a:rPr lang="ru-RU" altLang="ru-RU" dirty="0" smtClean="0"/>
              <a:t>Среди них:</a:t>
            </a:r>
          </a:p>
          <a:p>
            <a:pPr marL="285750" indent="-285750">
              <a:buClr>
                <a:srgbClr val="C00000"/>
              </a:buClr>
              <a:buSzPct val="150000"/>
              <a:buFont typeface="Arial" panose="020B0604020202020204" pitchFamily="34" charset="0"/>
              <a:buChar char="•"/>
            </a:pPr>
            <a:r>
              <a:rPr lang="ru-RU" altLang="ru-RU" dirty="0" smtClean="0"/>
              <a:t>уровень </a:t>
            </a:r>
            <a:r>
              <a:rPr lang="ru-RU" altLang="ru-RU" dirty="0"/>
              <a:t>развития системы здравоохранения (доступность для населения качественных услуг), </a:t>
            </a:r>
            <a:endParaRPr lang="ru-RU" altLang="ru-RU" dirty="0" smtClean="0"/>
          </a:p>
          <a:p>
            <a:pPr marL="285750" indent="-285750">
              <a:buClr>
                <a:srgbClr val="C00000"/>
              </a:buClr>
              <a:buSzPct val="150000"/>
              <a:buFont typeface="Arial" panose="020B0604020202020204" pitchFamily="34" charset="0"/>
              <a:buChar char="•"/>
            </a:pPr>
            <a:r>
              <a:rPr lang="ru-RU" altLang="ru-RU" dirty="0" err="1" smtClean="0"/>
              <a:t>самосохранительное</a:t>
            </a:r>
            <a:r>
              <a:rPr lang="ru-RU" altLang="ru-RU" dirty="0" smtClean="0"/>
              <a:t>  </a:t>
            </a:r>
            <a:r>
              <a:rPr lang="ru-RU" altLang="ru-RU" dirty="0"/>
              <a:t>(</a:t>
            </a:r>
            <a:r>
              <a:rPr lang="ru-RU" altLang="ru-RU" dirty="0" err="1"/>
              <a:t>здоровьесберегающее</a:t>
            </a:r>
            <a:r>
              <a:rPr lang="ru-RU" altLang="ru-RU" dirty="0"/>
              <a:t>) поведение населения</a:t>
            </a:r>
            <a:r>
              <a:rPr lang="en-US" altLang="ru-RU" dirty="0"/>
              <a:t> </a:t>
            </a:r>
            <a:r>
              <a:rPr lang="ru-RU" altLang="ru-RU" dirty="0"/>
              <a:t>и др.</a:t>
            </a:r>
          </a:p>
        </p:txBody>
      </p:sp>
      <p:sp>
        <p:nvSpPr>
          <p:cNvPr id="163843" name="Rectangle 1"/>
          <p:cNvSpPr>
            <a:spLocks noChangeArrowheads="1"/>
          </p:cNvSpPr>
          <p:nvPr/>
        </p:nvSpPr>
        <p:spPr bwMode="auto">
          <a:xfrm>
            <a:off x="250825" y="2996952"/>
            <a:ext cx="8677275" cy="419622"/>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eaLnBrk="0" hangingPunct="0">
              <a:buFont typeface="Arial" charset="0"/>
              <a:buNone/>
            </a:pPr>
            <a:r>
              <a:rPr lang="ru-RU" altLang="ru-RU" dirty="0">
                <a:solidFill>
                  <a:srgbClr val="1D4779"/>
                </a:solidFill>
                <a:latin typeface="+mj-lt"/>
                <a:ea typeface="+mj-ea"/>
                <a:cs typeface="+mj-cs"/>
              </a:rPr>
              <a:t>С начала 2000-гг. Российское здравоохранение претерпело череду преобразований</a:t>
            </a:r>
            <a:r>
              <a:rPr lang="ru-RU" altLang="ru-RU" dirty="0" smtClean="0">
                <a:solidFill>
                  <a:srgbClr val="1D4779"/>
                </a:solidFill>
                <a:latin typeface="+mj-lt"/>
                <a:ea typeface="+mj-ea"/>
                <a:cs typeface="+mj-cs"/>
              </a:rPr>
              <a:t>.</a:t>
            </a:r>
            <a:endParaRPr lang="ru-RU" altLang="ru-RU" dirty="0">
              <a:solidFill>
                <a:srgbClr val="1D4779"/>
              </a:solidFill>
              <a:latin typeface="+mj-lt"/>
              <a:ea typeface="+mj-ea"/>
              <a:cs typeface="+mj-cs"/>
            </a:endParaRPr>
          </a:p>
        </p:txBody>
      </p:sp>
      <p:sp>
        <p:nvSpPr>
          <p:cNvPr id="4"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32</a:t>
            </a:fld>
            <a:endParaRPr lang="ru-RU" sz="2000" b="1" dirty="0">
              <a:solidFill>
                <a:schemeClr val="bg1"/>
              </a:solidFill>
            </a:endParaRPr>
          </a:p>
        </p:txBody>
      </p:sp>
      <p:sp>
        <p:nvSpPr>
          <p:cNvPr id="5" name="TextBox 4"/>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Смертность</a:t>
            </a:r>
            <a:endParaRPr lang="ru-RU" altLang="ru-RU" dirty="0"/>
          </a:p>
        </p:txBody>
      </p:sp>
      <p:sp>
        <p:nvSpPr>
          <p:cNvPr id="6" name="Скругленный прямоугольник 5"/>
          <p:cNvSpPr/>
          <p:nvPr/>
        </p:nvSpPr>
        <p:spPr>
          <a:xfrm>
            <a:off x="502790" y="3501008"/>
            <a:ext cx="8173665" cy="864096"/>
          </a:xfrm>
          <a:prstGeom prst="roundRect">
            <a:avLst>
              <a:gd name="adj" fmla="val 7572"/>
            </a:avLst>
          </a:prstGeom>
          <a:solidFill>
            <a:schemeClr val="bg1"/>
          </a:solidFill>
          <a:ln>
            <a:solidFill>
              <a:srgbClr val="C00000"/>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7" name="Rectangle 1"/>
          <p:cNvSpPr>
            <a:spLocks noChangeArrowheads="1"/>
          </p:cNvSpPr>
          <p:nvPr/>
        </p:nvSpPr>
        <p:spPr bwMode="auto">
          <a:xfrm>
            <a:off x="611559" y="3501008"/>
            <a:ext cx="8064897" cy="864096"/>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eaLnBrk="0" hangingPunct="0">
              <a:buFont typeface="Arial" charset="0"/>
              <a:buNone/>
            </a:pPr>
            <a:r>
              <a:rPr lang="ru-RU" altLang="ru-RU" sz="1900" b="1" dirty="0" smtClean="0">
                <a:solidFill>
                  <a:srgbClr val="C00000"/>
                </a:solidFill>
                <a:latin typeface="+mj-lt"/>
                <a:ea typeface="+mj-ea"/>
                <a:cs typeface="+mj-cs"/>
              </a:rPr>
              <a:t>Цель </a:t>
            </a:r>
            <a:r>
              <a:rPr lang="ru-RU" altLang="ru-RU" sz="1900" b="1" dirty="0">
                <a:solidFill>
                  <a:srgbClr val="C00000"/>
                </a:solidFill>
                <a:latin typeface="+mj-lt"/>
                <a:ea typeface="+mj-ea"/>
                <a:cs typeface="+mj-cs"/>
              </a:rPr>
              <a:t>преобразований в здравоохранении </a:t>
            </a:r>
            <a:r>
              <a:rPr lang="ru-RU" altLang="ru-RU" sz="1900" dirty="0">
                <a:solidFill>
                  <a:srgbClr val="1D4779"/>
                </a:solidFill>
                <a:latin typeface="+mj-lt"/>
                <a:ea typeface="+mj-ea"/>
                <a:cs typeface="+mj-cs"/>
              </a:rPr>
              <a:t>– повышение эффективности отрасли и обеспечение доступности медицинской помощи для населения</a:t>
            </a:r>
            <a:r>
              <a:rPr lang="ru-RU" altLang="ru-RU" sz="1900" dirty="0" smtClean="0">
                <a:solidFill>
                  <a:srgbClr val="1D4779"/>
                </a:solidFill>
                <a:latin typeface="+mj-lt"/>
                <a:ea typeface="+mj-ea"/>
                <a:cs typeface="+mj-cs"/>
              </a:rPr>
              <a:t>.</a:t>
            </a:r>
            <a:endParaRPr lang="en-US" altLang="ru-RU" sz="1900" dirty="0">
              <a:solidFill>
                <a:srgbClr val="1D4779"/>
              </a:solidFill>
              <a:latin typeface="+mj-lt"/>
              <a:ea typeface="+mj-ea"/>
              <a:cs typeface="+mj-cs"/>
            </a:endParaRPr>
          </a:p>
        </p:txBody>
      </p:sp>
      <p:sp>
        <p:nvSpPr>
          <p:cNvPr id="8" name="Rectangle 1"/>
          <p:cNvSpPr>
            <a:spLocks noChangeArrowheads="1"/>
          </p:cNvSpPr>
          <p:nvPr/>
        </p:nvSpPr>
        <p:spPr bwMode="auto">
          <a:xfrm>
            <a:off x="513974" y="4509120"/>
            <a:ext cx="8414126" cy="1607989"/>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eaLnBrk="0" hangingPunct="0">
              <a:buFont typeface="Arial" charset="0"/>
              <a:buNone/>
            </a:pPr>
            <a:r>
              <a:rPr lang="ru-RU" altLang="ru-RU" dirty="0" smtClean="0">
                <a:solidFill>
                  <a:srgbClr val="1D4779"/>
                </a:solidFill>
                <a:latin typeface="+mj-lt"/>
                <a:ea typeface="+mj-ea"/>
                <a:cs typeface="+mj-cs"/>
              </a:rPr>
              <a:t>Механизмы </a:t>
            </a:r>
            <a:r>
              <a:rPr lang="ru-RU" altLang="ru-RU" dirty="0">
                <a:solidFill>
                  <a:srgbClr val="1D4779"/>
                </a:solidFill>
                <a:latin typeface="+mj-lt"/>
                <a:ea typeface="+mj-ea"/>
                <a:cs typeface="+mj-cs"/>
              </a:rPr>
              <a:t>достижения этой </a:t>
            </a:r>
            <a:r>
              <a:rPr lang="ru-RU" altLang="ru-RU" dirty="0" smtClean="0">
                <a:solidFill>
                  <a:srgbClr val="1D4779"/>
                </a:solidFill>
                <a:latin typeface="+mj-lt"/>
                <a:ea typeface="+mj-ea"/>
                <a:cs typeface="+mj-cs"/>
              </a:rPr>
              <a:t>цели:</a:t>
            </a:r>
          </a:p>
          <a:p>
            <a:pPr marL="182563" indent="-182563" eaLnBrk="0" hangingPunct="0">
              <a:buClr>
                <a:srgbClr val="C00000"/>
              </a:buClr>
              <a:buSzPct val="150000"/>
              <a:buFont typeface="Arial" panose="020B0604020202020204" pitchFamily="34" charset="0"/>
              <a:buChar char="•"/>
            </a:pPr>
            <a:r>
              <a:rPr lang="ru-RU" altLang="ru-RU" dirty="0" smtClean="0">
                <a:solidFill>
                  <a:srgbClr val="1D4779"/>
                </a:solidFill>
                <a:latin typeface="+mj-lt"/>
                <a:ea typeface="+mj-ea"/>
                <a:cs typeface="+mj-cs"/>
              </a:rPr>
              <a:t>перенос </a:t>
            </a:r>
            <a:r>
              <a:rPr lang="ru-RU" altLang="ru-RU" dirty="0">
                <a:solidFill>
                  <a:srgbClr val="1D4779"/>
                </a:solidFill>
                <a:latin typeface="+mj-lt"/>
                <a:ea typeface="+mj-ea"/>
                <a:cs typeface="+mj-cs"/>
              </a:rPr>
              <a:t>акцентов со вторичной медицинской помощи на </a:t>
            </a:r>
            <a:r>
              <a:rPr lang="ru-RU" altLang="ru-RU" dirty="0">
                <a:solidFill>
                  <a:srgbClr val="C00000"/>
                </a:solidFill>
                <a:latin typeface="+mj-lt"/>
                <a:ea typeface="+mj-ea"/>
                <a:cs typeface="+mj-cs"/>
              </a:rPr>
              <a:t>первичное звено</a:t>
            </a:r>
            <a:r>
              <a:rPr lang="ru-RU" altLang="ru-RU" dirty="0">
                <a:solidFill>
                  <a:srgbClr val="1D4779"/>
                </a:solidFill>
                <a:latin typeface="+mj-lt"/>
                <a:ea typeface="+mj-ea"/>
                <a:cs typeface="+mj-cs"/>
              </a:rPr>
              <a:t> с его стратегическими преимуществами – </a:t>
            </a:r>
            <a:r>
              <a:rPr lang="ru-RU" altLang="ru-RU" dirty="0">
                <a:solidFill>
                  <a:srgbClr val="C00000"/>
                </a:solidFill>
                <a:latin typeface="+mj-lt"/>
                <a:ea typeface="+mj-ea"/>
                <a:cs typeface="+mj-cs"/>
              </a:rPr>
              <a:t>ранней диагностикой и профилактикой</a:t>
            </a:r>
            <a:r>
              <a:rPr lang="ru-RU" altLang="ru-RU" dirty="0" smtClean="0">
                <a:solidFill>
                  <a:srgbClr val="1D4779"/>
                </a:solidFill>
                <a:latin typeface="+mj-lt"/>
                <a:ea typeface="+mj-ea"/>
                <a:cs typeface="+mj-cs"/>
              </a:rPr>
              <a:t>,</a:t>
            </a:r>
          </a:p>
          <a:p>
            <a:pPr marL="182563" indent="-182563" eaLnBrk="0" hangingPunct="0">
              <a:buClr>
                <a:srgbClr val="C00000"/>
              </a:buClr>
              <a:buSzPct val="150000"/>
              <a:buFont typeface="Arial" panose="020B0604020202020204" pitchFamily="34" charset="0"/>
              <a:buChar char="•"/>
            </a:pPr>
            <a:r>
              <a:rPr lang="ru-RU" altLang="ru-RU" dirty="0" smtClean="0">
                <a:solidFill>
                  <a:srgbClr val="1D4779"/>
                </a:solidFill>
                <a:latin typeface="+mj-lt"/>
                <a:ea typeface="+mj-ea"/>
                <a:cs typeface="+mj-cs"/>
              </a:rPr>
              <a:t>повышение </a:t>
            </a:r>
            <a:r>
              <a:rPr lang="ru-RU" altLang="ru-RU" dirty="0">
                <a:solidFill>
                  <a:srgbClr val="1D4779"/>
                </a:solidFill>
                <a:latin typeface="+mj-lt"/>
                <a:ea typeface="+mj-ea"/>
                <a:cs typeface="+mj-cs"/>
              </a:rPr>
              <a:t>доступности высокотехнологичной медицинской помощи, </a:t>
            </a:r>
            <a:endParaRPr lang="ru-RU" altLang="ru-RU" dirty="0" smtClean="0">
              <a:solidFill>
                <a:srgbClr val="1D4779"/>
              </a:solidFill>
              <a:latin typeface="+mj-lt"/>
              <a:ea typeface="+mj-ea"/>
              <a:cs typeface="+mj-cs"/>
            </a:endParaRPr>
          </a:p>
          <a:p>
            <a:pPr marL="182563" indent="-182563" eaLnBrk="0" hangingPunct="0">
              <a:buClr>
                <a:srgbClr val="C00000"/>
              </a:buClr>
              <a:buSzPct val="150000"/>
              <a:buFont typeface="Arial" panose="020B0604020202020204" pitchFamily="34" charset="0"/>
              <a:buChar char="•"/>
            </a:pPr>
            <a:r>
              <a:rPr lang="ru-RU" altLang="ru-RU" dirty="0" smtClean="0">
                <a:solidFill>
                  <a:srgbClr val="1D4779"/>
                </a:solidFill>
                <a:latin typeface="+mj-lt"/>
                <a:ea typeface="+mj-ea"/>
                <a:cs typeface="+mj-cs"/>
              </a:rPr>
              <a:t>внедрение </a:t>
            </a:r>
            <a:r>
              <a:rPr lang="ru-RU" altLang="ru-RU" dirty="0">
                <a:solidFill>
                  <a:srgbClr val="1D4779"/>
                </a:solidFill>
                <a:latin typeface="+mj-lt"/>
                <a:ea typeface="+mj-ea"/>
                <a:cs typeface="+mj-cs"/>
              </a:rPr>
              <a:t>передовых методов финансирования отрасли, изменение системы оплаты труда медицинских кадров с учётом результатов деятельности.</a:t>
            </a:r>
          </a:p>
        </p:txBody>
      </p:sp>
    </p:spTree>
    <p:extLst>
      <p:ext uri="{BB962C8B-B14F-4D97-AF65-F5344CB8AC3E}">
        <p14:creationId xmlns:p14="http://schemas.microsoft.com/office/powerpoint/2010/main" val="3790456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42106" y="1124223"/>
            <a:ext cx="8459787" cy="360561"/>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ru-RU" altLang="ru-RU" sz="1800" b="1" dirty="0">
                <a:solidFill>
                  <a:srgbClr val="C00000"/>
                </a:solidFill>
              </a:rPr>
              <a:t>«Феномен Ганы» </a:t>
            </a:r>
            <a:r>
              <a:rPr lang="ru-RU" altLang="ru-RU" sz="1800" b="1" dirty="0" err="1">
                <a:solidFill>
                  <a:srgbClr val="C00000"/>
                </a:solidFill>
              </a:rPr>
              <a:t>Мерсона</a:t>
            </a:r>
            <a:r>
              <a:rPr lang="ru-RU" altLang="ru-RU" sz="1800" b="1" dirty="0">
                <a:solidFill>
                  <a:srgbClr val="C00000"/>
                </a:solidFill>
              </a:rPr>
              <a:t> </a:t>
            </a:r>
            <a:r>
              <a:rPr lang="ru-RU" altLang="ru-RU" sz="1800" b="1" dirty="0" smtClean="0">
                <a:solidFill>
                  <a:srgbClr val="C00000"/>
                </a:solidFill>
              </a:rPr>
              <a:t>в </a:t>
            </a:r>
            <a:r>
              <a:rPr lang="ru-RU" altLang="ru-RU" sz="1800" b="1" dirty="0">
                <a:solidFill>
                  <a:srgbClr val="C00000"/>
                </a:solidFill>
              </a:rPr>
              <a:t>здравоохранении Вологодской области</a:t>
            </a:r>
          </a:p>
        </p:txBody>
      </p:sp>
      <p:sp>
        <p:nvSpPr>
          <p:cNvPr id="164867"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ru-RU" altLang="ru-RU"/>
          </a:p>
        </p:txBody>
      </p:sp>
      <p:graphicFrame>
        <p:nvGraphicFramePr>
          <p:cNvPr id="2" name="Object 4"/>
          <p:cNvGraphicFramePr>
            <a:graphicFrameLocks noChangeAspect="1"/>
          </p:cNvGraphicFramePr>
          <p:nvPr>
            <p:extLst>
              <p:ext uri="{D42A27DB-BD31-4B8C-83A1-F6EECF244321}">
                <p14:modId xmlns:p14="http://schemas.microsoft.com/office/powerpoint/2010/main" val="2425138180"/>
              </p:ext>
            </p:extLst>
          </p:nvPr>
        </p:nvGraphicFramePr>
        <p:xfrm>
          <a:off x="1303690" y="1484784"/>
          <a:ext cx="6292646" cy="3711280"/>
        </p:xfrm>
        <a:graphic>
          <a:graphicData uri="http://schemas.openxmlformats.org/drawingml/2006/chart">
            <c:chart xmlns:c="http://schemas.openxmlformats.org/drawingml/2006/chart" xmlns:r="http://schemas.openxmlformats.org/officeDocument/2006/relationships" r:id="rId3"/>
          </a:graphicData>
        </a:graphic>
      </p:graphicFrame>
      <p:sp>
        <p:nvSpPr>
          <p:cNvPr id="164869" name="Rectangle 5"/>
          <p:cNvSpPr>
            <a:spLocks noGrp="1" noChangeArrowheads="1"/>
          </p:cNvSpPr>
          <p:nvPr>
            <p:ph type="body" idx="1"/>
          </p:nvPr>
        </p:nvSpPr>
        <p:spPr>
          <a:xfrm>
            <a:off x="539552" y="5082877"/>
            <a:ext cx="8352928" cy="1514475"/>
          </a:xfrm>
          <a:noFill/>
          <a:ln w="9525">
            <a:noFill/>
            <a:miter lim="800000"/>
            <a:headEnd/>
            <a:tailEnd/>
          </a:ln>
        </p:spPr>
        <p:txBody>
          <a:bodyPr vert="horz" wrap="square" lIns="91436" tIns="45718" rIns="91436" bIns="45718" numCol="1" anchor="t" anchorCtr="0" compatLnSpc="1">
            <a:prstTxWarp prst="textNoShape">
              <a:avLst/>
            </a:prstTxWarp>
          </a:bodyPr>
          <a:lstStyle/>
          <a:p>
            <a:pPr marL="0" indent="0">
              <a:spcBef>
                <a:spcPct val="0"/>
              </a:spcBef>
              <a:buNone/>
            </a:pPr>
            <a:r>
              <a:rPr lang="ru-RU" altLang="ru-RU" sz="1800" dirty="0">
                <a:solidFill>
                  <a:srgbClr val="1D4779"/>
                </a:solidFill>
                <a:latin typeface="+mj-lt"/>
                <a:ea typeface="+mj-ea"/>
                <a:cs typeface="+mj-cs"/>
              </a:rPr>
              <a:t>На оплату амбулаторно-поликлинической помощи, оказываемой подавляющей части (97%) пациентов, обращающихся за помощью в ЛПУ Вологодской области, направляется четверть всех финансовых средств, тогда как стационарная помощь, охватывающая не более 3-5% пациентов, получает около 80% ассигнований </a:t>
            </a:r>
          </a:p>
        </p:txBody>
      </p:sp>
      <p:sp>
        <p:nvSpPr>
          <p:cNvPr id="7"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33</a:t>
            </a:fld>
            <a:endParaRPr lang="ru-RU" sz="2000" b="1" dirty="0">
              <a:solidFill>
                <a:schemeClr val="bg1"/>
              </a:solidFill>
            </a:endParaRPr>
          </a:p>
        </p:txBody>
      </p:sp>
      <p:sp>
        <p:nvSpPr>
          <p:cNvPr id="8" name="TextBox 7"/>
          <p:cNvSpPr txBox="1">
            <a:spLocks noChangeArrowheads="1"/>
          </p:cNvSpPr>
          <p:nvPr/>
        </p:nvSpPr>
        <p:spPr bwMode="auto">
          <a:xfrm>
            <a:off x="1331641" y="116632"/>
            <a:ext cx="5543822"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Здравоохранение</a:t>
            </a:r>
            <a:endParaRPr lang="ru-RU" altLang="ru-RU" dirty="0"/>
          </a:p>
        </p:txBody>
      </p:sp>
    </p:spTree>
    <p:extLst>
      <p:ext uri="{BB962C8B-B14F-4D97-AF65-F5344CB8AC3E}">
        <p14:creationId xmlns:p14="http://schemas.microsoft.com/office/powerpoint/2010/main" val="2509720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7"/>
          <p:cNvGraphicFramePr>
            <a:graphicFrameLocks noGrp="1"/>
          </p:cNvGraphicFramePr>
          <p:nvPr>
            <p:ph idx="4294967295"/>
            <p:extLst>
              <p:ext uri="{D42A27DB-BD31-4B8C-83A1-F6EECF244321}">
                <p14:modId xmlns:p14="http://schemas.microsoft.com/office/powerpoint/2010/main" val="4040897489"/>
              </p:ext>
            </p:extLst>
          </p:nvPr>
        </p:nvGraphicFramePr>
        <p:xfrm>
          <a:off x="210344" y="1668080"/>
          <a:ext cx="86868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165891" name="TextBox 3"/>
          <p:cNvSpPr txBox="1">
            <a:spLocks noChangeArrowheads="1"/>
          </p:cNvSpPr>
          <p:nvPr/>
        </p:nvSpPr>
        <p:spPr bwMode="auto">
          <a:xfrm>
            <a:off x="6156176" y="6194042"/>
            <a:ext cx="2493442" cy="307777"/>
          </a:xfrm>
          <a:prstGeom prst="rect">
            <a:avLst/>
          </a:prstGeom>
          <a:noFill/>
          <a:ln w="9525">
            <a:noFill/>
            <a:miter lim="800000"/>
            <a:headEnd/>
            <a:tailEnd/>
          </a:ln>
        </p:spPr>
        <p:txBody>
          <a:bodyPr wrap="square">
            <a:spAutoFit/>
          </a:bodyPr>
          <a:lstStyle>
            <a:defPPr>
              <a:defRPr lang="ru-RU"/>
            </a:defPPr>
            <a:lvl1pPr algn="r">
              <a:defRPr sz="1300" i="1">
                <a:solidFill>
                  <a:srgbClr val="1D4779"/>
                </a:solidFill>
                <a:latin typeface="+mn-lt"/>
              </a:defRPr>
            </a:lvl1pPr>
          </a:lstStyle>
          <a:p>
            <a:r>
              <a:rPr lang="ru-RU" altLang="ru-RU" sz="1400" dirty="0"/>
              <a:t>Росстат, 2016</a:t>
            </a:r>
          </a:p>
        </p:txBody>
      </p:sp>
      <p:sp>
        <p:nvSpPr>
          <p:cNvPr id="165892" name="Rectangle 2"/>
          <p:cNvSpPr>
            <a:spLocks noChangeArrowheads="1"/>
          </p:cNvSpPr>
          <p:nvPr/>
        </p:nvSpPr>
        <p:spPr bwMode="auto">
          <a:xfrm>
            <a:off x="323850" y="1304504"/>
            <a:ext cx="8459788" cy="468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b="1" dirty="0">
                <a:solidFill>
                  <a:srgbClr val="C00000"/>
                </a:solidFill>
                <a:latin typeface="+mj-lt"/>
                <a:ea typeface="+mj-ea"/>
                <a:cs typeface="+mj-cs"/>
              </a:rPr>
              <a:t>Масштабы стационарной и амбулаторно-поликлинической помощи в России</a:t>
            </a:r>
          </a:p>
        </p:txBody>
      </p:sp>
      <p:sp>
        <p:nvSpPr>
          <p:cNvPr id="5"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34</a:t>
            </a:fld>
            <a:endParaRPr lang="ru-RU" sz="2000" b="1" dirty="0">
              <a:solidFill>
                <a:schemeClr val="bg1"/>
              </a:solidFill>
            </a:endParaRPr>
          </a:p>
        </p:txBody>
      </p:sp>
      <p:sp>
        <p:nvSpPr>
          <p:cNvPr id="6" name="TextBox 5"/>
          <p:cNvSpPr txBox="1">
            <a:spLocks noChangeArrowheads="1"/>
          </p:cNvSpPr>
          <p:nvPr/>
        </p:nvSpPr>
        <p:spPr bwMode="auto">
          <a:xfrm>
            <a:off x="1331641" y="116632"/>
            <a:ext cx="5543822"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Здравоохранение</a:t>
            </a:r>
            <a:endParaRPr lang="ru-RU" altLang="ru-RU" dirty="0"/>
          </a:p>
        </p:txBody>
      </p:sp>
    </p:spTree>
    <p:extLst>
      <p:ext uri="{BB962C8B-B14F-4D97-AF65-F5344CB8AC3E}">
        <p14:creationId xmlns:p14="http://schemas.microsoft.com/office/powerpoint/2010/main" val="26421349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857" name="Group 209"/>
          <p:cNvGraphicFramePr>
            <a:graphicFrameLocks noGrp="1"/>
          </p:cNvGraphicFramePr>
          <p:nvPr>
            <p:extLst>
              <p:ext uri="{D42A27DB-BD31-4B8C-83A1-F6EECF244321}">
                <p14:modId xmlns:p14="http://schemas.microsoft.com/office/powerpoint/2010/main" val="424451113"/>
              </p:ext>
            </p:extLst>
          </p:nvPr>
        </p:nvGraphicFramePr>
        <p:xfrm>
          <a:off x="395536" y="1700808"/>
          <a:ext cx="8353425" cy="3816424"/>
        </p:xfrm>
        <a:graphic>
          <a:graphicData uri="http://schemas.openxmlformats.org/drawingml/2006/table">
            <a:tbl>
              <a:tblPr firstRow="1" lastRow="1" bandRow="1">
                <a:effectLst>
                  <a:outerShdw blurRad="50800" dist="38100" dir="5400000" algn="t" rotWithShape="0">
                    <a:prstClr val="black">
                      <a:alpha val="40000"/>
                    </a:prstClr>
                  </a:outerShdw>
                </a:effectLst>
                <a:tableStyleId>{5C22544A-7EE6-4342-B048-85BDC9FD1C3A}</a:tableStyleId>
              </a:tblPr>
              <a:tblGrid>
                <a:gridCol w="3024187">
                  <a:extLst>
                    <a:ext uri="{9D8B030D-6E8A-4147-A177-3AD203B41FA5}">
                      <a16:colId xmlns:a16="http://schemas.microsoft.com/office/drawing/2014/main" xmlns="" val="20000"/>
                    </a:ext>
                  </a:extLst>
                </a:gridCol>
                <a:gridCol w="1657350">
                  <a:extLst>
                    <a:ext uri="{9D8B030D-6E8A-4147-A177-3AD203B41FA5}">
                      <a16:colId xmlns:a16="http://schemas.microsoft.com/office/drawing/2014/main" xmlns="" val="20001"/>
                    </a:ext>
                  </a:extLst>
                </a:gridCol>
                <a:gridCol w="1223963">
                  <a:extLst>
                    <a:ext uri="{9D8B030D-6E8A-4147-A177-3AD203B41FA5}">
                      <a16:colId xmlns:a16="http://schemas.microsoft.com/office/drawing/2014/main" xmlns="" val="20002"/>
                    </a:ext>
                  </a:extLst>
                </a:gridCol>
                <a:gridCol w="1162050">
                  <a:extLst>
                    <a:ext uri="{9D8B030D-6E8A-4147-A177-3AD203B41FA5}">
                      <a16:colId xmlns:a16="http://schemas.microsoft.com/office/drawing/2014/main" xmlns="" val="20003"/>
                    </a:ext>
                  </a:extLst>
                </a:gridCol>
                <a:gridCol w="1285875">
                  <a:extLst>
                    <a:ext uri="{9D8B030D-6E8A-4147-A177-3AD203B41FA5}">
                      <a16:colId xmlns:a16="http://schemas.microsoft.com/office/drawing/2014/main" xmlns="" val="20004"/>
                    </a:ext>
                  </a:extLst>
                </a:gridCol>
              </a:tblGrid>
              <a:tr h="433594">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solidFill>
                            <a:schemeClr val="bg1"/>
                          </a:solidFill>
                          <a:effectLst/>
                        </a:rPr>
                        <a:t>Разделы Программы</a:t>
                      </a:r>
                      <a:endParaRPr kumimoji="0" lang="ru-RU" sz="1600" b="0" i="0" u="none" strike="noStrike" cap="none" normalizeH="0" baseline="0" dirty="0" smtClean="0">
                        <a:ln>
                          <a:noFill/>
                        </a:ln>
                        <a:solidFill>
                          <a:schemeClr val="bg1"/>
                        </a:solidFill>
                        <a:effectLst/>
                        <a:latin typeface="Arial" pitchFamily="34" charset="0"/>
                        <a:cs typeface="Arial" pitchFamily="34" charset="0"/>
                      </a:endParaRPr>
                    </a:p>
                  </a:txBody>
                  <a:tcPr marT="45702" marB="45702" anchor="ctr" horzOverflow="overflow">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solidFill>
                            <a:schemeClr val="bg1"/>
                          </a:solidFill>
                          <a:effectLst/>
                        </a:rPr>
                        <a:t>Всего с доп. средствами</a:t>
                      </a:r>
                      <a:endParaRPr kumimoji="0" lang="ru-RU" sz="1600" b="0" i="0" u="none" strike="noStrike" cap="none" normalizeH="0" baseline="0" dirty="0" smtClean="0">
                        <a:ln>
                          <a:noFill/>
                        </a:ln>
                        <a:solidFill>
                          <a:schemeClr val="bg1"/>
                        </a:solidFill>
                        <a:effectLst/>
                        <a:latin typeface="Arial" pitchFamily="34" charset="0"/>
                        <a:cs typeface="Arial" pitchFamily="34" charset="0"/>
                      </a:endParaRPr>
                    </a:p>
                  </a:txBody>
                  <a:tcPr marT="45702" marB="4570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solidFill>
                            <a:schemeClr val="bg1"/>
                          </a:solidFill>
                          <a:effectLst/>
                        </a:rPr>
                        <a:t>в том числе</a:t>
                      </a:r>
                      <a:endParaRPr kumimoji="0" lang="ru-RU" sz="1600" b="0" i="0" u="none" strike="noStrike" cap="none" normalizeH="0" baseline="0" smtClean="0">
                        <a:ln>
                          <a:noFill/>
                        </a:ln>
                        <a:solidFill>
                          <a:schemeClr val="bg1"/>
                        </a:solidFill>
                        <a:effectLst/>
                        <a:latin typeface="Arial" pitchFamily="34" charset="0"/>
                        <a:cs typeface="Arial" pitchFamily="34" charset="0"/>
                      </a:endParaRPr>
                    </a:p>
                  </a:txBody>
                  <a:tcPr marT="45702" marB="45702" anchor="ctr" horzOverflow="overflow">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433594">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solidFill>
                            <a:schemeClr val="bg1"/>
                          </a:solidFill>
                          <a:effectLst/>
                        </a:rPr>
                        <a:t>ФФОМС</a:t>
                      </a:r>
                      <a:endParaRPr kumimoji="0" lang="ru-RU" sz="1600" b="0" i="0" u="none" strike="noStrike" cap="none" normalizeH="0" baseline="0" dirty="0" smtClean="0">
                        <a:ln>
                          <a:noFill/>
                        </a:ln>
                        <a:solidFill>
                          <a:schemeClr val="bg1"/>
                        </a:solidFill>
                        <a:effectLst/>
                        <a:latin typeface="Arial" pitchFamily="34" charset="0"/>
                        <a:cs typeface="Arial" pitchFamily="34" charset="0"/>
                      </a:endParaRPr>
                    </a:p>
                  </a:txBody>
                  <a:tcPr marT="45702" marB="4570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solidFill>
                            <a:schemeClr val="bg1"/>
                          </a:solidFill>
                          <a:effectLst/>
                        </a:rPr>
                        <a:t>бюджет</a:t>
                      </a:r>
                      <a:endParaRPr kumimoji="0" lang="ru-RU" sz="1600" b="0" i="0" u="none" strike="noStrike" cap="none" normalizeH="0" baseline="0" dirty="0" smtClean="0">
                        <a:ln>
                          <a:noFill/>
                        </a:ln>
                        <a:solidFill>
                          <a:schemeClr val="bg1"/>
                        </a:solidFill>
                        <a:effectLst/>
                        <a:latin typeface="Arial" pitchFamily="34" charset="0"/>
                        <a:cs typeface="Arial" pitchFamily="34" charset="0"/>
                      </a:endParaRPr>
                    </a:p>
                  </a:txBody>
                  <a:tcPr marT="45702" marB="45702"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solidFill>
                            <a:schemeClr val="bg1"/>
                          </a:solidFill>
                          <a:effectLst/>
                        </a:rPr>
                        <a:t>ТФОМС</a:t>
                      </a:r>
                      <a:endParaRPr kumimoji="0" lang="ru-RU" sz="1600" b="0" i="0" u="none" strike="noStrike" cap="none" normalizeH="0" baseline="0" dirty="0" smtClean="0">
                        <a:ln>
                          <a:noFill/>
                        </a:ln>
                        <a:solidFill>
                          <a:schemeClr val="bg1"/>
                        </a:solidFill>
                        <a:effectLst/>
                        <a:latin typeface="Arial" pitchFamily="34" charset="0"/>
                        <a:cs typeface="Arial" pitchFamily="34" charset="0"/>
                      </a:endParaRPr>
                    </a:p>
                  </a:txBody>
                  <a:tcPr marT="45702" marB="45702" anchor="ctr" horzOverflow="overflow">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10001"/>
                  </a:ext>
                </a:extLst>
              </a:tr>
              <a:tr h="104269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Укрепление материально-технической базы учреждений здравоохранения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L="180000" marT="45702" marB="45702"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rPr>
                        <a:t>3520,7</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T="45702" marB="45702"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2953,9</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T="45702" marB="45702"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rPr>
                        <a:t>566,8</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T="45702" marB="45702"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rPr>
                        <a:t>0</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T="45702" marB="45702" anchor="ctr" horzOverflow="overflow">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2"/>
                  </a:ext>
                </a:extLst>
              </a:tr>
              <a:tr h="43359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Информатизация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L="180000" marT="45702" marB="4570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rPr>
                        <a:t>189,6</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T="45702" marB="4570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rPr>
                        <a:t>174,7</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T="45702" marB="4570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rPr>
                        <a:t>14,9</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T="45702" marB="4570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rPr>
                        <a:t>0</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T="45702" marB="45702" anchor="ctr" horzOverflow="overflow"/>
                </a:tc>
                <a:extLst>
                  <a:ext uri="{0D108BD9-81ED-4DB2-BD59-A6C34878D82A}">
                    <a16:rowId xmlns:a16="http://schemas.microsoft.com/office/drawing/2014/main" xmlns="" val="10003"/>
                  </a:ext>
                </a:extLst>
              </a:tr>
              <a:tr h="103935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Стандартизация и доступность амбулаторно-поликлинической помощи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L="180000" marT="45702" marB="4570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rPr>
                        <a:t>1264,2</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T="45702" marB="4570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1044,8</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T="45702" marB="4570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6,5</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T="45702" marB="45702"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rPr>
                        <a:t>212,9</a:t>
                      </a:r>
                      <a:endParaRPr kumimoji="0" lang="ru-RU" sz="1600" b="0" i="0" u="none" strike="noStrike" cap="none" normalizeH="0" baseline="0" smtClean="0">
                        <a:ln>
                          <a:noFill/>
                        </a:ln>
                        <a:solidFill>
                          <a:schemeClr val="tx1"/>
                        </a:solidFill>
                        <a:effectLst/>
                        <a:latin typeface="Arial" pitchFamily="34" charset="0"/>
                        <a:cs typeface="Arial" pitchFamily="34" charset="0"/>
                      </a:endParaRPr>
                    </a:p>
                  </a:txBody>
                  <a:tcPr marT="45702" marB="45702" anchor="ctr" horzOverflow="overflow"/>
                </a:tc>
                <a:extLst>
                  <a:ext uri="{0D108BD9-81ED-4DB2-BD59-A6C34878D82A}">
                    <a16:rowId xmlns:a16="http://schemas.microsoft.com/office/drawing/2014/main" xmlns="" val="10004"/>
                  </a:ext>
                </a:extLst>
              </a:tr>
              <a:tr h="43359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Итого:</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T="45702" marB="45702" horzOverflow="overflow">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solidFill>
                            <a:srgbClr val="C00000"/>
                          </a:solidFill>
                          <a:effectLst/>
                        </a:rPr>
                        <a:t>4794,5</a:t>
                      </a:r>
                      <a:endParaRPr kumimoji="0" lang="ru-RU" sz="1600" b="0" i="0" u="none" strike="noStrike" cap="none" normalizeH="0" baseline="0" dirty="0" smtClean="0">
                        <a:ln>
                          <a:noFill/>
                        </a:ln>
                        <a:solidFill>
                          <a:srgbClr val="C00000"/>
                        </a:solidFill>
                        <a:effectLst/>
                        <a:latin typeface="Arial" pitchFamily="34" charset="0"/>
                        <a:cs typeface="Arial" pitchFamily="34" charset="0"/>
                      </a:endParaRPr>
                    </a:p>
                  </a:txBody>
                  <a:tcPr marT="45702" marB="45702" anchor="ctr" horzOverflow="overflow">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4173,4</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T="45702" marB="45702" anchor="ctr" horzOverflow="overflow">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588,2</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T="45702" marB="45702" anchor="ctr" horzOverflow="overflow">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212,9</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txBody>
                  <a:tcPr marT="45702" marB="45702" anchor="ctr" horzOverflow="overflow">
                    <a:solidFill>
                      <a:schemeClr val="tx2">
                        <a:lumMod val="60000"/>
                        <a:lumOff val="40000"/>
                      </a:schemeClr>
                    </a:solidFill>
                  </a:tcPr>
                </a:tc>
                <a:extLst>
                  <a:ext uri="{0D108BD9-81ED-4DB2-BD59-A6C34878D82A}">
                    <a16:rowId xmlns:a16="http://schemas.microsoft.com/office/drawing/2014/main" xmlns="" val="10005"/>
                  </a:ext>
                </a:extLst>
              </a:tr>
            </a:tbl>
          </a:graphicData>
        </a:graphic>
      </p:graphicFrame>
      <p:sp>
        <p:nvSpPr>
          <p:cNvPr id="166958" name="Rectangle 210"/>
          <p:cNvSpPr>
            <a:spLocks noChangeArrowheads="1"/>
          </p:cNvSpPr>
          <p:nvPr/>
        </p:nvSpPr>
        <p:spPr bwMode="auto">
          <a:xfrm>
            <a:off x="251520" y="1037869"/>
            <a:ext cx="8576264" cy="5909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b="1" dirty="0">
                <a:solidFill>
                  <a:srgbClr val="C00000"/>
                </a:solidFill>
                <a:latin typeface="+mj-lt"/>
                <a:ea typeface="+mj-ea"/>
                <a:cs typeface="+mj-cs"/>
              </a:rPr>
              <a:t>Финансовое обеспечение Программы модернизации здравоохранения </a:t>
            </a:r>
            <a:endParaRPr lang="ru-RU" altLang="ru-RU" b="1" dirty="0" smtClean="0">
              <a:solidFill>
                <a:srgbClr val="C00000"/>
              </a:solidFill>
              <a:latin typeface="+mj-lt"/>
              <a:ea typeface="+mj-ea"/>
              <a:cs typeface="+mj-cs"/>
            </a:endParaRPr>
          </a:p>
          <a:p>
            <a:pPr algn="ctr" eaLnBrk="0" hangingPunct="0">
              <a:lnSpc>
                <a:spcPct val="90000"/>
              </a:lnSpc>
            </a:pPr>
            <a:r>
              <a:rPr lang="ru-RU" altLang="ru-RU" b="1" dirty="0" smtClean="0">
                <a:solidFill>
                  <a:srgbClr val="C00000"/>
                </a:solidFill>
                <a:latin typeface="+mj-lt"/>
                <a:ea typeface="+mj-ea"/>
                <a:cs typeface="+mj-cs"/>
              </a:rPr>
              <a:t>Вологодской </a:t>
            </a:r>
            <a:r>
              <a:rPr lang="ru-RU" altLang="ru-RU" b="1" dirty="0">
                <a:solidFill>
                  <a:srgbClr val="C00000"/>
                </a:solidFill>
                <a:latin typeface="+mj-lt"/>
                <a:ea typeface="+mj-ea"/>
                <a:cs typeface="+mj-cs"/>
              </a:rPr>
              <a:t>области в 2011 – 2012 гг. (млн. руб.) </a:t>
            </a:r>
          </a:p>
        </p:txBody>
      </p:sp>
      <p:sp>
        <p:nvSpPr>
          <p:cNvPr id="5"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35</a:t>
            </a:fld>
            <a:endParaRPr lang="ru-RU" sz="2000" b="1" dirty="0">
              <a:solidFill>
                <a:schemeClr val="bg1"/>
              </a:solidFill>
            </a:endParaRPr>
          </a:p>
        </p:txBody>
      </p:sp>
      <p:sp>
        <p:nvSpPr>
          <p:cNvPr id="6" name="TextBox 5"/>
          <p:cNvSpPr txBox="1">
            <a:spLocks noChangeArrowheads="1"/>
          </p:cNvSpPr>
          <p:nvPr/>
        </p:nvSpPr>
        <p:spPr bwMode="auto">
          <a:xfrm>
            <a:off x="1331641" y="116632"/>
            <a:ext cx="5543822"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Здравоохранение</a:t>
            </a:r>
            <a:endParaRPr lang="ru-RU" altLang="ru-RU" dirty="0"/>
          </a:p>
        </p:txBody>
      </p:sp>
      <p:sp>
        <p:nvSpPr>
          <p:cNvPr id="7" name="TextBox 3"/>
          <p:cNvSpPr txBox="1">
            <a:spLocks noChangeArrowheads="1"/>
          </p:cNvSpPr>
          <p:nvPr/>
        </p:nvSpPr>
        <p:spPr bwMode="auto">
          <a:xfrm>
            <a:off x="1934542" y="5949280"/>
            <a:ext cx="6813922" cy="523220"/>
          </a:xfrm>
          <a:prstGeom prst="rect">
            <a:avLst/>
          </a:prstGeom>
          <a:noFill/>
          <a:ln w="9525">
            <a:noFill/>
            <a:miter lim="800000"/>
            <a:headEnd/>
            <a:tailEnd/>
          </a:ln>
        </p:spPr>
        <p:txBody>
          <a:bodyPr wrap="square">
            <a:spAutoFit/>
          </a:bodyPr>
          <a:lstStyle>
            <a:defPPr>
              <a:defRPr lang="ru-RU"/>
            </a:defPPr>
            <a:lvl1pPr algn="r">
              <a:defRPr sz="1300" i="1">
                <a:solidFill>
                  <a:srgbClr val="1D4779"/>
                </a:solidFill>
                <a:latin typeface="+mn-lt"/>
              </a:defRPr>
            </a:lvl1pPr>
          </a:lstStyle>
          <a:p>
            <a:r>
              <a:rPr lang="ru-RU" altLang="ru-RU" sz="1400" dirty="0"/>
              <a:t>Источник: Публичный доклад о результатах деятельности департамента здравоохранения Вологодской области за 2012 г. – Вологда, 2013. – 30 с.</a:t>
            </a:r>
          </a:p>
        </p:txBody>
      </p:sp>
    </p:spTree>
    <p:extLst>
      <p:ext uri="{BB962C8B-B14F-4D97-AF65-F5344CB8AC3E}">
        <p14:creationId xmlns:p14="http://schemas.microsoft.com/office/powerpoint/2010/main" val="2696092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7"/>
          <p:cNvGraphicFramePr>
            <a:graphicFrameLocks noGrp="1" noChangeAspect="1"/>
          </p:cNvGraphicFramePr>
          <p:nvPr>
            <p:ph idx="1"/>
            <p:extLst>
              <p:ext uri="{D42A27DB-BD31-4B8C-83A1-F6EECF244321}">
                <p14:modId xmlns:p14="http://schemas.microsoft.com/office/powerpoint/2010/main" val="2982020779"/>
              </p:ext>
            </p:extLst>
          </p:nvPr>
        </p:nvGraphicFramePr>
        <p:xfrm>
          <a:off x="351016" y="1679575"/>
          <a:ext cx="8541463" cy="4413721"/>
        </p:xfrm>
        <a:graphic>
          <a:graphicData uri="http://schemas.openxmlformats.org/drawingml/2006/chart">
            <c:chart xmlns:c="http://schemas.openxmlformats.org/drawingml/2006/chart" xmlns:r="http://schemas.openxmlformats.org/officeDocument/2006/relationships" r:id="rId3"/>
          </a:graphicData>
        </a:graphic>
      </p:graphicFrame>
      <p:sp>
        <p:nvSpPr>
          <p:cNvPr id="167939" name="Rectangle 248"/>
          <p:cNvSpPr>
            <a:spLocks noChangeArrowheads="1"/>
          </p:cNvSpPr>
          <p:nvPr/>
        </p:nvSpPr>
        <p:spPr bwMode="auto">
          <a:xfrm>
            <a:off x="351017" y="1209892"/>
            <a:ext cx="8208963" cy="5909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b="1" dirty="0">
                <a:solidFill>
                  <a:srgbClr val="C00000"/>
                </a:solidFill>
                <a:latin typeface="+mj-lt"/>
                <a:ea typeface="+mj-ea"/>
                <a:cs typeface="+mj-cs"/>
              </a:rPr>
              <a:t>Объёмы платных медико-социальных </a:t>
            </a:r>
            <a:r>
              <a:rPr lang="ru-RU" altLang="ru-RU" b="1" dirty="0" smtClean="0">
                <a:solidFill>
                  <a:srgbClr val="C00000"/>
                </a:solidFill>
                <a:latin typeface="+mj-lt"/>
                <a:ea typeface="+mj-ea"/>
                <a:cs typeface="+mj-cs"/>
              </a:rPr>
              <a:t>услуг в </a:t>
            </a:r>
            <a:r>
              <a:rPr lang="ru-RU" altLang="ru-RU" b="1" dirty="0">
                <a:solidFill>
                  <a:srgbClr val="C00000"/>
                </a:solidFill>
                <a:latin typeface="+mj-lt"/>
                <a:ea typeface="+mj-ea"/>
                <a:cs typeface="+mj-cs"/>
              </a:rPr>
              <a:t>России, </a:t>
            </a:r>
            <a:endParaRPr lang="ru-RU" altLang="ru-RU" b="1" dirty="0" smtClean="0">
              <a:solidFill>
                <a:srgbClr val="C00000"/>
              </a:solidFill>
              <a:latin typeface="+mj-lt"/>
              <a:ea typeface="+mj-ea"/>
              <a:cs typeface="+mj-cs"/>
            </a:endParaRPr>
          </a:p>
          <a:p>
            <a:pPr algn="ctr" eaLnBrk="0" hangingPunct="0">
              <a:lnSpc>
                <a:spcPct val="90000"/>
              </a:lnSpc>
            </a:pPr>
            <a:r>
              <a:rPr lang="ru-RU" altLang="ru-RU" i="1" dirty="0" smtClean="0">
                <a:solidFill>
                  <a:srgbClr val="C00000"/>
                </a:solidFill>
                <a:latin typeface="+mj-lt"/>
                <a:ea typeface="+mj-ea"/>
                <a:cs typeface="+mj-cs"/>
              </a:rPr>
              <a:t>млн</a:t>
            </a:r>
            <a:r>
              <a:rPr lang="ru-RU" altLang="ru-RU" i="1" dirty="0">
                <a:solidFill>
                  <a:srgbClr val="C00000"/>
                </a:solidFill>
                <a:latin typeface="+mj-lt"/>
                <a:ea typeface="+mj-ea"/>
                <a:cs typeface="+mj-cs"/>
              </a:rPr>
              <a:t>. руб. (в ценах 2000 г.)</a:t>
            </a:r>
          </a:p>
        </p:txBody>
      </p:sp>
      <p:sp>
        <p:nvSpPr>
          <p:cNvPr id="5"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36</a:t>
            </a:fld>
            <a:endParaRPr lang="ru-RU" sz="2000" b="1" dirty="0">
              <a:solidFill>
                <a:schemeClr val="bg1"/>
              </a:solidFill>
            </a:endParaRPr>
          </a:p>
        </p:txBody>
      </p:sp>
      <p:sp>
        <p:nvSpPr>
          <p:cNvPr id="6" name="TextBox 3"/>
          <p:cNvSpPr txBox="1">
            <a:spLocks noChangeArrowheads="1"/>
          </p:cNvSpPr>
          <p:nvPr/>
        </p:nvSpPr>
        <p:spPr bwMode="auto">
          <a:xfrm>
            <a:off x="6156176" y="6194042"/>
            <a:ext cx="2493442" cy="307777"/>
          </a:xfrm>
          <a:prstGeom prst="rect">
            <a:avLst/>
          </a:prstGeom>
          <a:noFill/>
          <a:ln w="9525">
            <a:noFill/>
            <a:miter lim="800000"/>
            <a:headEnd/>
            <a:tailEnd/>
          </a:ln>
        </p:spPr>
        <p:txBody>
          <a:bodyPr wrap="square">
            <a:spAutoFit/>
          </a:bodyPr>
          <a:lstStyle>
            <a:defPPr>
              <a:defRPr lang="ru-RU"/>
            </a:defPPr>
            <a:lvl1pPr algn="r">
              <a:defRPr sz="1300" i="1">
                <a:solidFill>
                  <a:srgbClr val="1D4779"/>
                </a:solidFill>
                <a:latin typeface="+mn-lt"/>
              </a:defRPr>
            </a:lvl1pPr>
          </a:lstStyle>
          <a:p>
            <a:r>
              <a:rPr lang="ru-RU" altLang="ru-RU" sz="1400" dirty="0"/>
              <a:t>Росстат, 2016</a:t>
            </a:r>
          </a:p>
        </p:txBody>
      </p:sp>
      <p:sp>
        <p:nvSpPr>
          <p:cNvPr id="7" name="TextBox 6"/>
          <p:cNvSpPr txBox="1">
            <a:spLocks noChangeArrowheads="1"/>
          </p:cNvSpPr>
          <p:nvPr/>
        </p:nvSpPr>
        <p:spPr bwMode="auto">
          <a:xfrm>
            <a:off x="1331641" y="116632"/>
            <a:ext cx="5543822"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Здравоохранение</a:t>
            </a:r>
            <a:endParaRPr lang="ru-RU" altLang="ru-RU" dirty="0"/>
          </a:p>
        </p:txBody>
      </p:sp>
    </p:spTree>
    <p:extLst>
      <p:ext uri="{BB962C8B-B14F-4D97-AF65-F5344CB8AC3E}">
        <p14:creationId xmlns:p14="http://schemas.microsoft.com/office/powerpoint/2010/main" val="2349113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639" name="Group 247"/>
          <p:cNvGraphicFramePr>
            <a:graphicFrameLocks noGrp="1"/>
          </p:cNvGraphicFramePr>
          <p:nvPr>
            <p:ph idx="1"/>
            <p:extLst>
              <p:ext uri="{D42A27DB-BD31-4B8C-83A1-F6EECF244321}">
                <p14:modId xmlns:p14="http://schemas.microsoft.com/office/powerpoint/2010/main" val="2292004949"/>
              </p:ext>
            </p:extLst>
          </p:nvPr>
        </p:nvGraphicFramePr>
        <p:xfrm>
          <a:off x="358235" y="2060848"/>
          <a:ext cx="8424935" cy="3898903"/>
        </p:xfrm>
        <a:graphic>
          <a:graphicData uri="http://schemas.openxmlformats.org/drawingml/2006/table">
            <a:tbl>
              <a:tblPr>
                <a:effectLst>
                  <a:outerShdw blurRad="50800" dist="38100" dir="5400000" algn="t" rotWithShape="0">
                    <a:prstClr val="black">
                      <a:alpha val="40000"/>
                    </a:prstClr>
                  </a:outerShdw>
                </a:effectLst>
                <a:tableStyleId>{BC89EF96-8CEA-46FF-86C4-4CE0E7609802}</a:tableStyleId>
              </a:tblPr>
              <a:tblGrid>
                <a:gridCol w="3107208">
                  <a:extLst>
                    <a:ext uri="{9D8B030D-6E8A-4147-A177-3AD203B41FA5}">
                      <a16:colId xmlns:a16="http://schemas.microsoft.com/office/drawing/2014/main" xmlns="" val="20000"/>
                    </a:ext>
                  </a:extLst>
                </a:gridCol>
                <a:gridCol w="1538605">
                  <a:extLst>
                    <a:ext uri="{9D8B030D-6E8A-4147-A177-3AD203B41FA5}">
                      <a16:colId xmlns:a16="http://schemas.microsoft.com/office/drawing/2014/main" xmlns="" val="20001"/>
                    </a:ext>
                  </a:extLst>
                </a:gridCol>
                <a:gridCol w="1342892">
                  <a:extLst>
                    <a:ext uri="{9D8B030D-6E8A-4147-A177-3AD203B41FA5}">
                      <a16:colId xmlns:a16="http://schemas.microsoft.com/office/drawing/2014/main" xmlns="" val="20002"/>
                    </a:ext>
                  </a:extLst>
                </a:gridCol>
                <a:gridCol w="1393412">
                  <a:extLst>
                    <a:ext uri="{9D8B030D-6E8A-4147-A177-3AD203B41FA5}">
                      <a16:colId xmlns:a16="http://schemas.microsoft.com/office/drawing/2014/main" xmlns="" val="20003"/>
                    </a:ext>
                  </a:extLst>
                </a:gridCol>
                <a:gridCol w="1042818">
                  <a:extLst>
                    <a:ext uri="{9D8B030D-6E8A-4147-A177-3AD203B41FA5}">
                      <a16:colId xmlns:a16="http://schemas.microsoft.com/office/drawing/2014/main" xmlns="" val="20004"/>
                    </a:ext>
                  </a:extLst>
                </a:gridCol>
              </a:tblGrid>
              <a:tr h="815872">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Вариант ответа</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lnL w="19050" cap="flat" cmpd="sng" algn="ctr">
                      <a:solidFill>
                        <a:srgbClr val="0070C0"/>
                      </a:solidFill>
                      <a:prstDash val="solid"/>
                      <a:round/>
                      <a:headEnd type="none" w="med" len="med"/>
                      <a:tailEnd type="none" w="med" len="med"/>
                    </a:lnL>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Повысилось</a:t>
                      </a:r>
                      <a:endParaRPr kumimoji="0" lang="ru-RU" sz="1800" b="0"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D8EBD5"/>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700" u="none" strike="noStrike" cap="none" normalizeH="0" baseline="0" dirty="0" smtClean="0">
                          <a:ln>
                            <a:noFill/>
                          </a:ln>
                          <a:effectLst/>
                        </a:rPr>
                        <a:t>Снизилось</a:t>
                      </a:r>
                      <a:endParaRPr kumimoji="0" lang="ru-RU" sz="1700" b="0" i="0" u="none" strike="noStrike" cap="none" normalizeH="0" baseline="0" dirty="0" smtClean="0">
                        <a:ln>
                          <a:noFill/>
                        </a:ln>
                        <a:solidFill>
                          <a:schemeClr val="tx1"/>
                        </a:solidFill>
                        <a:effectLst/>
                        <a:latin typeface="Arial" pitchFamily="34" charset="0"/>
                        <a:cs typeface="Arial" pitchFamily="34" charset="0"/>
                      </a:endParaRPr>
                    </a:p>
                  </a:txBody>
                  <a:tcPr marT="45715" marB="45715" anchor="ctr" horzOverflow="overflow">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accent6">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Не</a:t>
                      </a:r>
                    </a:p>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изменилось</a:t>
                      </a:r>
                      <a:endParaRPr kumimoji="0" lang="ru-RU" sz="1800" b="0"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700" u="none" strike="noStrike" cap="none" normalizeH="0" baseline="0" dirty="0" err="1" smtClean="0">
                          <a:ln>
                            <a:noFill/>
                          </a:ln>
                          <a:effectLst/>
                        </a:rPr>
                        <a:t>Затр</a:t>
                      </a:r>
                      <a:r>
                        <a:rPr kumimoji="0" lang="ru-RU" sz="1700" u="none" strike="noStrike" cap="none" normalizeH="0" baseline="0" dirty="0" smtClean="0">
                          <a:ln>
                            <a:noFill/>
                          </a:ln>
                          <a:effectLst/>
                        </a:rPr>
                        <a:t>.</a:t>
                      </a:r>
                    </a:p>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700" u="none" strike="noStrike" cap="none" normalizeH="0" baseline="0" dirty="0" smtClean="0">
                          <a:ln>
                            <a:noFill/>
                          </a:ln>
                          <a:effectLst/>
                        </a:rPr>
                        <a:t>ответить</a:t>
                      </a:r>
                      <a:endParaRPr kumimoji="0" lang="ru-RU" sz="1700" b="0"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09525">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Техническое оснащение</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L="108000" marT="45715" marB="45715" anchor="ctr" horzOverflow="overflow">
                    <a:lnL w="28575" cap="flat" cmpd="sng" algn="ctr">
                      <a:solidFill>
                        <a:srgbClr val="0070C0"/>
                      </a:solidFill>
                      <a:prstDash val="solid"/>
                      <a:round/>
                      <a:headEnd type="none" w="med" len="med"/>
                      <a:tailEnd type="none" w="med" len="med"/>
                    </a:lnL>
                    <a:lnT w="19050" cap="flat" cmpd="sng" algn="ctr">
                      <a:solidFill>
                        <a:srgbClr val="0070C0"/>
                      </a:solidFill>
                      <a:prstDash val="solid"/>
                      <a:round/>
                      <a:headEnd type="none" w="med" len="med"/>
                      <a:tailEnd type="none" w="med" len="med"/>
                    </a:lnT>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22,9</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lnT w="19050" cap="flat" cmpd="sng" algn="ctr">
                      <a:solidFill>
                        <a:srgbClr val="0070C0"/>
                      </a:solidFill>
                      <a:prstDash val="solid"/>
                      <a:round/>
                      <a:headEnd type="none" w="med" len="med"/>
                      <a:tailEnd type="none" w="med" len="med"/>
                    </a:lnT>
                    <a:solidFill>
                      <a:srgbClr val="D8EBD5"/>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14,3</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lnT w="19050" cap="flat" cmpd="sng" algn="ctr">
                      <a:solidFill>
                        <a:srgbClr val="0070C0"/>
                      </a:solidFill>
                      <a:prstDash val="solid"/>
                      <a:round/>
                      <a:headEnd type="none" w="med" len="med"/>
                      <a:tailEnd type="none" w="med" len="med"/>
                    </a:lnT>
                    <a:solidFill>
                      <a:schemeClr val="accent6">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38,3</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lnT w="19050" cap="flat" cmpd="sng" algn="ctr">
                      <a:solidFill>
                        <a:srgbClr val="0070C0"/>
                      </a:solidFill>
                      <a:prstDash val="solid"/>
                      <a:round/>
                      <a:headEnd type="none" w="med" len="med"/>
                      <a:tailEnd type="none" w="med" len="med"/>
                    </a:lnT>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24,5</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lnR w="28575"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solidFill>
                      <a:schemeClr val="bg1"/>
                    </a:solidFill>
                  </a:tcPr>
                </a:tc>
                <a:extLst>
                  <a:ext uri="{0D108BD9-81ED-4DB2-BD59-A6C34878D82A}">
                    <a16:rowId xmlns:a16="http://schemas.microsoft.com/office/drawing/2014/main" xmlns="" val="10001"/>
                  </a:ext>
                </a:extLst>
              </a:tr>
              <a:tr h="640067">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Доступность медицинской помощи</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L="108000" marT="45715" marB="45715" anchor="ctr" horzOverflow="overflow">
                    <a:lnL w="28575" cap="flat" cmpd="sng" algn="ctr">
                      <a:solidFill>
                        <a:srgbClr val="0070C0"/>
                      </a:solidFill>
                      <a:prstDash val="solid"/>
                      <a:round/>
                      <a:headEnd type="none" w="med" len="med"/>
                      <a:tailEnd type="none" w="med" len="med"/>
                    </a:lnL>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13,2</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solidFill>
                      <a:srgbClr val="D8EBD5"/>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18,6</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solidFill>
                      <a:schemeClr val="accent6">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53,7</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14,4</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lnR w="28575" cap="flat" cmpd="sng" algn="ctr">
                      <a:solidFill>
                        <a:srgbClr val="0070C0"/>
                      </a:solidFill>
                      <a:prstDash val="solid"/>
                      <a:round/>
                      <a:headEnd type="none" w="med" len="med"/>
                      <a:tailEnd type="none" w="med" len="med"/>
                    </a:lnR>
                    <a:solidFill>
                      <a:schemeClr val="bg1"/>
                    </a:solidFill>
                  </a:tcPr>
                </a:tc>
                <a:extLst>
                  <a:ext uri="{0D108BD9-81ED-4DB2-BD59-A6C34878D82A}">
                    <a16:rowId xmlns:a16="http://schemas.microsoft.com/office/drawing/2014/main" xmlns="" val="10002"/>
                  </a:ext>
                </a:extLst>
              </a:tr>
              <a:tr h="509525">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Качество обслуживания</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L="108000" marT="45715" marB="45715" anchor="ctr" horzOverflow="overflow">
                    <a:lnL w="28575" cap="flat" cmpd="sng" algn="ctr">
                      <a:solidFill>
                        <a:srgbClr val="0070C0"/>
                      </a:solidFill>
                      <a:prstDash val="solid"/>
                      <a:round/>
                      <a:headEnd type="none" w="med" len="med"/>
                      <a:tailEnd type="none" w="med" len="med"/>
                    </a:lnL>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11,0</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solidFill>
                      <a:srgbClr val="D8EBD5"/>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23,9</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solidFill>
                      <a:schemeClr val="accent6">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46,4</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18,6</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lnR w="28575" cap="flat" cmpd="sng" algn="ctr">
                      <a:solidFill>
                        <a:srgbClr val="0070C0"/>
                      </a:solidFill>
                      <a:prstDash val="solid"/>
                      <a:round/>
                      <a:headEnd type="none" w="med" len="med"/>
                      <a:tailEnd type="none" w="med" len="med"/>
                    </a:lnR>
                    <a:solidFill>
                      <a:schemeClr val="bg1"/>
                    </a:solidFill>
                  </a:tcPr>
                </a:tc>
                <a:extLst>
                  <a:ext uri="{0D108BD9-81ED-4DB2-BD59-A6C34878D82A}">
                    <a16:rowId xmlns:a16="http://schemas.microsoft.com/office/drawing/2014/main" xmlns="" val="10003"/>
                  </a:ext>
                </a:extLst>
              </a:tr>
              <a:tr h="914386">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Квалификация медицинских работников</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L="108000" marT="45715" marB="45715" anchor="ctr" horzOverflow="overflow">
                    <a:lnL w="28575" cap="flat" cmpd="sng" algn="ctr">
                      <a:solidFill>
                        <a:srgbClr val="0070C0"/>
                      </a:solidFill>
                      <a:prstDash val="solid"/>
                      <a:round/>
                      <a:headEnd type="none" w="med" len="med"/>
                      <a:tailEnd type="none" w="med" len="med"/>
                    </a:lnL>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10,4</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solidFill>
                      <a:srgbClr val="D8EBD5"/>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20,2</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solidFill>
                      <a:schemeClr val="accent6">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49,8</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19,5</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lnR w="28575" cap="flat" cmpd="sng" algn="ctr">
                      <a:solidFill>
                        <a:srgbClr val="0070C0"/>
                      </a:solidFill>
                      <a:prstDash val="solid"/>
                      <a:round/>
                      <a:headEnd type="none" w="med" len="med"/>
                      <a:tailEnd type="none" w="med" len="med"/>
                    </a:lnR>
                    <a:solidFill>
                      <a:schemeClr val="bg1"/>
                    </a:solidFill>
                  </a:tcPr>
                </a:tc>
                <a:extLst>
                  <a:ext uri="{0D108BD9-81ED-4DB2-BD59-A6C34878D82A}">
                    <a16:rowId xmlns:a16="http://schemas.microsoft.com/office/drawing/2014/main" xmlns="" val="10004"/>
                  </a:ext>
                </a:extLst>
              </a:tr>
              <a:tr h="509525">
                <a:tc>
                  <a:txBody>
                    <a:bodyPr/>
                    <a:lstStyle/>
                    <a:p>
                      <a:pPr marL="0" marR="0" lvl="0" indent="0" algn="l"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Обеспеченность кадрами</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L="108000" marT="45715" marB="45715" anchor="ctr" horzOverflow="overflow">
                    <a:lnL w="28575" cap="flat" cmpd="sng" algn="ctr">
                      <a:solidFill>
                        <a:srgbClr val="0070C0"/>
                      </a:solidFill>
                      <a:prstDash val="solid"/>
                      <a:round/>
                      <a:headEnd type="none" w="med" len="med"/>
                      <a:tailEnd type="none" w="med" len="med"/>
                    </a:lnL>
                    <a:lnB w="28575" cap="flat" cmpd="sng" algn="ctr">
                      <a:solidFill>
                        <a:srgbClr val="0070C0"/>
                      </a:solidFill>
                      <a:prstDash val="solid"/>
                      <a:round/>
                      <a:headEnd type="none" w="med" len="med"/>
                      <a:tailEnd type="none" w="med" len="med"/>
                    </a:lnB>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10,0</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lnB w="28575" cap="flat" cmpd="sng" algn="ctr">
                      <a:solidFill>
                        <a:srgbClr val="0070C0"/>
                      </a:solidFill>
                      <a:prstDash val="solid"/>
                      <a:round/>
                      <a:headEnd type="none" w="med" len="med"/>
                      <a:tailEnd type="none" w="med" len="med"/>
                    </a:lnB>
                    <a:solidFill>
                      <a:srgbClr val="D8EBD5"/>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28,3</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lnB w="28575" cap="flat" cmpd="sng" algn="ctr">
                      <a:solidFill>
                        <a:srgbClr val="0070C0"/>
                      </a:solidFill>
                      <a:prstDash val="solid"/>
                      <a:round/>
                      <a:headEnd type="none" w="med" len="med"/>
                      <a:tailEnd type="none" w="med" len="med"/>
                    </a:lnB>
                    <a:solidFill>
                      <a:schemeClr val="accent6">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39,5</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lnB w="28575"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47675" algn="l"/>
                        </a:tabLst>
                      </a:pPr>
                      <a:r>
                        <a:rPr kumimoji="0" lang="ru-RU" sz="1800" u="none" strike="noStrike" cap="none" normalizeH="0" baseline="0" dirty="0" smtClean="0">
                          <a:ln>
                            <a:noFill/>
                          </a:ln>
                          <a:effectLst/>
                        </a:rPr>
                        <a:t>22,1</a:t>
                      </a:r>
                      <a:endParaRPr kumimoji="0" lang="ru-RU" sz="1800" b="1" i="0" u="none" strike="noStrike" cap="none" normalizeH="0" baseline="0" dirty="0" smtClean="0">
                        <a:ln>
                          <a:noFill/>
                        </a:ln>
                        <a:solidFill>
                          <a:schemeClr val="tx1"/>
                        </a:solidFill>
                        <a:effectLst/>
                        <a:latin typeface="Arial" pitchFamily="34" charset="0"/>
                        <a:cs typeface="Times New Roman" pitchFamily="18" charset="0"/>
                      </a:endParaRPr>
                    </a:p>
                  </a:txBody>
                  <a:tcPr marT="45715" marB="45715" anchor="ctr" horzOverflow="overflow">
                    <a:lnR w="28575"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169006" name="Rectangle 248"/>
          <p:cNvSpPr>
            <a:spLocks noChangeArrowheads="1"/>
          </p:cNvSpPr>
          <p:nvPr/>
        </p:nvSpPr>
        <p:spPr bwMode="auto">
          <a:xfrm>
            <a:off x="391906" y="1052736"/>
            <a:ext cx="8500573" cy="5909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b="1" dirty="0">
                <a:solidFill>
                  <a:srgbClr val="C00000"/>
                </a:solidFill>
                <a:latin typeface="+mj-lt"/>
                <a:ea typeface="+mj-ea"/>
                <a:cs typeface="+mj-cs"/>
              </a:rPr>
              <a:t>Распределение ответов на вопрос: </a:t>
            </a:r>
            <a:endParaRPr lang="ru-RU" altLang="ru-RU" b="1" dirty="0" smtClean="0">
              <a:solidFill>
                <a:srgbClr val="C00000"/>
              </a:solidFill>
              <a:latin typeface="+mj-lt"/>
              <a:ea typeface="+mj-ea"/>
              <a:cs typeface="+mj-cs"/>
            </a:endParaRPr>
          </a:p>
          <a:p>
            <a:pPr algn="ctr" eaLnBrk="0" hangingPunct="0">
              <a:lnSpc>
                <a:spcPct val="90000"/>
              </a:lnSpc>
            </a:pPr>
            <a:r>
              <a:rPr lang="ru-RU" altLang="ru-RU" b="1" dirty="0" smtClean="0">
                <a:solidFill>
                  <a:srgbClr val="C00000"/>
                </a:solidFill>
                <a:latin typeface="+mj-lt"/>
                <a:ea typeface="+mj-ea"/>
                <a:cs typeface="+mj-cs"/>
              </a:rPr>
              <a:t>«</a:t>
            </a:r>
            <a:r>
              <a:rPr lang="ru-RU" altLang="ru-RU" b="1" dirty="0">
                <a:solidFill>
                  <a:srgbClr val="C00000"/>
                </a:solidFill>
                <a:latin typeface="+mj-lt"/>
                <a:ea typeface="+mj-ea"/>
                <a:cs typeface="+mj-cs"/>
              </a:rPr>
              <a:t>Как изменились доступность и качество медицинских услуг за последние 5 лет?» </a:t>
            </a:r>
            <a:r>
              <a:rPr lang="ru-RU" altLang="ru-RU" i="1" dirty="0">
                <a:solidFill>
                  <a:srgbClr val="C00000"/>
                </a:solidFill>
                <a:latin typeface="+mj-lt"/>
                <a:ea typeface="+mj-ea"/>
                <a:cs typeface="+mj-cs"/>
              </a:rPr>
              <a:t>(в % от числа ответивших)</a:t>
            </a:r>
          </a:p>
        </p:txBody>
      </p:sp>
      <p:sp>
        <p:nvSpPr>
          <p:cNvPr id="5"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37</a:t>
            </a:fld>
            <a:endParaRPr lang="ru-RU" sz="2000" b="1" dirty="0">
              <a:solidFill>
                <a:schemeClr val="bg1"/>
              </a:solidFill>
            </a:endParaRPr>
          </a:p>
        </p:txBody>
      </p:sp>
      <p:sp>
        <p:nvSpPr>
          <p:cNvPr id="6" name="TextBox 5"/>
          <p:cNvSpPr txBox="1">
            <a:spLocks noChangeArrowheads="1"/>
          </p:cNvSpPr>
          <p:nvPr/>
        </p:nvSpPr>
        <p:spPr bwMode="auto">
          <a:xfrm>
            <a:off x="1331641" y="116632"/>
            <a:ext cx="5543822"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smtClean="0"/>
              <a:t>Здравоохранение</a:t>
            </a:r>
            <a:endParaRPr lang="ru-RU" altLang="ru-RU" dirty="0"/>
          </a:p>
        </p:txBody>
      </p:sp>
    </p:spTree>
    <p:extLst>
      <p:ext uri="{BB962C8B-B14F-4D97-AF65-F5344CB8AC3E}">
        <p14:creationId xmlns:p14="http://schemas.microsoft.com/office/powerpoint/2010/main" val="1483346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6765462" y="4614058"/>
            <a:ext cx="2231899" cy="1695262"/>
          </a:xfrm>
          <a:prstGeom prst="roundRect">
            <a:avLst>
              <a:gd name="adj" fmla="val 7572"/>
            </a:avLst>
          </a:prstGeom>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2" name="Скругленный прямоугольник 11"/>
          <p:cNvSpPr/>
          <p:nvPr/>
        </p:nvSpPr>
        <p:spPr>
          <a:xfrm>
            <a:off x="6732588" y="2060848"/>
            <a:ext cx="2231899" cy="1695262"/>
          </a:xfrm>
          <a:prstGeom prst="roundRect">
            <a:avLst>
              <a:gd name="adj" fmla="val 7572"/>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69986" name="Rectangle 5"/>
          <p:cNvSpPr>
            <a:spLocks noChangeArrowheads="1"/>
          </p:cNvSpPr>
          <p:nvPr/>
        </p:nvSpPr>
        <p:spPr bwMode="auto">
          <a:xfrm>
            <a:off x="0" y="1490663"/>
            <a:ext cx="9144000" cy="0"/>
          </a:xfrm>
          <a:prstGeom prst="rect">
            <a:avLst/>
          </a:prstGeom>
          <a:noFill/>
          <a:ln w="9525">
            <a:noFill/>
            <a:miter lim="800000"/>
            <a:headEnd/>
            <a:tailEnd/>
          </a:ln>
        </p:spPr>
        <p:txBody>
          <a:bodyPr wrap="none" anchor="ctr">
            <a:spAutoFit/>
          </a:bodyPr>
          <a:lstStyle/>
          <a:p>
            <a:pPr eaLnBrk="1" hangingPunct="1"/>
            <a:endParaRPr lang="ru-RU" altLang="ru-RU"/>
          </a:p>
        </p:txBody>
      </p:sp>
      <p:graphicFrame>
        <p:nvGraphicFramePr>
          <p:cNvPr id="169987" name="Object 4"/>
          <p:cNvGraphicFramePr>
            <a:graphicFrameLocks noChangeAspect="1"/>
          </p:cNvGraphicFramePr>
          <p:nvPr>
            <p:extLst>
              <p:ext uri="{D42A27DB-BD31-4B8C-83A1-F6EECF244321}">
                <p14:modId xmlns:p14="http://schemas.microsoft.com/office/powerpoint/2010/main" val="651290115"/>
              </p:ext>
            </p:extLst>
          </p:nvPr>
        </p:nvGraphicFramePr>
        <p:xfrm>
          <a:off x="478781" y="1628775"/>
          <a:ext cx="5533082" cy="4583585"/>
        </p:xfrm>
        <a:graphic>
          <a:graphicData uri="http://schemas.openxmlformats.org/presentationml/2006/ole">
            <mc:AlternateContent xmlns:mc="http://schemas.openxmlformats.org/markup-compatibility/2006">
              <mc:Choice xmlns:v="urn:schemas-microsoft-com:vml" Requires="v">
                <p:oleObj spid="_x0000_s52269" name="Visio" r:id="rId4" imgW="4750696" imgH="4624514" progId="Visio.Drawing.11">
                  <p:embed/>
                </p:oleObj>
              </mc:Choice>
              <mc:Fallback>
                <p:oleObj name="Visio" r:id="rId4" imgW="4750696" imgH="462451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81" y="1628775"/>
                        <a:ext cx="5533082" cy="4583585"/>
                      </a:xfrm>
                      <a:prstGeom prst="rect">
                        <a:avLst/>
                      </a:prstGeom>
                      <a:noFill/>
                      <a:extLst/>
                    </p:spPr>
                  </p:pic>
                </p:oleObj>
              </mc:Fallback>
            </mc:AlternateContent>
          </a:graphicData>
        </a:graphic>
      </p:graphicFrame>
      <p:sp>
        <p:nvSpPr>
          <p:cNvPr id="169988" name="Rectangle 6"/>
          <p:cNvSpPr>
            <a:spLocks noChangeArrowheads="1"/>
          </p:cNvSpPr>
          <p:nvPr/>
        </p:nvSpPr>
        <p:spPr bwMode="auto">
          <a:xfrm>
            <a:off x="2258417" y="1099820"/>
            <a:ext cx="4627164" cy="341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b="1" dirty="0">
                <a:solidFill>
                  <a:srgbClr val="C00000"/>
                </a:solidFill>
                <a:latin typeface="+mj-lt"/>
                <a:ea typeface="+mj-ea"/>
                <a:cs typeface="+mj-cs"/>
              </a:rPr>
              <a:t>Структура </a:t>
            </a:r>
            <a:r>
              <a:rPr lang="ru-RU" altLang="ru-RU" b="1" dirty="0" err="1">
                <a:solidFill>
                  <a:srgbClr val="C00000"/>
                </a:solidFill>
                <a:latin typeface="+mj-lt"/>
                <a:ea typeface="+mj-ea"/>
                <a:cs typeface="+mj-cs"/>
              </a:rPr>
              <a:t>самосохранительного</a:t>
            </a:r>
            <a:r>
              <a:rPr lang="ru-RU" altLang="ru-RU" b="1" dirty="0">
                <a:solidFill>
                  <a:srgbClr val="C00000"/>
                </a:solidFill>
                <a:latin typeface="+mj-lt"/>
                <a:ea typeface="+mj-ea"/>
                <a:cs typeface="+mj-cs"/>
              </a:rPr>
              <a:t> поведения </a:t>
            </a:r>
          </a:p>
        </p:txBody>
      </p:sp>
      <p:sp>
        <p:nvSpPr>
          <p:cNvPr id="169989" name="AutoShape 7"/>
          <p:cNvSpPr>
            <a:spLocks/>
          </p:cNvSpPr>
          <p:nvPr/>
        </p:nvSpPr>
        <p:spPr bwMode="auto">
          <a:xfrm>
            <a:off x="6011863" y="1490662"/>
            <a:ext cx="576262" cy="2874441"/>
          </a:xfrm>
          <a:prstGeom prst="rightBrace">
            <a:avLst>
              <a:gd name="adj1" fmla="val 43756"/>
              <a:gd name="adj2" fmla="val 50000"/>
            </a:avLst>
          </a:prstGeom>
          <a:noFill/>
          <a:ln w="25400">
            <a:solidFill>
              <a:srgbClr val="003366"/>
            </a:solidFill>
            <a:round/>
            <a:headEnd/>
            <a:tailEnd/>
          </a:ln>
        </p:spPr>
        <p:txBody>
          <a:bodyPr wrap="none" anchor="ctr"/>
          <a:lstStyle/>
          <a:p>
            <a:pPr algn="ctr" eaLnBrk="1" hangingPunct="1"/>
            <a:endParaRPr lang="ru-RU" altLang="ru-RU"/>
          </a:p>
        </p:txBody>
      </p:sp>
      <p:sp>
        <p:nvSpPr>
          <p:cNvPr id="61448" name="Rectangle 28"/>
          <p:cNvSpPr>
            <a:spLocks noChangeArrowheads="1"/>
          </p:cNvSpPr>
          <p:nvPr/>
        </p:nvSpPr>
        <p:spPr bwMode="auto">
          <a:xfrm>
            <a:off x="6732587" y="2243669"/>
            <a:ext cx="2231899" cy="1368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b="1" dirty="0" err="1" smtClean="0">
                <a:solidFill>
                  <a:srgbClr val="0070C0"/>
                </a:solidFill>
                <a:latin typeface="+mj-lt"/>
                <a:ea typeface="+mj-ea"/>
                <a:cs typeface="+mj-cs"/>
              </a:rPr>
              <a:t>Смысло</a:t>
            </a:r>
            <a:r>
              <a:rPr lang="ru-RU" b="1" dirty="0" smtClean="0">
                <a:solidFill>
                  <a:srgbClr val="0070C0"/>
                </a:solidFill>
                <a:latin typeface="+mj-lt"/>
                <a:ea typeface="+mj-ea"/>
                <a:cs typeface="+mj-cs"/>
              </a:rPr>
              <a:t>-</a:t>
            </a:r>
          </a:p>
          <a:p>
            <a:pPr algn="ctr" eaLnBrk="0" hangingPunct="0">
              <a:lnSpc>
                <a:spcPct val="90000"/>
              </a:lnSpc>
            </a:pPr>
            <a:r>
              <a:rPr lang="ru-RU" b="1" dirty="0" smtClean="0">
                <a:solidFill>
                  <a:srgbClr val="0070C0"/>
                </a:solidFill>
                <a:latin typeface="+mj-lt"/>
                <a:ea typeface="+mj-ea"/>
                <a:cs typeface="+mj-cs"/>
              </a:rPr>
              <a:t>образующий</a:t>
            </a:r>
            <a:endParaRPr lang="ru-RU" b="1" dirty="0">
              <a:solidFill>
                <a:srgbClr val="0070C0"/>
              </a:solidFill>
              <a:latin typeface="+mj-lt"/>
              <a:ea typeface="+mj-ea"/>
              <a:cs typeface="+mj-cs"/>
            </a:endParaRPr>
          </a:p>
          <a:p>
            <a:pPr algn="ctr" eaLnBrk="0" hangingPunct="0">
              <a:lnSpc>
                <a:spcPct val="90000"/>
              </a:lnSpc>
            </a:pPr>
            <a:r>
              <a:rPr lang="ru-RU" b="1" dirty="0">
                <a:solidFill>
                  <a:srgbClr val="0070C0"/>
                </a:solidFill>
                <a:latin typeface="+mj-lt"/>
                <a:ea typeface="+mj-ea"/>
                <a:cs typeface="+mj-cs"/>
              </a:rPr>
              <a:t>уровень</a:t>
            </a:r>
          </a:p>
          <a:p>
            <a:pPr algn="ctr" eaLnBrk="0" hangingPunct="0">
              <a:lnSpc>
                <a:spcPct val="90000"/>
              </a:lnSpc>
            </a:pPr>
            <a:r>
              <a:rPr lang="ru-RU" b="1" dirty="0">
                <a:solidFill>
                  <a:srgbClr val="0070C0"/>
                </a:solidFill>
                <a:latin typeface="+mj-lt"/>
                <a:ea typeface="+mj-ea"/>
                <a:cs typeface="+mj-cs"/>
              </a:rPr>
              <a:t>(формирование </a:t>
            </a:r>
          </a:p>
          <a:p>
            <a:pPr algn="ctr" eaLnBrk="0" hangingPunct="0">
              <a:lnSpc>
                <a:spcPct val="90000"/>
              </a:lnSpc>
            </a:pPr>
            <a:r>
              <a:rPr lang="ru-RU" b="1" dirty="0">
                <a:solidFill>
                  <a:srgbClr val="0070C0"/>
                </a:solidFill>
                <a:latin typeface="+mj-lt"/>
                <a:ea typeface="+mj-ea"/>
                <a:cs typeface="+mj-cs"/>
              </a:rPr>
              <a:t>ценностей)</a:t>
            </a:r>
          </a:p>
        </p:txBody>
      </p:sp>
      <p:sp>
        <p:nvSpPr>
          <p:cNvPr id="61449" name="Rectangle 30"/>
          <p:cNvSpPr>
            <a:spLocks noChangeArrowheads="1"/>
          </p:cNvSpPr>
          <p:nvPr/>
        </p:nvSpPr>
        <p:spPr bwMode="auto">
          <a:xfrm>
            <a:off x="6948264" y="4653136"/>
            <a:ext cx="1925574" cy="1584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lnSpc>
                <a:spcPct val="90000"/>
              </a:lnSpc>
            </a:pPr>
            <a:r>
              <a:rPr lang="ru-RU" b="1" dirty="0" smtClean="0">
                <a:solidFill>
                  <a:srgbClr val="C00000"/>
                </a:solidFill>
                <a:latin typeface="+mj-lt"/>
                <a:ea typeface="+mj-ea"/>
                <a:cs typeface="+mj-cs"/>
              </a:rPr>
              <a:t>Бытовой уровень </a:t>
            </a:r>
            <a:endParaRPr lang="ru-RU" b="1" dirty="0">
              <a:solidFill>
                <a:srgbClr val="C00000"/>
              </a:solidFill>
              <a:latin typeface="+mj-lt"/>
              <a:ea typeface="+mj-ea"/>
              <a:cs typeface="+mj-cs"/>
            </a:endParaRPr>
          </a:p>
          <a:p>
            <a:pPr algn="ctr" eaLnBrk="0" hangingPunct="0">
              <a:lnSpc>
                <a:spcPct val="90000"/>
              </a:lnSpc>
            </a:pPr>
            <a:r>
              <a:rPr lang="ru-RU" b="1" dirty="0">
                <a:solidFill>
                  <a:srgbClr val="C00000"/>
                </a:solidFill>
                <a:latin typeface="+mj-lt"/>
                <a:ea typeface="+mj-ea"/>
                <a:cs typeface="+mj-cs"/>
              </a:rPr>
              <a:t>(привычки, </a:t>
            </a:r>
          </a:p>
          <a:p>
            <a:pPr algn="ctr" eaLnBrk="0" hangingPunct="0">
              <a:lnSpc>
                <a:spcPct val="90000"/>
              </a:lnSpc>
            </a:pPr>
            <a:r>
              <a:rPr lang="ru-RU" b="1" dirty="0">
                <a:solidFill>
                  <a:srgbClr val="C00000"/>
                </a:solidFill>
                <a:latin typeface="+mj-lt"/>
                <a:ea typeface="+mj-ea"/>
                <a:cs typeface="+mj-cs"/>
              </a:rPr>
              <a:t>обычаи)</a:t>
            </a:r>
          </a:p>
        </p:txBody>
      </p:sp>
      <p:sp>
        <p:nvSpPr>
          <p:cNvPr id="169992" name="AutoShape 10"/>
          <p:cNvSpPr>
            <a:spLocks/>
          </p:cNvSpPr>
          <p:nvPr/>
        </p:nvSpPr>
        <p:spPr bwMode="auto">
          <a:xfrm>
            <a:off x="6012160" y="4418928"/>
            <a:ext cx="576412" cy="2034260"/>
          </a:xfrm>
          <a:prstGeom prst="rightBrace">
            <a:avLst>
              <a:gd name="adj1" fmla="val 29130"/>
              <a:gd name="adj2" fmla="val 50000"/>
            </a:avLst>
          </a:prstGeom>
          <a:noFill/>
          <a:ln w="25400">
            <a:solidFill>
              <a:srgbClr val="FF0000"/>
            </a:solidFill>
            <a:round/>
            <a:headEnd/>
            <a:tailEnd/>
          </a:ln>
        </p:spPr>
        <p:txBody>
          <a:bodyPr wrap="none" anchor="ctr"/>
          <a:lstStyle/>
          <a:p>
            <a:pPr algn="ctr" eaLnBrk="1" hangingPunct="1"/>
            <a:endParaRPr lang="ru-RU" altLang="ru-RU" b="1"/>
          </a:p>
        </p:txBody>
      </p:sp>
      <p:sp>
        <p:nvSpPr>
          <p:cNvPr id="10"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38</a:t>
            </a:fld>
            <a:endParaRPr lang="ru-RU" sz="2000" b="1" dirty="0">
              <a:solidFill>
                <a:schemeClr val="bg1"/>
              </a:solidFill>
            </a:endParaRPr>
          </a:p>
        </p:txBody>
      </p:sp>
      <p:sp>
        <p:nvSpPr>
          <p:cNvPr id="11" name="TextBox 10"/>
          <p:cNvSpPr txBox="1">
            <a:spLocks noChangeArrowheads="1"/>
          </p:cNvSpPr>
          <p:nvPr/>
        </p:nvSpPr>
        <p:spPr bwMode="auto">
          <a:xfrm>
            <a:off x="1331641" y="116632"/>
            <a:ext cx="5543822"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err="1" smtClean="0"/>
              <a:t>Самосохранительное</a:t>
            </a:r>
            <a:r>
              <a:rPr lang="ru-RU" altLang="ru-RU" dirty="0" smtClean="0"/>
              <a:t> поведение</a:t>
            </a:r>
            <a:endParaRPr lang="ru-RU" altLang="ru-RU" dirty="0"/>
          </a:p>
        </p:txBody>
      </p:sp>
    </p:spTree>
    <p:extLst>
      <p:ext uri="{BB962C8B-B14F-4D97-AF65-F5344CB8AC3E}">
        <p14:creationId xmlns:p14="http://schemas.microsoft.com/office/powerpoint/2010/main" val="2770731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92"/>
          <p:cNvSpPr>
            <a:spLocks noChangeArrowheads="1"/>
          </p:cNvSpPr>
          <p:nvPr/>
        </p:nvSpPr>
        <p:spPr bwMode="auto">
          <a:xfrm>
            <a:off x="468313" y="965861"/>
            <a:ext cx="8208962" cy="590931"/>
          </a:xfrm>
          <a:prstGeom prst="rect">
            <a:avLst/>
          </a:prstGeom>
          <a:noFill/>
          <a:ln w="9525">
            <a:noFill/>
            <a:miter lim="800000"/>
            <a:headEnd/>
            <a:tailEnd/>
          </a:ln>
          <a:extLst/>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b="1" dirty="0">
                <a:solidFill>
                  <a:srgbClr val="C00000"/>
                </a:solidFill>
                <a:latin typeface="+mj-lt"/>
                <a:ea typeface="+mj-ea"/>
                <a:cs typeface="+mj-cs"/>
              </a:rPr>
              <a:t>Считающие себя ответственными  за свое здоровье </a:t>
            </a:r>
          </a:p>
          <a:p>
            <a:pPr algn="ctr" eaLnBrk="0" hangingPunct="0">
              <a:lnSpc>
                <a:spcPct val="90000"/>
              </a:lnSpc>
            </a:pPr>
            <a:r>
              <a:rPr lang="ru-RU" altLang="ru-RU" i="1" dirty="0">
                <a:solidFill>
                  <a:srgbClr val="C00000"/>
                </a:solidFill>
                <a:latin typeface="+mj-lt"/>
                <a:ea typeface="+mj-ea"/>
                <a:cs typeface="+mj-cs"/>
              </a:rPr>
              <a:t>(% от числа опрошенных) </a:t>
            </a:r>
          </a:p>
        </p:txBody>
      </p:sp>
      <p:sp>
        <p:nvSpPr>
          <p:cNvPr id="40963" name="Rectangle 193"/>
          <p:cNvSpPr>
            <a:spLocks noChangeArrowheads="1"/>
          </p:cNvSpPr>
          <p:nvPr/>
        </p:nvSpPr>
        <p:spPr bwMode="auto">
          <a:xfrm>
            <a:off x="2526142" y="4705399"/>
            <a:ext cx="6167008" cy="307777"/>
          </a:xfrm>
          <a:prstGeom prst="rect">
            <a:avLst/>
          </a:prstGeom>
          <a:noFill/>
          <a:ln w="9525">
            <a:noFill/>
            <a:miter lim="800000"/>
            <a:headEnd/>
            <a:tailEnd/>
          </a:ln>
          <a:extLst/>
        </p:spPr>
        <p:txBody>
          <a:bodyPr wrap="square">
            <a:spAutoFit/>
          </a:bodyPr>
          <a:lstStyle/>
          <a:p>
            <a:pPr algn="r"/>
            <a:r>
              <a:rPr lang="ru-RU" altLang="ru-RU" sz="1400" i="1" dirty="0">
                <a:solidFill>
                  <a:srgbClr val="1D4779"/>
                </a:solidFill>
                <a:latin typeface="+mn-lt"/>
              </a:rPr>
              <a:t>Источник: Данные мониторинга здоровья населения Вологодской области. </a:t>
            </a:r>
          </a:p>
        </p:txBody>
      </p:sp>
      <p:sp>
        <p:nvSpPr>
          <p:cNvPr id="40964" name="Rectangle 195"/>
          <p:cNvSpPr>
            <a:spLocks noChangeArrowheads="1"/>
          </p:cNvSpPr>
          <p:nvPr/>
        </p:nvSpPr>
        <p:spPr bwMode="auto">
          <a:xfrm>
            <a:off x="190500" y="5060082"/>
            <a:ext cx="8764588" cy="1465262"/>
          </a:xfrm>
          <a:prstGeom prst="rect">
            <a:avLst/>
          </a:prstGeom>
          <a:noFill/>
          <a:ln w="9525">
            <a:noFill/>
            <a:miter lim="800000"/>
            <a:headEnd/>
            <a:tailEnd/>
          </a:ln>
          <a:extLst/>
        </p:spPr>
        <p:txBody>
          <a:bodyPr vert="horz" wrap="square" lIns="91436" tIns="45718" rIns="91436" bIns="45718" numCol="1" anchor="t" anchorCtr="0" compatLnSpc="1">
            <a:prstTxWarp prst="textNoShape">
              <a:avLst/>
            </a:prstTxWarp>
          </a:bodyPr>
          <a:lstStyle/>
          <a:p>
            <a:pPr eaLnBrk="0" hangingPunct="0">
              <a:buFont typeface="Arial" charset="0"/>
              <a:buNone/>
            </a:pPr>
            <a:r>
              <a:rPr lang="ru-RU" altLang="ru-RU" sz="1700" dirty="0" smtClean="0">
                <a:solidFill>
                  <a:srgbClr val="1D4779"/>
                </a:solidFill>
                <a:latin typeface="+mj-lt"/>
                <a:ea typeface="+mj-ea"/>
                <a:cs typeface="+mj-cs"/>
              </a:rPr>
              <a:t>Доля </a:t>
            </a:r>
            <a:r>
              <a:rPr lang="ru-RU" altLang="ru-RU" sz="1700" dirty="0">
                <a:solidFill>
                  <a:srgbClr val="1D4779"/>
                </a:solidFill>
                <a:latin typeface="+mj-lt"/>
                <a:ea typeface="+mj-ea"/>
                <a:cs typeface="+mj-cs"/>
              </a:rPr>
              <a:t>граждан, признающих </a:t>
            </a:r>
            <a:r>
              <a:rPr lang="ru-RU" altLang="ru-RU" sz="1700" dirty="0">
                <a:solidFill>
                  <a:srgbClr val="C00000"/>
                </a:solidFill>
                <a:latin typeface="+mj-lt"/>
                <a:ea typeface="+mj-ea"/>
                <a:cs typeface="+mj-cs"/>
              </a:rPr>
              <a:t>ответственными</a:t>
            </a:r>
            <a:r>
              <a:rPr lang="ru-RU" altLang="ru-RU" sz="1700" dirty="0">
                <a:solidFill>
                  <a:srgbClr val="1D4779"/>
                </a:solidFill>
                <a:latin typeface="+mj-lt"/>
                <a:ea typeface="+mj-ea"/>
                <a:cs typeface="+mj-cs"/>
              </a:rPr>
              <a:t> за здоровье человека </a:t>
            </a:r>
            <a:r>
              <a:rPr lang="ru-RU" altLang="ru-RU" sz="1700" dirty="0">
                <a:solidFill>
                  <a:srgbClr val="C00000"/>
                </a:solidFill>
                <a:latin typeface="+mj-lt"/>
                <a:ea typeface="+mj-ea"/>
                <a:cs typeface="+mj-cs"/>
              </a:rPr>
              <a:t>медицинских работников выросла </a:t>
            </a:r>
            <a:r>
              <a:rPr lang="ru-RU" altLang="ru-RU" sz="1700" dirty="0">
                <a:solidFill>
                  <a:srgbClr val="1D4779"/>
                </a:solidFill>
                <a:latin typeface="+mj-lt"/>
                <a:ea typeface="+mj-ea"/>
                <a:cs typeface="+mj-cs"/>
              </a:rPr>
              <a:t>(с </a:t>
            </a:r>
            <a:r>
              <a:rPr lang="ru-RU" altLang="ru-RU" sz="1700" dirty="0">
                <a:solidFill>
                  <a:srgbClr val="C00000"/>
                </a:solidFill>
                <a:latin typeface="+mj-lt"/>
                <a:ea typeface="+mj-ea"/>
                <a:cs typeface="+mj-cs"/>
              </a:rPr>
              <a:t>23%</a:t>
            </a:r>
            <a:r>
              <a:rPr lang="ru-RU" altLang="ru-RU" sz="1700" dirty="0">
                <a:solidFill>
                  <a:srgbClr val="1D4779"/>
                </a:solidFill>
                <a:latin typeface="+mj-lt"/>
                <a:ea typeface="+mj-ea"/>
                <a:cs typeface="+mj-cs"/>
              </a:rPr>
              <a:t> в 2005 г. до </a:t>
            </a:r>
            <a:r>
              <a:rPr lang="ru-RU" altLang="ru-RU" sz="1700" dirty="0">
                <a:solidFill>
                  <a:srgbClr val="C00000"/>
                </a:solidFill>
                <a:latin typeface="+mj-lt"/>
                <a:ea typeface="+mj-ea"/>
                <a:cs typeface="+mj-cs"/>
              </a:rPr>
              <a:t>35%</a:t>
            </a:r>
            <a:r>
              <a:rPr lang="ru-RU" altLang="ru-RU" sz="1700" dirty="0">
                <a:solidFill>
                  <a:srgbClr val="1D4779"/>
                </a:solidFill>
                <a:latin typeface="+mj-lt"/>
                <a:ea typeface="+mj-ea"/>
                <a:cs typeface="+mj-cs"/>
              </a:rPr>
              <a:t> в 2016 г.), </a:t>
            </a:r>
            <a:r>
              <a:rPr lang="ru-RU" altLang="ru-RU" sz="1700" dirty="0">
                <a:solidFill>
                  <a:srgbClr val="C00000"/>
                </a:solidFill>
                <a:latin typeface="+mj-lt"/>
                <a:ea typeface="+mj-ea"/>
                <a:cs typeface="+mj-cs"/>
              </a:rPr>
              <a:t>родственников и членов семьи </a:t>
            </a:r>
            <a:r>
              <a:rPr lang="ru-RU" altLang="ru-RU" sz="1700" dirty="0" smtClean="0">
                <a:solidFill>
                  <a:srgbClr val="C00000"/>
                </a:solidFill>
                <a:latin typeface="+mj-lt"/>
                <a:ea typeface="+mj-ea"/>
                <a:cs typeface="+mj-cs"/>
              </a:rPr>
              <a:t>               </a:t>
            </a:r>
            <a:r>
              <a:rPr lang="ru-RU" altLang="ru-RU" sz="1700" dirty="0" smtClean="0">
                <a:solidFill>
                  <a:srgbClr val="1D4779"/>
                </a:solidFill>
                <a:latin typeface="+mj-lt"/>
                <a:ea typeface="+mj-ea"/>
                <a:cs typeface="+mj-cs"/>
              </a:rPr>
              <a:t>(</a:t>
            </a:r>
            <a:r>
              <a:rPr lang="ru-RU" altLang="ru-RU" sz="1700" dirty="0">
                <a:solidFill>
                  <a:srgbClr val="1D4779"/>
                </a:solidFill>
                <a:latin typeface="+mj-lt"/>
                <a:ea typeface="+mj-ea"/>
                <a:cs typeface="+mj-cs"/>
              </a:rPr>
              <a:t>с </a:t>
            </a:r>
            <a:r>
              <a:rPr lang="ru-RU" altLang="ru-RU" sz="1700" dirty="0">
                <a:solidFill>
                  <a:srgbClr val="C00000"/>
                </a:solidFill>
                <a:latin typeface="+mj-lt"/>
                <a:ea typeface="+mj-ea"/>
                <a:cs typeface="+mj-cs"/>
              </a:rPr>
              <a:t>9</a:t>
            </a:r>
            <a:r>
              <a:rPr lang="ru-RU" altLang="ru-RU" sz="1700" dirty="0">
                <a:solidFill>
                  <a:srgbClr val="1D4779"/>
                </a:solidFill>
                <a:latin typeface="+mj-lt"/>
                <a:ea typeface="+mj-ea"/>
                <a:cs typeface="+mj-cs"/>
              </a:rPr>
              <a:t> до </a:t>
            </a:r>
            <a:r>
              <a:rPr lang="ru-RU" altLang="ru-RU" sz="1700" dirty="0">
                <a:solidFill>
                  <a:srgbClr val="C00000"/>
                </a:solidFill>
                <a:latin typeface="+mj-lt"/>
                <a:ea typeface="+mj-ea"/>
                <a:cs typeface="+mj-cs"/>
              </a:rPr>
              <a:t>14</a:t>
            </a:r>
            <a:r>
              <a:rPr lang="ru-RU" altLang="ru-RU" sz="1700" dirty="0">
                <a:solidFill>
                  <a:srgbClr val="1D4779"/>
                </a:solidFill>
                <a:latin typeface="+mj-lt"/>
                <a:ea typeface="+mj-ea"/>
                <a:cs typeface="+mj-cs"/>
              </a:rPr>
              <a:t>%). Но особенно примечательно, что существенно снизился (с </a:t>
            </a:r>
            <a:r>
              <a:rPr lang="ru-RU" altLang="ru-RU" sz="1700" dirty="0">
                <a:solidFill>
                  <a:srgbClr val="C00000"/>
                </a:solidFill>
                <a:latin typeface="+mj-lt"/>
                <a:ea typeface="+mj-ea"/>
                <a:cs typeface="+mj-cs"/>
              </a:rPr>
              <a:t>25</a:t>
            </a:r>
            <a:r>
              <a:rPr lang="ru-RU" altLang="ru-RU" sz="1700" dirty="0">
                <a:solidFill>
                  <a:srgbClr val="1D4779"/>
                </a:solidFill>
                <a:latin typeface="+mj-lt"/>
                <a:ea typeface="+mj-ea"/>
                <a:cs typeface="+mj-cs"/>
              </a:rPr>
              <a:t>% в 2005 г. до </a:t>
            </a:r>
            <a:r>
              <a:rPr lang="ru-RU" altLang="ru-RU" sz="1700" dirty="0">
                <a:solidFill>
                  <a:srgbClr val="C00000"/>
                </a:solidFill>
                <a:latin typeface="+mj-lt"/>
                <a:ea typeface="+mj-ea"/>
                <a:cs typeface="+mj-cs"/>
              </a:rPr>
              <a:t>18</a:t>
            </a:r>
            <a:r>
              <a:rPr lang="ru-RU" altLang="ru-RU" sz="1700" dirty="0">
                <a:solidFill>
                  <a:srgbClr val="1D4779"/>
                </a:solidFill>
                <a:latin typeface="+mj-lt"/>
                <a:ea typeface="+mj-ea"/>
                <a:cs typeface="+mj-cs"/>
              </a:rPr>
              <a:t>% в 2016 г.) удельный вес граждан, считающих </a:t>
            </a:r>
            <a:r>
              <a:rPr lang="ru-RU" altLang="ru-RU" sz="1700" dirty="0">
                <a:solidFill>
                  <a:srgbClr val="C00000"/>
                </a:solidFill>
                <a:latin typeface="+mj-lt"/>
                <a:ea typeface="+mj-ea"/>
                <a:cs typeface="+mj-cs"/>
              </a:rPr>
              <a:t>государство</a:t>
            </a:r>
            <a:r>
              <a:rPr lang="ru-RU" altLang="ru-RU" sz="1700" dirty="0">
                <a:solidFill>
                  <a:srgbClr val="1D4779"/>
                </a:solidFill>
                <a:latin typeface="+mj-lt"/>
                <a:ea typeface="+mj-ea"/>
                <a:cs typeface="+mj-cs"/>
              </a:rPr>
              <a:t> ответственным за здоровье людей.</a:t>
            </a:r>
          </a:p>
        </p:txBody>
      </p:sp>
      <p:graphicFrame>
        <p:nvGraphicFramePr>
          <p:cNvPr id="34247" name="Group 455"/>
          <p:cNvGraphicFramePr>
            <a:graphicFrameLocks noGrp="1"/>
          </p:cNvGraphicFramePr>
          <p:nvPr>
            <p:extLst>
              <p:ext uri="{D42A27DB-BD31-4B8C-83A1-F6EECF244321}">
                <p14:modId xmlns:p14="http://schemas.microsoft.com/office/powerpoint/2010/main" val="3686740697"/>
              </p:ext>
            </p:extLst>
          </p:nvPr>
        </p:nvGraphicFramePr>
        <p:xfrm>
          <a:off x="179388" y="1550988"/>
          <a:ext cx="8764590" cy="3102149"/>
        </p:xfrm>
        <a:graphic>
          <a:graphicData uri="http://schemas.openxmlformats.org/drawingml/2006/table">
            <a:tbl>
              <a:tblPr firstRow="1" lastRow="1" bandRow="1">
                <a:effectLst>
                  <a:outerShdw blurRad="50800" dist="38100" dir="5400000" algn="t" rotWithShape="0">
                    <a:prstClr val="black">
                      <a:alpha val="40000"/>
                    </a:prstClr>
                  </a:outerShdw>
                </a:effectLst>
                <a:tableStyleId>{5C22544A-7EE6-4342-B048-85BDC9FD1C3A}</a:tableStyleId>
              </a:tblPr>
              <a:tblGrid>
                <a:gridCol w="1728316">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gridCol w="896158">
                  <a:extLst>
                    <a:ext uri="{9D8B030D-6E8A-4147-A177-3AD203B41FA5}">
                      <a16:colId xmlns:a16="http://schemas.microsoft.com/office/drawing/2014/main" xmlns="" val="20003"/>
                    </a:ext>
                  </a:extLst>
                </a:gridCol>
                <a:gridCol w="911188">
                  <a:extLst>
                    <a:ext uri="{9D8B030D-6E8A-4147-A177-3AD203B41FA5}">
                      <a16:colId xmlns:a16="http://schemas.microsoft.com/office/drawing/2014/main" xmlns="" val="20004"/>
                    </a:ext>
                  </a:extLst>
                </a:gridCol>
                <a:gridCol w="911188">
                  <a:extLst>
                    <a:ext uri="{9D8B030D-6E8A-4147-A177-3AD203B41FA5}">
                      <a16:colId xmlns:a16="http://schemas.microsoft.com/office/drawing/2014/main" xmlns="" val="20005"/>
                    </a:ext>
                  </a:extLst>
                </a:gridCol>
                <a:gridCol w="911188">
                  <a:extLst>
                    <a:ext uri="{9D8B030D-6E8A-4147-A177-3AD203B41FA5}">
                      <a16:colId xmlns:a16="http://schemas.microsoft.com/office/drawing/2014/main" xmlns="" val="20006"/>
                    </a:ext>
                  </a:extLst>
                </a:gridCol>
                <a:gridCol w="911188">
                  <a:extLst>
                    <a:ext uri="{9D8B030D-6E8A-4147-A177-3AD203B41FA5}">
                      <a16:colId xmlns:a16="http://schemas.microsoft.com/office/drawing/2014/main" xmlns="" val="20007"/>
                    </a:ext>
                  </a:extLst>
                </a:gridCol>
                <a:gridCol w="911188">
                  <a:extLst>
                    <a:ext uri="{9D8B030D-6E8A-4147-A177-3AD203B41FA5}">
                      <a16:colId xmlns:a16="http://schemas.microsoft.com/office/drawing/2014/main" xmlns="" val="20008"/>
                    </a:ext>
                  </a:extLst>
                </a:gridCol>
              </a:tblGrid>
              <a:tr h="342522">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solidFill>
                            <a:schemeClr val="bg1"/>
                          </a:solidFill>
                          <a:effectLst/>
                        </a:rPr>
                        <a:t>Возрастная группа</a:t>
                      </a:r>
                      <a:endParaRPr kumimoji="0" lang="ru-RU" sz="1600" b="0"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solidFill>
                            <a:schemeClr val="bg1"/>
                          </a:solidFill>
                          <a:effectLst/>
                        </a:rPr>
                        <a:t>Мужчины</a:t>
                      </a:r>
                      <a:endParaRPr kumimoji="0" lang="ru-RU" sz="1600" b="0"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solidFill>
                            <a:schemeClr val="bg1"/>
                          </a:solidFill>
                          <a:effectLst/>
                        </a:rPr>
                        <a:t>Женщины</a:t>
                      </a:r>
                      <a:endParaRPr kumimoji="0" lang="ru-RU" sz="1600" b="0"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591629">
                <a:tc vMerge="1">
                  <a:txBody>
                    <a:bodyPr/>
                    <a:lstStyle/>
                    <a:p>
                      <a:endParaRPr lang="ru-RU"/>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solidFill>
                            <a:schemeClr val="bg1"/>
                          </a:solidFill>
                          <a:effectLst/>
                        </a:rPr>
                        <a:t>2002 г.</a:t>
                      </a:r>
                      <a:endParaRPr kumimoji="0" lang="ru-RU" sz="1600" b="0"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solidFill>
                            <a:schemeClr val="bg1"/>
                          </a:solidFill>
                          <a:effectLst/>
                        </a:rPr>
                        <a:t>2012 г.</a:t>
                      </a:r>
                      <a:endParaRPr kumimoji="0" lang="ru-RU" sz="1600" b="0" i="1"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r>
                        <a:rPr kumimoji="0" lang="ru-RU" sz="1600" u="none" strike="noStrike" kern="1200" cap="none" normalizeH="0" baseline="0" dirty="0" smtClean="0">
                          <a:ln>
                            <a:noFill/>
                          </a:ln>
                          <a:solidFill>
                            <a:schemeClr val="bg1"/>
                          </a:solidFill>
                          <a:effectLst/>
                        </a:rPr>
                        <a:t>2016 г.</a:t>
                      </a:r>
                      <a:endParaRPr kumimoji="0" lang="ru-RU" sz="1600" b="1" i="0" u="none" strike="noStrike" kern="1200" cap="none" normalizeH="0" baseline="0" dirty="0">
                        <a:ln>
                          <a:noFill/>
                        </a:ln>
                        <a:solidFill>
                          <a:schemeClr val="bg1"/>
                        </a:solidFill>
                        <a:effectLst/>
                        <a:latin typeface="Times New Roman" pitchFamily="18" charset="0"/>
                        <a:ea typeface="+mn-ea"/>
                        <a:cs typeface="Times New Roman" pitchFamily="18"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err="1" smtClean="0">
                          <a:ln>
                            <a:noFill/>
                          </a:ln>
                          <a:solidFill>
                            <a:schemeClr val="bg1"/>
                          </a:solidFill>
                          <a:effectLst/>
                        </a:rPr>
                        <a:t>Изме-нение</a:t>
                      </a:r>
                      <a:endParaRPr kumimoji="0" lang="ru-RU" sz="1600" b="0"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solidFill>
                            <a:schemeClr val="bg1"/>
                          </a:solidFill>
                          <a:effectLst/>
                        </a:rPr>
                        <a:t>2002 г.</a:t>
                      </a:r>
                      <a:endParaRPr kumimoji="0" lang="ru-RU" sz="1600" b="0"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solidFill>
                            <a:schemeClr val="bg1"/>
                          </a:solidFill>
                          <a:effectLst/>
                        </a:rPr>
                        <a:t>2012 г.</a:t>
                      </a:r>
                      <a:endParaRPr kumimoji="0" lang="ru-RU" sz="1600" b="0" i="1"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algn="l" defTabSz="914400" rtl="0" eaLnBrk="1" latinLnBrk="0" hangingPunct="1"/>
                      <a:r>
                        <a:rPr kumimoji="0" lang="ru-RU" sz="1600" u="none" strike="noStrike" kern="1200" cap="none" normalizeH="0" baseline="0" dirty="0" smtClean="0">
                          <a:ln>
                            <a:noFill/>
                          </a:ln>
                          <a:solidFill>
                            <a:schemeClr val="bg1"/>
                          </a:solidFill>
                          <a:effectLst/>
                        </a:rPr>
                        <a:t>2016 г.</a:t>
                      </a:r>
                      <a:endParaRPr kumimoji="0" lang="ru-RU" sz="1600" b="1" i="0" u="none" strike="noStrike" kern="1200" cap="none" normalizeH="0" baseline="0" dirty="0">
                        <a:ln>
                          <a:noFill/>
                        </a:ln>
                        <a:solidFill>
                          <a:schemeClr val="bg1"/>
                        </a:solidFill>
                        <a:effectLst/>
                        <a:latin typeface="Times New Roman" pitchFamily="18" charset="0"/>
                        <a:ea typeface="+mn-ea"/>
                        <a:cs typeface="Times New Roman" pitchFamily="18"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err="1" smtClean="0">
                          <a:ln>
                            <a:noFill/>
                          </a:ln>
                          <a:solidFill>
                            <a:schemeClr val="bg1"/>
                          </a:solidFill>
                          <a:effectLst/>
                        </a:rPr>
                        <a:t>Изме-нение</a:t>
                      </a:r>
                      <a:endParaRPr kumimoji="0" lang="ru-RU" sz="1600" b="0" i="0" u="none" strike="noStrike" cap="none" normalizeH="0" baseline="0" dirty="0" smtClean="0">
                        <a:ln>
                          <a:noFill/>
                        </a:ln>
                        <a:solidFill>
                          <a:schemeClr val="bg1"/>
                        </a:solidFill>
                        <a:effectLst/>
                        <a:latin typeface="Arial" pitchFamily="34" charset="0"/>
                        <a:cs typeface="Arial" pitchFamily="34" charset="0"/>
                      </a:endParaRPr>
                    </a:p>
                  </a:txBody>
                  <a:tcPr anchor="ctr" horzOverflow="overflow">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10001"/>
                  </a:ext>
                </a:extLst>
              </a:tr>
              <a:tr h="42990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smtClean="0">
                          <a:ln>
                            <a:noFill/>
                          </a:ln>
                          <a:effectLst/>
                        </a:rPr>
                        <a:t>До 30 лет</a:t>
                      </a:r>
                      <a:endParaRPr kumimoji="0" lang="ru-RU"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85</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83</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T w="28575" cap="flat" cmpd="sng" algn="ctr">
                      <a:solidFill>
                        <a:schemeClr val="bg1"/>
                      </a:solidFill>
                      <a:prstDash val="solid"/>
                      <a:round/>
                      <a:headEnd type="none" w="med" len="med"/>
                      <a:tailEnd type="none" w="med" len="med"/>
                    </a:lnT>
                  </a:tcPr>
                </a:tc>
                <a:tc>
                  <a:txBody>
                    <a:bodyPr/>
                    <a:lstStyle/>
                    <a:p>
                      <a:pPr algn="ctr"/>
                      <a:r>
                        <a:rPr kumimoji="0" lang="ru-RU" sz="1800" u="none" strike="noStrike" kern="1200" cap="none" normalizeH="0" baseline="0" dirty="0" smtClean="0">
                          <a:ln>
                            <a:noFill/>
                          </a:ln>
                          <a:effectLst/>
                        </a:rPr>
                        <a:t>88</a:t>
                      </a:r>
                      <a:endParaRPr kumimoji="0" lang="ru-RU" sz="1800" b="1"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6600"/>
                          </a:solidFill>
                          <a:effectLst/>
                        </a:rPr>
                        <a:t>+3</a:t>
                      </a:r>
                      <a:endParaRPr kumimoji="0" lang="ru-RU" sz="1800" b="0" i="0" u="none" strike="noStrike" cap="none" normalizeH="0" baseline="0" dirty="0" smtClean="0">
                        <a:ln>
                          <a:noFill/>
                        </a:ln>
                        <a:solidFill>
                          <a:srgbClr val="006600"/>
                        </a:solidFill>
                        <a:effectLst/>
                        <a:latin typeface="Arial" pitchFamily="34" charset="0"/>
                        <a:cs typeface="Arial" pitchFamily="34" charset="0"/>
                      </a:endParaRPr>
                    </a:p>
                  </a:txBody>
                  <a:tcPr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85</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91</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T w="28575" cap="flat" cmpd="sng" algn="ctr">
                      <a:solidFill>
                        <a:schemeClr val="bg1"/>
                      </a:solidFill>
                      <a:prstDash val="solid"/>
                      <a:round/>
                      <a:headEnd type="none" w="med" len="med"/>
                      <a:tailEnd type="none" w="med" len="med"/>
                    </a:lnT>
                  </a:tcPr>
                </a:tc>
                <a:tc>
                  <a:txBody>
                    <a:bodyPr/>
                    <a:lstStyle/>
                    <a:p>
                      <a:pPr marL="0" algn="ctr" defTabSz="914400" rtl="0" eaLnBrk="1" latinLnBrk="0" hangingPunct="1"/>
                      <a:r>
                        <a:rPr kumimoji="0" lang="ru-RU" sz="1800" u="none" strike="noStrike" kern="1200" cap="none" normalizeH="0" baseline="0" dirty="0" smtClean="0">
                          <a:ln>
                            <a:noFill/>
                          </a:ln>
                          <a:effectLst/>
                        </a:rPr>
                        <a:t>94</a:t>
                      </a:r>
                      <a:endParaRPr kumimoji="0" lang="ru-RU" sz="1800" b="1"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6600"/>
                          </a:solidFill>
                          <a:effectLst/>
                        </a:rPr>
                        <a:t>+9</a:t>
                      </a:r>
                      <a:endParaRPr kumimoji="0" lang="ru-RU" sz="1800" b="0" i="0" u="none" strike="noStrike" cap="none" normalizeH="0" baseline="0" dirty="0" smtClean="0">
                        <a:ln>
                          <a:noFill/>
                        </a:ln>
                        <a:solidFill>
                          <a:srgbClr val="006600"/>
                        </a:solidFill>
                        <a:effectLst/>
                        <a:latin typeface="Arial" pitchFamily="34" charset="0"/>
                        <a:cs typeface="Arial" pitchFamily="34" charset="0"/>
                      </a:endParaRPr>
                    </a:p>
                  </a:txBody>
                  <a:tcPr anchor="ctr" horzOverflow="overflow">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2"/>
                  </a:ext>
                </a:extLst>
              </a:tr>
              <a:tr h="65409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smtClean="0">
                          <a:ln>
                            <a:noFill/>
                          </a:ln>
                          <a:effectLst/>
                        </a:rPr>
                        <a:t>От 30 до 60 лет</a:t>
                      </a:r>
                      <a:endParaRPr kumimoji="0" lang="ru-RU"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73</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80</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algn="ctr"/>
                      <a:r>
                        <a:rPr kumimoji="0" lang="ru-RU" sz="1800" u="none" strike="noStrike" kern="1200" cap="none" normalizeH="0" baseline="0" dirty="0" smtClean="0">
                          <a:ln>
                            <a:noFill/>
                          </a:ln>
                          <a:effectLst/>
                        </a:rPr>
                        <a:t>89</a:t>
                      </a:r>
                      <a:endParaRPr kumimoji="0" lang="ru-RU" sz="1800" b="1"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6600"/>
                          </a:solidFill>
                          <a:effectLst/>
                        </a:rPr>
                        <a:t>+16</a:t>
                      </a:r>
                      <a:endParaRPr kumimoji="0" lang="ru-RU" sz="1800" b="0" i="0" u="none" strike="noStrike" cap="none" normalizeH="0" baseline="0" dirty="0" smtClean="0">
                        <a:ln>
                          <a:noFill/>
                        </a:ln>
                        <a:solidFill>
                          <a:srgbClr val="006600"/>
                        </a:solidFill>
                        <a:effectLst/>
                        <a:latin typeface="Arial" pitchFamily="34"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smtClean="0">
                          <a:ln>
                            <a:noFill/>
                          </a:ln>
                          <a:effectLst/>
                        </a:rPr>
                        <a:t>83</a:t>
                      </a:r>
                      <a:endParaRPr kumimoji="0" lang="ru-RU"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86</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algn="ctr" defTabSz="914400" rtl="0" eaLnBrk="1" latinLnBrk="0" hangingPunct="1"/>
                      <a:r>
                        <a:rPr kumimoji="0" lang="ru-RU" sz="1800" u="none" strike="noStrike" kern="1200" cap="none" normalizeH="0" baseline="0" dirty="0" smtClean="0">
                          <a:ln>
                            <a:noFill/>
                          </a:ln>
                          <a:effectLst/>
                        </a:rPr>
                        <a:t>93</a:t>
                      </a:r>
                      <a:endParaRPr kumimoji="0" lang="ru-RU" sz="1800" b="1"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6600"/>
                          </a:solidFill>
                          <a:effectLst/>
                        </a:rPr>
                        <a:t>+10</a:t>
                      </a:r>
                      <a:endParaRPr kumimoji="0" lang="ru-RU" sz="1800" b="0" i="0" u="none" strike="noStrike" cap="none" normalizeH="0" baseline="0" dirty="0" smtClean="0">
                        <a:ln>
                          <a:noFill/>
                        </a:ln>
                        <a:solidFill>
                          <a:srgbClr val="006600"/>
                        </a:solidFill>
                        <a:effectLst/>
                        <a:latin typeface="Arial" pitchFamily="34" charset="0"/>
                        <a:cs typeface="Arial" pitchFamily="34" charset="0"/>
                      </a:endParaRPr>
                    </a:p>
                  </a:txBody>
                  <a:tcPr anchor="ctr" horzOverflow="overflow"/>
                </a:tc>
                <a:extLst>
                  <a:ext uri="{0D108BD9-81ED-4DB2-BD59-A6C34878D82A}">
                    <a16:rowId xmlns:a16="http://schemas.microsoft.com/office/drawing/2014/main" xmlns="" val="10003"/>
                  </a:ext>
                </a:extLst>
              </a:tr>
              <a:tr h="65409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smtClean="0">
                          <a:ln>
                            <a:noFill/>
                          </a:ln>
                          <a:effectLst/>
                        </a:rPr>
                        <a:t>Старше 60 лет</a:t>
                      </a:r>
                      <a:endParaRPr kumimoji="0" lang="ru-RU"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64</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84</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algn="ctr"/>
                      <a:r>
                        <a:rPr kumimoji="0" lang="ru-RU" sz="1800" u="none" strike="noStrike" kern="1200" cap="none" normalizeH="0" baseline="0" dirty="0" smtClean="0">
                          <a:ln>
                            <a:noFill/>
                          </a:ln>
                          <a:effectLst/>
                        </a:rPr>
                        <a:t>91</a:t>
                      </a:r>
                      <a:endParaRPr kumimoji="0" lang="ru-RU" sz="1800" b="1"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6600"/>
                          </a:solidFill>
                          <a:effectLst/>
                        </a:rPr>
                        <a:t>+27</a:t>
                      </a:r>
                      <a:endParaRPr kumimoji="0" lang="ru-RU" sz="1800" b="0" i="0" u="none" strike="noStrike" cap="none" normalizeH="0" baseline="0" dirty="0" smtClean="0">
                        <a:ln>
                          <a:noFill/>
                        </a:ln>
                        <a:solidFill>
                          <a:srgbClr val="006600"/>
                        </a:solidFill>
                        <a:effectLst/>
                        <a:latin typeface="Arial" pitchFamily="34"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smtClean="0">
                          <a:ln>
                            <a:noFill/>
                          </a:ln>
                          <a:effectLst/>
                        </a:rPr>
                        <a:t>70</a:t>
                      </a:r>
                      <a:endParaRPr kumimoji="0" lang="ru-RU"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83</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algn="ctr" defTabSz="914400" rtl="0" eaLnBrk="1" latinLnBrk="0" hangingPunct="1"/>
                      <a:r>
                        <a:rPr kumimoji="0" lang="ru-RU" sz="1800" u="none" strike="noStrike" kern="1200" cap="none" normalizeH="0" baseline="0" dirty="0" smtClean="0">
                          <a:ln>
                            <a:noFill/>
                          </a:ln>
                          <a:effectLst/>
                        </a:rPr>
                        <a:t>92</a:t>
                      </a:r>
                      <a:endParaRPr kumimoji="0" lang="ru-RU" sz="1800" b="1"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solidFill>
                            <a:srgbClr val="006600"/>
                          </a:solidFill>
                          <a:effectLst/>
                        </a:rPr>
                        <a:t>+22</a:t>
                      </a:r>
                      <a:endParaRPr kumimoji="0" lang="ru-RU" sz="1800" b="0" i="0" u="none" strike="noStrike" cap="none" normalizeH="0" baseline="0" dirty="0" smtClean="0">
                        <a:ln>
                          <a:noFill/>
                        </a:ln>
                        <a:solidFill>
                          <a:srgbClr val="006600"/>
                        </a:solidFill>
                        <a:effectLst/>
                        <a:latin typeface="Arial" pitchFamily="34" charset="0"/>
                        <a:cs typeface="Arial" pitchFamily="34" charset="0"/>
                      </a:endParaRPr>
                    </a:p>
                  </a:txBody>
                  <a:tcPr anchor="ctr" horzOverflow="overflow"/>
                </a:tc>
                <a:extLst>
                  <a:ext uri="{0D108BD9-81ED-4DB2-BD59-A6C34878D82A}">
                    <a16:rowId xmlns:a16="http://schemas.microsoft.com/office/drawing/2014/main" xmlns="" val="10004"/>
                  </a:ext>
                </a:extLst>
              </a:tr>
              <a:tr h="42990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Всего</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75</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82</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solidFill>
                      <a:schemeClr val="tx2">
                        <a:lumMod val="60000"/>
                        <a:lumOff val="40000"/>
                      </a:schemeClr>
                    </a:solidFill>
                  </a:tcPr>
                </a:tc>
                <a:tc>
                  <a:txBody>
                    <a:bodyPr/>
                    <a:lstStyle/>
                    <a:p>
                      <a:pPr algn="ctr"/>
                      <a:r>
                        <a:rPr kumimoji="0" lang="ru-RU" sz="1800" u="none" strike="noStrike" kern="1200" cap="none" normalizeH="0" baseline="0" dirty="0" smtClean="0">
                          <a:ln>
                            <a:noFill/>
                          </a:ln>
                          <a:effectLst/>
                        </a:rPr>
                        <a:t>89</a:t>
                      </a:r>
                      <a:endParaRPr kumimoji="0" lang="ru-RU" sz="1800" b="1"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+14</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80</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86</a:t>
                      </a:r>
                      <a:endParaRPr kumimoji="0" lang="ru-RU" sz="1800" b="0" i="1"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solidFill>
                      <a:schemeClr val="tx2">
                        <a:lumMod val="60000"/>
                        <a:lumOff val="40000"/>
                      </a:schemeClr>
                    </a:solidFill>
                  </a:tcPr>
                </a:tc>
                <a:tc>
                  <a:txBody>
                    <a:bodyPr/>
                    <a:lstStyle/>
                    <a:p>
                      <a:pPr marL="0" algn="ctr" defTabSz="914400" rtl="0" eaLnBrk="1" latinLnBrk="0" hangingPunct="1"/>
                      <a:r>
                        <a:rPr kumimoji="0" lang="ru-RU" sz="1800" u="none" strike="noStrike" kern="1200" cap="none" normalizeH="0" baseline="0" dirty="0" smtClean="0">
                          <a:ln>
                            <a:noFill/>
                          </a:ln>
                          <a:effectLst/>
                        </a:rPr>
                        <a:t>92</a:t>
                      </a:r>
                      <a:endParaRPr kumimoji="0" lang="ru-RU" sz="1800" b="1"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+12</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solidFill>
                      <a:schemeClr val="tx2">
                        <a:lumMod val="60000"/>
                        <a:lumOff val="40000"/>
                      </a:schemeClr>
                    </a:solidFill>
                  </a:tcPr>
                </a:tc>
                <a:extLst>
                  <a:ext uri="{0D108BD9-81ED-4DB2-BD59-A6C34878D82A}">
                    <a16:rowId xmlns:a16="http://schemas.microsoft.com/office/drawing/2014/main" xmlns="" val="10005"/>
                  </a:ext>
                </a:extLst>
              </a:tr>
            </a:tbl>
          </a:graphicData>
        </a:graphic>
      </p:graphicFrame>
      <p:sp>
        <p:nvSpPr>
          <p:cNvPr id="7"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39</a:t>
            </a:fld>
            <a:endParaRPr lang="ru-RU" sz="2000" b="1" dirty="0">
              <a:solidFill>
                <a:schemeClr val="bg1"/>
              </a:solidFill>
            </a:endParaRPr>
          </a:p>
        </p:txBody>
      </p:sp>
      <p:sp>
        <p:nvSpPr>
          <p:cNvPr id="8" name="TextBox 7"/>
          <p:cNvSpPr txBox="1">
            <a:spLocks noChangeArrowheads="1"/>
          </p:cNvSpPr>
          <p:nvPr/>
        </p:nvSpPr>
        <p:spPr bwMode="auto">
          <a:xfrm>
            <a:off x="1331641" y="116632"/>
            <a:ext cx="5543822"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err="1" smtClean="0"/>
              <a:t>Самосохранительное</a:t>
            </a:r>
            <a:r>
              <a:rPr lang="ru-RU" altLang="ru-RU" dirty="0" smtClean="0"/>
              <a:t> поведение</a:t>
            </a:r>
            <a:endParaRPr lang="ru-RU" altLang="ru-RU" dirty="0"/>
          </a:p>
        </p:txBody>
      </p:sp>
    </p:spTree>
    <p:extLst>
      <p:ext uri="{BB962C8B-B14F-4D97-AF65-F5344CB8AC3E}">
        <p14:creationId xmlns:p14="http://schemas.microsoft.com/office/powerpoint/2010/main" val="329159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827584" y="2535694"/>
            <a:ext cx="7317520" cy="3557601"/>
          </a:xfrm>
          <a:prstGeom prst="roundRect">
            <a:avLst>
              <a:gd name="adj" fmla="val 7572"/>
            </a:avLst>
          </a:prstGeom>
          <a:solidFill>
            <a:schemeClr val="bg1"/>
          </a:solid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34146" name="Rectangle 2"/>
          <p:cNvSpPr>
            <a:spLocks noGrp="1" noChangeArrowheads="1"/>
          </p:cNvSpPr>
          <p:nvPr>
            <p:ph type="title"/>
          </p:nvPr>
        </p:nvSpPr>
        <p:spPr>
          <a:xfrm>
            <a:off x="1331639" y="116632"/>
            <a:ext cx="7148785" cy="490537"/>
          </a:xfrm>
        </p:spPr>
        <p:txBody>
          <a:bodyPr/>
          <a:lstStyle/>
          <a:p>
            <a:pPr algn="l"/>
            <a:r>
              <a:rPr lang="ru-RU" altLang="ru-RU" sz="2400" dirty="0" smtClean="0">
                <a:solidFill>
                  <a:schemeClr val="bg1"/>
                </a:solidFill>
              </a:rPr>
              <a:t>Фазы демографического перехода</a:t>
            </a:r>
          </a:p>
        </p:txBody>
      </p:sp>
      <p:pic>
        <p:nvPicPr>
          <p:cNvPr id="134147" name="Picture 4" descr="&amp;Scy;&amp;khcy;&amp;iecy;&amp;mcy;&amp;acy; &amp;dcy;&amp;iecy;&amp;mcy;&amp;ocy;&amp;gcy;&amp;rcy;&amp;acy;&amp;fcy;&amp;icy;&amp;chcy;&amp;iecy;&amp;scy;&amp;kcy;&amp;ocy;&amp;gcy;&amp;ocy; &amp;pcy;&amp;iecy;&amp;rcy;&amp;iecy;&amp;khcy;&amp;ocy;&amp;dcy;&amp;acy;"/>
          <p:cNvPicPr>
            <a:picLocks noChangeAspect="1" noChangeArrowheads="1"/>
          </p:cNvPicPr>
          <p:nvPr/>
        </p:nvPicPr>
        <p:blipFill rotWithShape="1">
          <a:blip r:embed="rId3"/>
          <a:srcRect l="2230" t="17493" r="18357" b="13340"/>
          <a:stretch/>
        </p:blipFill>
        <p:spPr bwMode="auto">
          <a:xfrm>
            <a:off x="1043608" y="2656114"/>
            <a:ext cx="6767981" cy="3361509"/>
          </a:xfrm>
          <a:prstGeom prst="rect">
            <a:avLst/>
          </a:prstGeom>
          <a:ln>
            <a:noFill/>
          </a:ln>
          <a:effectLst/>
        </p:spPr>
      </p:pic>
      <p:sp>
        <p:nvSpPr>
          <p:cNvPr id="134148" name="Rectangle 5"/>
          <p:cNvSpPr>
            <a:spLocks noChangeArrowheads="1"/>
          </p:cNvSpPr>
          <p:nvPr/>
        </p:nvSpPr>
        <p:spPr bwMode="auto">
          <a:xfrm>
            <a:off x="684213" y="1231710"/>
            <a:ext cx="8204200" cy="75713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fontAlgn="auto">
              <a:lnSpc>
                <a:spcPct val="90000"/>
              </a:lnSpc>
              <a:spcBef>
                <a:spcPts val="0"/>
              </a:spcBef>
              <a:spcAft>
                <a:spcPts val="1200"/>
              </a:spcAft>
              <a:buFont typeface="Arial" pitchFamily="34" charset="0"/>
              <a:buNone/>
            </a:pPr>
            <a:r>
              <a:rPr lang="ru-RU" altLang="ja-JP" sz="1600" dirty="0">
                <a:solidFill>
                  <a:srgbClr val="1D4779"/>
                </a:solidFill>
                <a:latin typeface="+mn-lt"/>
                <a:cs typeface="+mn-cs"/>
              </a:rPr>
              <a:t>При </a:t>
            </a:r>
            <a:r>
              <a:rPr lang="ru-RU" altLang="ja-JP" sz="1600" b="1" dirty="0">
                <a:solidFill>
                  <a:srgbClr val="C00000"/>
                </a:solidFill>
                <a:latin typeface="+mn-lt"/>
                <a:cs typeface="+mn-cs"/>
              </a:rPr>
              <a:t>патриархальном</a:t>
            </a:r>
            <a:r>
              <a:rPr lang="ru-RU" altLang="ja-JP" sz="1600" dirty="0">
                <a:solidFill>
                  <a:srgbClr val="1D4779"/>
                </a:solidFill>
                <a:latin typeface="+mn-lt"/>
                <a:cs typeface="+mn-cs"/>
              </a:rPr>
              <a:t> типе воспроизводства главным регулятором численности населения выступает </a:t>
            </a:r>
            <a:r>
              <a:rPr lang="ru-RU" altLang="ja-JP" sz="1600" b="1" dirty="0">
                <a:solidFill>
                  <a:srgbClr val="C00000"/>
                </a:solidFill>
                <a:latin typeface="+mn-lt"/>
                <a:cs typeface="+mn-cs"/>
              </a:rPr>
              <a:t>уровень смертности</a:t>
            </a:r>
            <a:r>
              <a:rPr lang="ru-RU" altLang="ja-JP" sz="1600" dirty="0">
                <a:solidFill>
                  <a:srgbClr val="1D4779"/>
                </a:solidFill>
                <a:latin typeface="+mn-lt"/>
                <a:cs typeface="+mn-cs"/>
              </a:rPr>
              <a:t>, а при </a:t>
            </a:r>
            <a:r>
              <a:rPr lang="ru-RU" altLang="ja-JP" sz="1600" b="1" dirty="0">
                <a:solidFill>
                  <a:srgbClr val="C00000"/>
                </a:solidFill>
                <a:latin typeface="+mn-lt"/>
                <a:cs typeface="+mn-cs"/>
              </a:rPr>
              <a:t>современном</a:t>
            </a:r>
            <a:r>
              <a:rPr lang="ru-RU" altLang="ja-JP" sz="1600" dirty="0">
                <a:solidFill>
                  <a:srgbClr val="1D4779"/>
                </a:solidFill>
                <a:latin typeface="+mn-lt"/>
                <a:cs typeface="+mn-cs"/>
              </a:rPr>
              <a:t> воспроизводстве главную роль начинает играть </a:t>
            </a:r>
            <a:r>
              <a:rPr lang="ru-RU" altLang="ja-JP" sz="1600" b="1" dirty="0">
                <a:solidFill>
                  <a:srgbClr val="C00000"/>
                </a:solidFill>
                <a:latin typeface="+mn-lt"/>
                <a:cs typeface="+mn-cs"/>
              </a:rPr>
              <a:t>рождаемость</a:t>
            </a:r>
            <a:r>
              <a:rPr lang="ru-RU" altLang="ja-JP" sz="1600" dirty="0">
                <a:solidFill>
                  <a:srgbClr val="1D4779"/>
                </a:solidFill>
                <a:latin typeface="+mn-lt"/>
                <a:cs typeface="+mn-cs"/>
              </a:rPr>
              <a:t>, ограничивая и даже прекращая рост его численности. </a:t>
            </a:r>
          </a:p>
        </p:txBody>
      </p:sp>
      <p:sp>
        <p:nvSpPr>
          <p:cNvPr id="5"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4</a:t>
            </a:fld>
            <a:endParaRPr lang="ru-RU" sz="2000" b="1" dirty="0">
              <a:solidFill>
                <a:schemeClr val="bg1"/>
              </a:solidFill>
            </a:endParaRPr>
          </a:p>
        </p:txBody>
      </p:sp>
      <p:sp>
        <p:nvSpPr>
          <p:cNvPr id="6" name="Rectangle 2"/>
          <p:cNvSpPr txBox="1">
            <a:spLocks noChangeArrowheads="1"/>
          </p:cNvSpPr>
          <p:nvPr/>
        </p:nvSpPr>
        <p:spPr bwMode="auto">
          <a:xfrm>
            <a:off x="0" y="1988840"/>
            <a:ext cx="9144000"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altLang="ru-RU" sz="2000" b="1" dirty="0" smtClean="0">
                <a:solidFill>
                  <a:srgbClr val="C00000"/>
                </a:solidFill>
              </a:rPr>
              <a:t>Демографический переход</a:t>
            </a:r>
          </a:p>
        </p:txBody>
      </p:sp>
    </p:spTree>
    <p:extLst>
      <p:ext uri="{BB962C8B-B14F-4D97-AF65-F5344CB8AC3E}">
        <p14:creationId xmlns:p14="http://schemas.microsoft.com/office/powerpoint/2010/main" val="3149302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808" name="Group 344"/>
          <p:cNvGraphicFramePr>
            <a:graphicFrameLocks noGrp="1"/>
          </p:cNvGraphicFramePr>
          <p:nvPr>
            <p:ph idx="1"/>
            <p:extLst>
              <p:ext uri="{D42A27DB-BD31-4B8C-83A1-F6EECF244321}">
                <p14:modId xmlns:p14="http://schemas.microsoft.com/office/powerpoint/2010/main" val="338284227"/>
              </p:ext>
            </p:extLst>
          </p:nvPr>
        </p:nvGraphicFramePr>
        <p:xfrm>
          <a:off x="323850" y="1600462"/>
          <a:ext cx="8642350" cy="449283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519958">
                  <a:extLst>
                    <a:ext uri="{9D8B030D-6E8A-4147-A177-3AD203B41FA5}">
                      <a16:colId xmlns:a16="http://schemas.microsoft.com/office/drawing/2014/main" xmlns="" val="20000"/>
                    </a:ext>
                  </a:extLst>
                </a:gridCol>
                <a:gridCol w="1825030">
                  <a:extLst>
                    <a:ext uri="{9D8B030D-6E8A-4147-A177-3AD203B41FA5}">
                      <a16:colId xmlns:a16="http://schemas.microsoft.com/office/drawing/2014/main" xmlns="" val="20001"/>
                    </a:ext>
                  </a:extLst>
                </a:gridCol>
                <a:gridCol w="1336675">
                  <a:extLst>
                    <a:ext uri="{9D8B030D-6E8A-4147-A177-3AD203B41FA5}">
                      <a16:colId xmlns:a16="http://schemas.microsoft.com/office/drawing/2014/main" xmlns="" val="20002"/>
                    </a:ext>
                  </a:extLst>
                </a:gridCol>
                <a:gridCol w="984250">
                  <a:extLst>
                    <a:ext uri="{9D8B030D-6E8A-4147-A177-3AD203B41FA5}">
                      <a16:colId xmlns:a16="http://schemas.microsoft.com/office/drawing/2014/main" xmlns="" val="20003"/>
                    </a:ext>
                  </a:extLst>
                </a:gridCol>
                <a:gridCol w="1976437">
                  <a:extLst>
                    <a:ext uri="{9D8B030D-6E8A-4147-A177-3AD203B41FA5}">
                      <a16:colId xmlns:a16="http://schemas.microsoft.com/office/drawing/2014/main" xmlns="" val="20004"/>
                    </a:ext>
                  </a:extLst>
                </a:gridCol>
              </a:tblGrid>
              <a:tr h="101822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dirty="0" smtClean="0">
                          <a:ln>
                            <a:noFill/>
                          </a:ln>
                          <a:effectLst/>
                        </a:rPr>
                        <a:t>Предпринятые меры</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txBody>
                  <a:tcPr marT="45713" marB="45713"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dirty="0" smtClean="0">
                          <a:ln>
                            <a:noFill/>
                          </a:ln>
                          <a:effectLst/>
                        </a:rPr>
                        <a:t>Да, пытался,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dirty="0" smtClean="0">
                          <a:ln>
                            <a:noFill/>
                          </a:ln>
                          <a:effectLst/>
                        </a:rPr>
                        <a:t>и мне это удалось</a:t>
                      </a:r>
                      <a:endParaRPr kumimoji="0" lang="ru-RU" sz="1500" b="1" i="0" u="none" strike="noStrike" cap="none" normalizeH="0" baseline="0" dirty="0" smtClean="0">
                        <a:ln>
                          <a:noFill/>
                        </a:ln>
                        <a:solidFill>
                          <a:srgbClr val="005C16"/>
                        </a:solidFill>
                        <a:effectLst/>
                        <a:latin typeface="Arial" pitchFamily="34" charset="0"/>
                        <a:cs typeface="Arial" pitchFamily="34" charset="0"/>
                      </a:endParaRPr>
                    </a:p>
                  </a:txBody>
                  <a:tcPr marT="45713" marB="45713"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dirty="0" smtClean="0">
                          <a:ln>
                            <a:noFill/>
                          </a:ln>
                          <a:effectLst/>
                        </a:rPr>
                        <a:t>Да, пытался, и мне это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dirty="0" smtClean="0">
                          <a:ln>
                            <a:noFill/>
                          </a:ln>
                          <a:effectLst/>
                        </a:rPr>
                        <a:t>не удалось</a:t>
                      </a:r>
                      <a:endParaRPr kumimoji="0" lang="ru-RU" sz="1500" b="1" i="0" u="none" strike="noStrike" cap="none" normalizeH="0" baseline="0" dirty="0" smtClean="0">
                        <a:ln>
                          <a:noFill/>
                        </a:ln>
                        <a:solidFill>
                          <a:srgbClr val="CC0000"/>
                        </a:solidFill>
                        <a:effectLst/>
                        <a:latin typeface="Arial" pitchFamily="34" charset="0"/>
                        <a:cs typeface="Arial" pitchFamily="34" charset="0"/>
                      </a:endParaRPr>
                    </a:p>
                  </a:txBody>
                  <a:tcPr marT="45713" marB="45713"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dirty="0" smtClean="0">
                          <a:ln>
                            <a:noFill/>
                          </a:ln>
                          <a:effectLst/>
                        </a:rPr>
                        <a:t>Нет,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dirty="0" smtClean="0">
                          <a:ln>
                            <a:noFill/>
                          </a:ln>
                          <a:effectLst/>
                        </a:rPr>
                        <a:t>не</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dirty="0" smtClean="0">
                          <a:ln>
                            <a:noFill/>
                          </a:ln>
                          <a:effectLst/>
                        </a:rPr>
                        <a:t>пытался</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txBody>
                  <a:tcPr marT="45713" marB="45713"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dirty="0" smtClean="0">
                          <a:ln>
                            <a:noFill/>
                          </a:ln>
                          <a:effectLst/>
                        </a:rPr>
                        <a:t>Результативность</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dirty="0" smtClean="0">
                          <a:ln>
                            <a:noFill/>
                          </a:ln>
                          <a:effectLst/>
                        </a:rPr>
                        <a:t> (% удавшихся</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dirty="0" smtClean="0">
                          <a:ln>
                            <a:noFill/>
                          </a:ln>
                          <a:effectLst/>
                        </a:rPr>
                        <a:t> попыток в общей доле попыток)</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txBody>
                  <a:tcPr marT="45713" marB="45713" horzOverflow="overflow"/>
                </a:tc>
                <a:extLst>
                  <a:ext uri="{0D108BD9-81ED-4DB2-BD59-A6C34878D82A}">
                    <a16:rowId xmlns:a16="http://schemas.microsoft.com/office/drawing/2014/main" xmlns="" val="10000"/>
                  </a:ext>
                </a:extLst>
              </a:tr>
              <a:tr h="31329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smtClean="0">
                          <a:ln>
                            <a:noFill/>
                          </a:ln>
                          <a:effectLst/>
                        </a:rPr>
                        <a:t>Меньше употреблять соли</a:t>
                      </a:r>
                      <a:endParaRPr kumimoji="0" lang="ru-RU" sz="1500" b="0" i="0" u="none" strike="noStrike" cap="none" normalizeH="0" baseline="0" smtClean="0">
                        <a:ln>
                          <a:noFill/>
                        </a:ln>
                        <a:solidFill>
                          <a:schemeClr val="tx1"/>
                        </a:solidFill>
                        <a:effectLst/>
                        <a:latin typeface="Arial" pitchFamily="34" charset="0"/>
                        <a:cs typeface="Arial" pitchFamily="34" charset="0"/>
                      </a:endParaRPr>
                    </a:p>
                  </a:txBody>
                  <a:tcPr marT="45713" marB="45713"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006600"/>
                          </a:solidFill>
                          <a:effectLst/>
                        </a:rPr>
                        <a:t>16,8</a:t>
                      </a:r>
                      <a:endParaRPr kumimoji="0" lang="ru-RU" sz="1500" b="1" i="0" u="none" strike="noStrike" cap="none" normalizeH="0" baseline="0" dirty="0" smtClean="0">
                        <a:ln>
                          <a:noFill/>
                        </a:ln>
                        <a:solidFill>
                          <a:srgbClr val="006600"/>
                        </a:solidFill>
                        <a:effectLst/>
                        <a:latin typeface="Arial" pitchFamily="34" charset="0"/>
                        <a:cs typeface="Arial" pitchFamily="34" charset="0"/>
                      </a:endParaRPr>
                    </a:p>
                  </a:txBody>
                  <a:tcPr marT="45713" marB="45713" anchor="ctr" horzOverflow="overflow">
                    <a:solidFill>
                      <a:srgbClr val="D8EBD5"/>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C00000"/>
                          </a:solidFill>
                          <a:effectLst/>
                        </a:rPr>
                        <a:t>6,6</a:t>
                      </a:r>
                      <a:endParaRPr kumimoji="0" lang="ru-RU" sz="1500" b="1" i="0" u="none" strike="noStrike" cap="none" normalizeH="0" baseline="0" dirty="0" smtClean="0">
                        <a:ln>
                          <a:noFill/>
                        </a:ln>
                        <a:solidFill>
                          <a:srgbClr val="C00000"/>
                        </a:solidFill>
                        <a:effectLst/>
                        <a:latin typeface="Arial" pitchFamily="34" charset="0"/>
                        <a:cs typeface="Arial" pitchFamily="34" charset="0"/>
                      </a:endParaRPr>
                    </a:p>
                  </a:txBody>
                  <a:tcPr marT="45713" marB="45713" anchor="ctr" horzOverflow="overflow">
                    <a:solidFill>
                      <a:schemeClr val="accent6">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0070C0"/>
                          </a:solidFill>
                          <a:effectLst/>
                        </a:rPr>
                        <a:t>67,4</a:t>
                      </a:r>
                      <a:endParaRPr kumimoji="0" lang="ru-RU" sz="1500" b="1" i="0" u="none" strike="noStrike" cap="none" normalizeH="0" baseline="0" dirty="0" smtClean="0">
                        <a:ln>
                          <a:noFill/>
                        </a:ln>
                        <a:solidFill>
                          <a:srgbClr val="0070C0"/>
                        </a:solidFill>
                        <a:effectLst/>
                        <a:latin typeface="Arial" pitchFamily="34" charset="0"/>
                        <a:cs typeface="Arial" pitchFamily="34" charset="0"/>
                      </a:endParaRPr>
                    </a:p>
                  </a:txBody>
                  <a:tcPr marT="45713" marB="45713" anchor="ctr" horzOverflow="overflow">
                    <a:solidFill>
                      <a:srgbClr val="C9E2ED"/>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smtClean="0">
                          <a:ln>
                            <a:noFill/>
                          </a:ln>
                          <a:effectLst/>
                        </a:rPr>
                        <a:t>71,8</a:t>
                      </a:r>
                      <a:endParaRPr kumimoji="0" lang="ru-RU" sz="1500" b="0" i="0" u="none" strike="noStrike" cap="none" normalizeH="0" baseline="0" smtClean="0">
                        <a:ln>
                          <a:noFill/>
                        </a:ln>
                        <a:solidFill>
                          <a:schemeClr val="tx1"/>
                        </a:solidFill>
                        <a:effectLst/>
                        <a:latin typeface="Arial" pitchFamily="34" charset="0"/>
                        <a:cs typeface="Arial" pitchFamily="34" charset="0"/>
                      </a:endParaRPr>
                    </a:p>
                  </a:txBody>
                  <a:tcPr marT="45713" marB="45713" anchor="ctr" horzOverflow="overflow"/>
                </a:tc>
                <a:extLst>
                  <a:ext uri="{0D108BD9-81ED-4DB2-BD59-A6C34878D82A}">
                    <a16:rowId xmlns:a16="http://schemas.microsoft.com/office/drawing/2014/main" xmlns="" val="10001"/>
                  </a:ext>
                </a:extLst>
              </a:tr>
              <a:tr h="54827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smtClean="0">
                          <a:ln>
                            <a:noFill/>
                          </a:ln>
                          <a:effectLst/>
                        </a:rPr>
                        <a:t>Меньше употреблять</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smtClean="0">
                          <a:ln>
                            <a:noFill/>
                          </a:ln>
                          <a:effectLst/>
                        </a:rPr>
                        <a:t> жиров</a:t>
                      </a:r>
                      <a:endParaRPr kumimoji="0" lang="ru-RU" sz="1500" b="0" i="0" u="none" strike="noStrike" cap="none" normalizeH="0" baseline="0" smtClean="0">
                        <a:ln>
                          <a:noFill/>
                        </a:ln>
                        <a:solidFill>
                          <a:schemeClr val="tx1"/>
                        </a:solidFill>
                        <a:effectLst/>
                        <a:latin typeface="Arial" pitchFamily="34" charset="0"/>
                        <a:cs typeface="Arial" pitchFamily="34" charset="0"/>
                      </a:endParaRPr>
                    </a:p>
                  </a:txBody>
                  <a:tcPr marT="45713" marB="45713"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006600"/>
                          </a:solidFill>
                          <a:effectLst/>
                        </a:rPr>
                        <a:t>15,5</a:t>
                      </a:r>
                      <a:endParaRPr kumimoji="0" lang="ru-RU" sz="1500" b="1" i="0" u="none" strike="noStrike" cap="none" normalizeH="0" baseline="0" dirty="0" smtClean="0">
                        <a:ln>
                          <a:noFill/>
                        </a:ln>
                        <a:solidFill>
                          <a:srgbClr val="006600"/>
                        </a:solidFill>
                        <a:effectLst/>
                        <a:latin typeface="Arial" pitchFamily="34" charset="0"/>
                        <a:cs typeface="Arial" pitchFamily="34" charset="0"/>
                      </a:endParaRPr>
                    </a:p>
                  </a:txBody>
                  <a:tcPr marT="45713" marB="45713" anchor="ctr" horzOverflow="overflow">
                    <a:solidFill>
                      <a:srgbClr val="D8EBD5"/>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C00000"/>
                          </a:solidFill>
                          <a:effectLst/>
                        </a:rPr>
                        <a:t>6,3</a:t>
                      </a:r>
                      <a:endParaRPr kumimoji="0" lang="ru-RU" sz="1500" b="1" i="0" u="none" strike="noStrike" cap="none" normalizeH="0" baseline="0" dirty="0" smtClean="0">
                        <a:ln>
                          <a:noFill/>
                        </a:ln>
                        <a:solidFill>
                          <a:srgbClr val="C00000"/>
                        </a:solidFill>
                        <a:effectLst/>
                        <a:latin typeface="Arial" pitchFamily="34" charset="0"/>
                        <a:cs typeface="Arial" pitchFamily="34" charset="0"/>
                      </a:endParaRPr>
                    </a:p>
                  </a:txBody>
                  <a:tcPr marT="45713" marB="45713" anchor="ctr" horzOverflow="overflow">
                    <a:solidFill>
                      <a:schemeClr val="accent6">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0070C0"/>
                          </a:solidFill>
                          <a:effectLst/>
                        </a:rPr>
                        <a:t>68,6</a:t>
                      </a:r>
                      <a:endParaRPr kumimoji="0" lang="ru-RU" sz="1500" b="1" i="0" u="none" strike="noStrike" cap="none" normalizeH="0" baseline="0" dirty="0" smtClean="0">
                        <a:ln>
                          <a:noFill/>
                        </a:ln>
                        <a:solidFill>
                          <a:srgbClr val="0070C0"/>
                        </a:solidFill>
                        <a:effectLst/>
                        <a:latin typeface="Arial" pitchFamily="34" charset="0"/>
                        <a:cs typeface="Arial" pitchFamily="34" charset="0"/>
                      </a:endParaRPr>
                    </a:p>
                  </a:txBody>
                  <a:tcPr marT="45713" marB="45713" anchor="ctr" horzOverflow="overflow">
                    <a:solidFill>
                      <a:srgbClr val="C9E2ED"/>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dirty="0" smtClean="0">
                          <a:ln>
                            <a:noFill/>
                          </a:ln>
                          <a:effectLst/>
                        </a:rPr>
                        <a:t>71,1</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txBody>
                  <a:tcPr marT="45713" marB="45713" anchor="ctr" horzOverflow="overflow"/>
                </a:tc>
                <a:extLst>
                  <a:ext uri="{0D108BD9-81ED-4DB2-BD59-A6C34878D82A}">
                    <a16:rowId xmlns:a16="http://schemas.microsoft.com/office/drawing/2014/main" xmlns="" val="10002"/>
                  </a:ext>
                </a:extLst>
              </a:tr>
              <a:tr h="54827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smtClean="0">
                          <a:ln>
                            <a:noFill/>
                          </a:ln>
                          <a:effectLst/>
                        </a:rPr>
                        <a:t>Меньше употреблять</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smtClean="0">
                          <a:ln>
                            <a:noFill/>
                          </a:ln>
                          <a:effectLst/>
                        </a:rPr>
                        <a:t> сахара</a:t>
                      </a:r>
                      <a:endParaRPr kumimoji="0" lang="ru-RU" sz="1500" b="0" i="0" u="none" strike="noStrike" cap="none" normalizeH="0" baseline="0" smtClean="0">
                        <a:ln>
                          <a:noFill/>
                        </a:ln>
                        <a:solidFill>
                          <a:schemeClr val="tx1"/>
                        </a:solidFill>
                        <a:effectLst/>
                        <a:latin typeface="Arial" pitchFamily="34" charset="0"/>
                        <a:cs typeface="Arial" pitchFamily="34" charset="0"/>
                      </a:endParaRPr>
                    </a:p>
                  </a:txBody>
                  <a:tcPr marT="45713" marB="45713"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006600"/>
                          </a:solidFill>
                          <a:effectLst/>
                        </a:rPr>
                        <a:t>17,7</a:t>
                      </a:r>
                      <a:endParaRPr kumimoji="0" lang="ru-RU" sz="1500" b="1" i="0" u="none" strike="noStrike" cap="none" normalizeH="0" baseline="0" dirty="0" smtClean="0">
                        <a:ln>
                          <a:noFill/>
                        </a:ln>
                        <a:solidFill>
                          <a:srgbClr val="006600"/>
                        </a:solidFill>
                        <a:effectLst/>
                        <a:latin typeface="Arial" pitchFamily="34" charset="0"/>
                        <a:cs typeface="Arial" pitchFamily="34" charset="0"/>
                      </a:endParaRPr>
                    </a:p>
                  </a:txBody>
                  <a:tcPr marT="45713" marB="45713" anchor="ctr" horzOverflow="overflow">
                    <a:solidFill>
                      <a:srgbClr val="D8EBD5"/>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C00000"/>
                          </a:solidFill>
                          <a:effectLst/>
                        </a:rPr>
                        <a:t>8,0</a:t>
                      </a:r>
                      <a:endParaRPr kumimoji="0" lang="ru-RU" sz="1500" b="1" i="0" u="none" strike="noStrike" cap="none" normalizeH="0" baseline="0" dirty="0" smtClean="0">
                        <a:ln>
                          <a:noFill/>
                        </a:ln>
                        <a:solidFill>
                          <a:srgbClr val="C00000"/>
                        </a:solidFill>
                        <a:effectLst/>
                        <a:latin typeface="Arial" pitchFamily="34" charset="0"/>
                        <a:cs typeface="Arial" pitchFamily="34" charset="0"/>
                      </a:endParaRPr>
                    </a:p>
                  </a:txBody>
                  <a:tcPr marT="45713" marB="45713" anchor="ctr" horzOverflow="overflow">
                    <a:solidFill>
                      <a:schemeClr val="accent6">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0070C0"/>
                          </a:solidFill>
                          <a:effectLst/>
                        </a:rPr>
                        <a:t>64,9</a:t>
                      </a:r>
                      <a:endParaRPr kumimoji="0" lang="ru-RU" sz="1500" b="1" i="0" u="none" strike="noStrike" cap="none" normalizeH="0" baseline="0" dirty="0" smtClean="0">
                        <a:ln>
                          <a:noFill/>
                        </a:ln>
                        <a:solidFill>
                          <a:srgbClr val="0070C0"/>
                        </a:solidFill>
                        <a:effectLst/>
                        <a:latin typeface="Arial" pitchFamily="34" charset="0"/>
                        <a:cs typeface="Arial" pitchFamily="34" charset="0"/>
                      </a:endParaRPr>
                    </a:p>
                  </a:txBody>
                  <a:tcPr marT="45713" marB="45713" anchor="ctr" horzOverflow="overflow">
                    <a:solidFill>
                      <a:srgbClr val="C9E2ED"/>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smtClean="0">
                          <a:ln>
                            <a:noFill/>
                          </a:ln>
                          <a:effectLst/>
                        </a:rPr>
                        <a:t>68,9</a:t>
                      </a:r>
                      <a:endParaRPr kumimoji="0" lang="ru-RU" sz="1500" b="0" i="0" u="none" strike="noStrike" cap="none" normalizeH="0" baseline="0" smtClean="0">
                        <a:ln>
                          <a:noFill/>
                        </a:ln>
                        <a:solidFill>
                          <a:schemeClr val="tx1"/>
                        </a:solidFill>
                        <a:effectLst/>
                        <a:latin typeface="Arial" pitchFamily="34" charset="0"/>
                        <a:cs typeface="Arial" pitchFamily="34" charset="0"/>
                      </a:endParaRPr>
                    </a:p>
                  </a:txBody>
                  <a:tcPr marT="45713" marB="45713" anchor="ctr" horzOverflow="overflow"/>
                </a:tc>
                <a:extLst>
                  <a:ext uri="{0D108BD9-81ED-4DB2-BD59-A6C34878D82A}">
                    <a16:rowId xmlns:a16="http://schemas.microsoft.com/office/drawing/2014/main" xmlns="" val="10003"/>
                  </a:ext>
                </a:extLst>
              </a:tr>
              <a:tr h="54827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smtClean="0">
                          <a:ln>
                            <a:noFill/>
                          </a:ln>
                          <a:effectLst/>
                        </a:rPr>
                        <a:t>Увеличить свою</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smtClean="0">
                          <a:ln>
                            <a:noFill/>
                          </a:ln>
                          <a:effectLst/>
                        </a:rPr>
                        <a:t> физическую активность</a:t>
                      </a:r>
                      <a:endParaRPr kumimoji="0" lang="ru-RU" sz="1500" b="0" i="0" u="none" strike="noStrike" cap="none" normalizeH="0" baseline="0" smtClean="0">
                        <a:ln>
                          <a:noFill/>
                        </a:ln>
                        <a:solidFill>
                          <a:schemeClr val="tx1"/>
                        </a:solidFill>
                        <a:effectLst/>
                        <a:latin typeface="Arial" pitchFamily="34" charset="0"/>
                        <a:cs typeface="Arial" pitchFamily="34" charset="0"/>
                      </a:endParaRPr>
                    </a:p>
                  </a:txBody>
                  <a:tcPr marT="45713" marB="45713"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006600"/>
                          </a:solidFill>
                          <a:effectLst/>
                        </a:rPr>
                        <a:t>20,9</a:t>
                      </a:r>
                      <a:endParaRPr kumimoji="0" lang="ru-RU" sz="1500" b="1" i="0" u="none" strike="noStrike" cap="none" normalizeH="0" baseline="0" dirty="0" smtClean="0">
                        <a:ln>
                          <a:noFill/>
                        </a:ln>
                        <a:solidFill>
                          <a:srgbClr val="006600"/>
                        </a:solidFill>
                        <a:effectLst/>
                        <a:latin typeface="Arial" pitchFamily="34" charset="0"/>
                        <a:cs typeface="Arial" pitchFamily="34" charset="0"/>
                      </a:endParaRPr>
                    </a:p>
                  </a:txBody>
                  <a:tcPr marT="45713" marB="45713" anchor="ctr" horzOverflow="overflow">
                    <a:solidFill>
                      <a:srgbClr val="D8EBD5"/>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C00000"/>
                          </a:solidFill>
                          <a:effectLst/>
                        </a:rPr>
                        <a:t>9,6</a:t>
                      </a:r>
                      <a:endParaRPr kumimoji="0" lang="ru-RU" sz="1500" b="1" i="0" u="none" strike="noStrike" cap="none" normalizeH="0" baseline="0" dirty="0" smtClean="0">
                        <a:ln>
                          <a:noFill/>
                        </a:ln>
                        <a:solidFill>
                          <a:srgbClr val="C00000"/>
                        </a:solidFill>
                        <a:effectLst/>
                        <a:latin typeface="Arial" pitchFamily="34" charset="0"/>
                        <a:cs typeface="Arial" pitchFamily="34" charset="0"/>
                      </a:endParaRPr>
                    </a:p>
                  </a:txBody>
                  <a:tcPr marT="45713" marB="45713" anchor="ctr" horzOverflow="overflow">
                    <a:solidFill>
                      <a:schemeClr val="accent6">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0070C0"/>
                          </a:solidFill>
                          <a:effectLst/>
                        </a:rPr>
                        <a:t>60,9</a:t>
                      </a:r>
                      <a:endParaRPr kumimoji="0" lang="ru-RU" sz="1500" b="1" i="0" u="none" strike="noStrike" cap="none" normalizeH="0" baseline="0" dirty="0" smtClean="0">
                        <a:ln>
                          <a:noFill/>
                        </a:ln>
                        <a:solidFill>
                          <a:srgbClr val="0070C0"/>
                        </a:solidFill>
                        <a:effectLst/>
                        <a:latin typeface="Arial" pitchFamily="34" charset="0"/>
                        <a:cs typeface="Arial" pitchFamily="34" charset="0"/>
                      </a:endParaRPr>
                    </a:p>
                  </a:txBody>
                  <a:tcPr marT="45713" marB="45713" anchor="ctr" horzOverflow="overflow">
                    <a:solidFill>
                      <a:srgbClr val="C9E2ED"/>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dirty="0" smtClean="0">
                          <a:ln>
                            <a:noFill/>
                          </a:ln>
                          <a:effectLst/>
                        </a:rPr>
                        <a:t>68,5</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txBody>
                  <a:tcPr marT="45713" marB="45713" anchor="ctr" horzOverflow="overflow"/>
                </a:tc>
                <a:extLst>
                  <a:ext uri="{0D108BD9-81ED-4DB2-BD59-A6C34878D82A}">
                    <a16:rowId xmlns:a16="http://schemas.microsoft.com/office/drawing/2014/main" xmlns="" val="10004"/>
                  </a:ext>
                </a:extLst>
              </a:tr>
              <a:tr h="54827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smtClean="0">
                          <a:ln>
                            <a:noFill/>
                          </a:ln>
                          <a:effectLst/>
                        </a:rPr>
                        <a:t>Уменьшить потребление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smtClean="0">
                          <a:ln>
                            <a:noFill/>
                          </a:ln>
                          <a:effectLst/>
                        </a:rPr>
                        <a:t>алкоголя</a:t>
                      </a:r>
                      <a:endParaRPr kumimoji="0" lang="ru-RU" sz="1500" b="0" i="0" u="none" strike="noStrike" cap="none" normalizeH="0" baseline="0" smtClean="0">
                        <a:ln>
                          <a:noFill/>
                        </a:ln>
                        <a:solidFill>
                          <a:schemeClr val="tx1"/>
                        </a:solidFill>
                        <a:effectLst/>
                        <a:latin typeface="Arial" pitchFamily="34" charset="0"/>
                        <a:cs typeface="Arial" pitchFamily="34" charset="0"/>
                      </a:endParaRPr>
                    </a:p>
                  </a:txBody>
                  <a:tcPr marT="45713" marB="45713"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006600"/>
                          </a:solidFill>
                          <a:effectLst/>
                        </a:rPr>
                        <a:t>15,2</a:t>
                      </a:r>
                      <a:endParaRPr kumimoji="0" lang="ru-RU" sz="1500" b="1" i="0" u="none" strike="noStrike" cap="none" normalizeH="0" baseline="0" dirty="0" smtClean="0">
                        <a:ln>
                          <a:noFill/>
                        </a:ln>
                        <a:solidFill>
                          <a:srgbClr val="006600"/>
                        </a:solidFill>
                        <a:effectLst/>
                        <a:latin typeface="Arial" pitchFamily="34" charset="0"/>
                        <a:cs typeface="Arial" pitchFamily="34" charset="0"/>
                      </a:endParaRPr>
                    </a:p>
                  </a:txBody>
                  <a:tcPr marT="45713" marB="45713" anchor="ctr" horzOverflow="overflow">
                    <a:solidFill>
                      <a:srgbClr val="D8EBD5"/>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C00000"/>
                          </a:solidFill>
                          <a:effectLst/>
                        </a:rPr>
                        <a:t>8,1</a:t>
                      </a:r>
                      <a:endParaRPr kumimoji="0" lang="ru-RU" sz="1500" b="1" i="0" u="none" strike="noStrike" cap="none" normalizeH="0" baseline="0" dirty="0" smtClean="0">
                        <a:ln>
                          <a:noFill/>
                        </a:ln>
                        <a:solidFill>
                          <a:srgbClr val="C00000"/>
                        </a:solidFill>
                        <a:effectLst/>
                        <a:latin typeface="Arial" pitchFamily="34" charset="0"/>
                        <a:cs typeface="Arial" pitchFamily="34" charset="0"/>
                      </a:endParaRPr>
                    </a:p>
                  </a:txBody>
                  <a:tcPr marT="45713" marB="45713" anchor="ctr" horzOverflow="overflow">
                    <a:solidFill>
                      <a:schemeClr val="accent6">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0070C0"/>
                          </a:solidFill>
                          <a:effectLst/>
                        </a:rPr>
                        <a:t>66,7</a:t>
                      </a:r>
                      <a:endParaRPr kumimoji="0" lang="ru-RU" sz="1500" b="1" i="0" u="none" strike="noStrike" cap="none" normalizeH="0" baseline="0" dirty="0" smtClean="0">
                        <a:ln>
                          <a:noFill/>
                        </a:ln>
                        <a:solidFill>
                          <a:srgbClr val="0070C0"/>
                        </a:solidFill>
                        <a:effectLst/>
                        <a:latin typeface="Arial" pitchFamily="34" charset="0"/>
                        <a:cs typeface="Arial" pitchFamily="34" charset="0"/>
                      </a:endParaRPr>
                    </a:p>
                  </a:txBody>
                  <a:tcPr marT="45713" marB="45713" anchor="ctr" horzOverflow="overflow">
                    <a:solidFill>
                      <a:srgbClr val="C9E2ED"/>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smtClean="0">
                          <a:ln>
                            <a:noFill/>
                          </a:ln>
                          <a:effectLst/>
                        </a:rPr>
                        <a:t>65,2</a:t>
                      </a:r>
                      <a:endParaRPr kumimoji="0" lang="ru-RU" sz="1500" b="0" i="0" u="none" strike="noStrike" cap="none" normalizeH="0" baseline="0" smtClean="0">
                        <a:ln>
                          <a:noFill/>
                        </a:ln>
                        <a:solidFill>
                          <a:schemeClr val="tx1"/>
                        </a:solidFill>
                        <a:effectLst/>
                        <a:latin typeface="Arial" pitchFamily="34" charset="0"/>
                        <a:cs typeface="Arial" pitchFamily="34" charset="0"/>
                      </a:endParaRPr>
                    </a:p>
                  </a:txBody>
                  <a:tcPr marT="45713" marB="45713" anchor="ctr" horzOverflow="overflow"/>
                </a:tc>
                <a:extLst>
                  <a:ext uri="{0D108BD9-81ED-4DB2-BD59-A6C34878D82A}">
                    <a16:rowId xmlns:a16="http://schemas.microsoft.com/office/drawing/2014/main" xmlns="" val="10005"/>
                  </a:ext>
                </a:extLst>
              </a:tr>
              <a:tr h="31329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smtClean="0">
                          <a:ln>
                            <a:noFill/>
                          </a:ln>
                          <a:effectLst/>
                        </a:rPr>
                        <a:t>Похудеть</a:t>
                      </a:r>
                      <a:endParaRPr kumimoji="0" lang="ru-RU" sz="1500" b="0" i="0" u="none" strike="noStrike" cap="none" normalizeH="0" baseline="0" smtClean="0">
                        <a:ln>
                          <a:noFill/>
                        </a:ln>
                        <a:solidFill>
                          <a:schemeClr val="tx1"/>
                        </a:solidFill>
                        <a:effectLst/>
                        <a:latin typeface="Arial" pitchFamily="34" charset="0"/>
                        <a:cs typeface="Arial" pitchFamily="34" charset="0"/>
                      </a:endParaRPr>
                    </a:p>
                  </a:txBody>
                  <a:tcPr marT="45713" marB="45713"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006600"/>
                          </a:solidFill>
                          <a:effectLst/>
                        </a:rPr>
                        <a:t>9,6</a:t>
                      </a:r>
                      <a:endParaRPr kumimoji="0" lang="ru-RU" sz="1500" b="1" i="0" u="none" strike="noStrike" cap="none" normalizeH="0" baseline="0" dirty="0" smtClean="0">
                        <a:ln>
                          <a:noFill/>
                        </a:ln>
                        <a:solidFill>
                          <a:srgbClr val="006600"/>
                        </a:solidFill>
                        <a:effectLst/>
                        <a:latin typeface="Arial" pitchFamily="34" charset="0"/>
                        <a:cs typeface="Arial" pitchFamily="34" charset="0"/>
                      </a:endParaRPr>
                    </a:p>
                  </a:txBody>
                  <a:tcPr marT="45713" marB="45713" anchor="ctr" horzOverflow="overflow">
                    <a:solidFill>
                      <a:srgbClr val="D8EBD5"/>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C00000"/>
                          </a:solidFill>
                          <a:effectLst/>
                        </a:rPr>
                        <a:t>10,9</a:t>
                      </a:r>
                      <a:endParaRPr kumimoji="0" lang="ru-RU" sz="1500" b="1" i="0" u="none" strike="noStrike" cap="none" normalizeH="0" baseline="0" dirty="0" smtClean="0">
                        <a:ln>
                          <a:noFill/>
                        </a:ln>
                        <a:solidFill>
                          <a:srgbClr val="C00000"/>
                        </a:solidFill>
                        <a:effectLst/>
                        <a:latin typeface="Arial" pitchFamily="34" charset="0"/>
                        <a:cs typeface="Arial" pitchFamily="34" charset="0"/>
                      </a:endParaRPr>
                    </a:p>
                  </a:txBody>
                  <a:tcPr marT="45713" marB="45713" anchor="ctr" horzOverflow="overflow">
                    <a:solidFill>
                      <a:schemeClr val="accent6">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0070C0"/>
                          </a:solidFill>
                          <a:effectLst/>
                        </a:rPr>
                        <a:t>68,2</a:t>
                      </a:r>
                      <a:endParaRPr kumimoji="0" lang="ru-RU" sz="1500" b="1" i="0" u="none" strike="noStrike" cap="none" normalizeH="0" baseline="0" dirty="0" smtClean="0">
                        <a:ln>
                          <a:noFill/>
                        </a:ln>
                        <a:solidFill>
                          <a:srgbClr val="0070C0"/>
                        </a:solidFill>
                        <a:effectLst/>
                        <a:latin typeface="Arial" pitchFamily="34" charset="0"/>
                        <a:cs typeface="Arial" pitchFamily="34" charset="0"/>
                      </a:endParaRPr>
                    </a:p>
                  </a:txBody>
                  <a:tcPr marT="45713" marB="45713" anchor="ctr" horzOverflow="overflow">
                    <a:solidFill>
                      <a:srgbClr val="C9E2ED"/>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smtClean="0">
                          <a:ln>
                            <a:noFill/>
                          </a:ln>
                          <a:effectLst/>
                        </a:rPr>
                        <a:t>46,8</a:t>
                      </a:r>
                      <a:endParaRPr kumimoji="0" lang="ru-RU" sz="1500" b="0" i="0" u="none" strike="noStrike" cap="none" normalizeH="0" baseline="0" smtClean="0">
                        <a:ln>
                          <a:noFill/>
                        </a:ln>
                        <a:solidFill>
                          <a:schemeClr val="tx1"/>
                        </a:solidFill>
                        <a:effectLst/>
                        <a:latin typeface="Arial" pitchFamily="34" charset="0"/>
                        <a:cs typeface="Arial" pitchFamily="34" charset="0"/>
                      </a:endParaRPr>
                    </a:p>
                  </a:txBody>
                  <a:tcPr marT="45713" marB="45713" anchor="ctr" horzOverflow="overflow"/>
                </a:tc>
                <a:extLst>
                  <a:ext uri="{0D108BD9-81ED-4DB2-BD59-A6C34878D82A}">
                    <a16:rowId xmlns:a16="http://schemas.microsoft.com/office/drawing/2014/main" xmlns="" val="10006"/>
                  </a:ext>
                </a:extLst>
              </a:tr>
              <a:tr h="31329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smtClean="0">
                          <a:ln>
                            <a:noFill/>
                          </a:ln>
                          <a:effectLst/>
                        </a:rPr>
                        <a:t>Увеличить вес</a:t>
                      </a:r>
                      <a:endParaRPr kumimoji="0" lang="ru-RU" sz="1500" b="0" i="0" u="none" strike="noStrike" cap="none" normalizeH="0" baseline="0" smtClean="0">
                        <a:ln>
                          <a:noFill/>
                        </a:ln>
                        <a:solidFill>
                          <a:schemeClr val="tx1"/>
                        </a:solidFill>
                        <a:effectLst/>
                        <a:latin typeface="Arial" pitchFamily="34" charset="0"/>
                        <a:cs typeface="Arial" pitchFamily="34" charset="0"/>
                      </a:endParaRPr>
                    </a:p>
                  </a:txBody>
                  <a:tcPr marT="45713" marB="45713"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006600"/>
                          </a:solidFill>
                          <a:effectLst/>
                        </a:rPr>
                        <a:t>2,3</a:t>
                      </a:r>
                      <a:endParaRPr kumimoji="0" lang="ru-RU" sz="1500" b="1" i="0" u="none" strike="noStrike" cap="none" normalizeH="0" baseline="0" dirty="0" smtClean="0">
                        <a:ln>
                          <a:noFill/>
                        </a:ln>
                        <a:solidFill>
                          <a:srgbClr val="006600"/>
                        </a:solidFill>
                        <a:effectLst/>
                        <a:latin typeface="Arial" pitchFamily="34" charset="0"/>
                        <a:cs typeface="Arial" pitchFamily="34" charset="0"/>
                      </a:endParaRPr>
                    </a:p>
                  </a:txBody>
                  <a:tcPr marT="45713" marB="45713" anchor="ctr" horzOverflow="overflow">
                    <a:solidFill>
                      <a:srgbClr val="D8EBD5"/>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C00000"/>
                          </a:solidFill>
                          <a:effectLst/>
                        </a:rPr>
                        <a:t>3,2</a:t>
                      </a:r>
                      <a:endParaRPr kumimoji="0" lang="ru-RU" sz="1500" b="1" i="0" u="none" strike="noStrike" cap="none" normalizeH="0" baseline="0" dirty="0" smtClean="0">
                        <a:ln>
                          <a:noFill/>
                        </a:ln>
                        <a:solidFill>
                          <a:srgbClr val="C00000"/>
                        </a:solidFill>
                        <a:effectLst/>
                        <a:latin typeface="Arial" pitchFamily="34" charset="0"/>
                        <a:cs typeface="Arial" pitchFamily="34" charset="0"/>
                      </a:endParaRPr>
                    </a:p>
                  </a:txBody>
                  <a:tcPr marT="45713" marB="45713" anchor="ctr" horzOverflow="overflow">
                    <a:solidFill>
                      <a:schemeClr val="accent6">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0070C0"/>
                          </a:solidFill>
                          <a:effectLst/>
                        </a:rPr>
                        <a:t>78,7</a:t>
                      </a:r>
                      <a:endParaRPr kumimoji="0" lang="ru-RU" sz="1500" b="1" i="0" u="none" strike="noStrike" cap="none" normalizeH="0" baseline="0" dirty="0" smtClean="0">
                        <a:ln>
                          <a:noFill/>
                        </a:ln>
                        <a:solidFill>
                          <a:srgbClr val="0070C0"/>
                        </a:solidFill>
                        <a:effectLst/>
                        <a:latin typeface="Arial" pitchFamily="34" charset="0"/>
                        <a:cs typeface="Arial" pitchFamily="34" charset="0"/>
                      </a:endParaRPr>
                    </a:p>
                  </a:txBody>
                  <a:tcPr marT="45713" marB="45713" anchor="ctr" horzOverflow="overflow">
                    <a:solidFill>
                      <a:srgbClr val="C9E2ED"/>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dirty="0" smtClean="0">
                          <a:ln>
                            <a:noFill/>
                          </a:ln>
                          <a:effectLst/>
                        </a:rPr>
                        <a:t>41,8</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txBody>
                  <a:tcPr marT="45713" marB="45713" anchor="ctr" horzOverflow="overflow"/>
                </a:tc>
                <a:extLst>
                  <a:ext uri="{0D108BD9-81ED-4DB2-BD59-A6C34878D82A}">
                    <a16:rowId xmlns:a16="http://schemas.microsoft.com/office/drawing/2014/main" xmlns="" val="10007"/>
                  </a:ext>
                </a:extLst>
              </a:tr>
              <a:tr h="31329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smtClean="0">
                          <a:ln>
                            <a:noFill/>
                          </a:ln>
                          <a:effectLst/>
                        </a:rPr>
                        <a:t>Бросить курить</a:t>
                      </a:r>
                      <a:endParaRPr kumimoji="0" lang="ru-RU" sz="1500" b="0" i="0" u="none" strike="noStrike" cap="none" normalizeH="0" baseline="0" smtClean="0">
                        <a:ln>
                          <a:noFill/>
                        </a:ln>
                        <a:solidFill>
                          <a:schemeClr val="tx1"/>
                        </a:solidFill>
                        <a:effectLst/>
                        <a:latin typeface="Arial" pitchFamily="34" charset="0"/>
                        <a:cs typeface="Arial" pitchFamily="34" charset="0"/>
                      </a:endParaRPr>
                    </a:p>
                  </a:txBody>
                  <a:tcPr marT="45713" marB="45713"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006600"/>
                          </a:solidFill>
                          <a:effectLst/>
                        </a:rPr>
                        <a:t>4,1</a:t>
                      </a:r>
                      <a:endParaRPr kumimoji="0" lang="ru-RU" sz="1500" b="1" i="0" u="none" strike="noStrike" cap="none" normalizeH="0" baseline="0" dirty="0" smtClean="0">
                        <a:ln>
                          <a:noFill/>
                        </a:ln>
                        <a:solidFill>
                          <a:srgbClr val="006600"/>
                        </a:solidFill>
                        <a:effectLst/>
                        <a:latin typeface="Arial" pitchFamily="34" charset="0"/>
                        <a:cs typeface="Arial" pitchFamily="34" charset="0"/>
                      </a:endParaRPr>
                    </a:p>
                  </a:txBody>
                  <a:tcPr marT="45713" marB="45713" anchor="ctr" horzOverflow="overflow">
                    <a:solidFill>
                      <a:srgbClr val="D8EBD5"/>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C00000"/>
                          </a:solidFill>
                          <a:effectLst/>
                        </a:rPr>
                        <a:t>28,7</a:t>
                      </a:r>
                      <a:endParaRPr kumimoji="0" lang="ru-RU" sz="1500" b="1" i="0" u="none" strike="noStrike" cap="none" normalizeH="0" baseline="0" dirty="0" smtClean="0">
                        <a:ln>
                          <a:noFill/>
                        </a:ln>
                        <a:solidFill>
                          <a:srgbClr val="C00000"/>
                        </a:solidFill>
                        <a:effectLst/>
                        <a:latin typeface="Arial" pitchFamily="34" charset="0"/>
                        <a:cs typeface="Arial" pitchFamily="34" charset="0"/>
                      </a:endParaRPr>
                    </a:p>
                  </a:txBody>
                  <a:tcPr marT="45713" marB="45713" anchor="ctr" horzOverflow="overflow">
                    <a:solidFill>
                      <a:schemeClr val="accent6">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b="1" u="none" strike="noStrike" cap="none" normalizeH="0" baseline="0" dirty="0" smtClean="0">
                          <a:ln>
                            <a:noFill/>
                          </a:ln>
                          <a:solidFill>
                            <a:srgbClr val="0070C0"/>
                          </a:solidFill>
                          <a:effectLst/>
                        </a:rPr>
                        <a:t>61,6</a:t>
                      </a:r>
                      <a:endParaRPr kumimoji="0" lang="ru-RU" sz="1500" b="1" i="0" u="none" strike="noStrike" cap="none" normalizeH="0" baseline="0" dirty="0" smtClean="0">
                        <a:ln>
                          <a:noFill/>
                        </a:ln>
                        <a:solidFill>
                          <a:srgbClr val="0070C0"/>
                        </a:solidFill>
                        <a:effectLst/>
                        <a:latin typeface="Arial" pitchFamily="34" charset="0"/>
                        <a:cs typeface="Arial" pitchFamily="34" charset="0"/>
                      </a:endParaRPr>
                    </a:p>
                  </a:txBody>
                  <a:tcPr marT="45713" marB="45713" anchor="ctr" horzOverflow="overflow">
                    <a:solidFill>
                      <a:srgbClr val="C9E2ED"/>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500" u="none" strike="noStrike" cap="none" normalizeH="0" baseline="0" dirty="0" smtClean="0">
                          <a:ln>
                            <a:noFill/>
                          </a:ln>
                          <a:effectLst/>
                        </a:rPr>
                        <a:t>12,5</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a:txBody>
                  <a:tcPr marT="45713" marB="45713" anchor="ctr" horzOverflow="overflow"/>
                </a:tc>
                <a:extLst>
                  <a:ext uri="{0D108BD9-81ED-4DB2-BD59-A6C34878D82A}">
                    <a16:rowId xmlns:a16="http://schemas.microsoft.com/office/drawing/2014/main" xmlns="" val="10008"/>
                  </a:ext>
                </a:extLst>
              </a:tr>
            </a:tbl>
          </a:graphicData>
        </a:graphic>
      </p:graphicFrame>
      <p:sp>
        <p:nvSpPr>
          <p:cNvPr id="172096" name="Rectangle 345"/>
          <p:cNvSpPr>
            <a:spLocks noChangeArrowheads="1"/>
          </p:cNvSpPr>
          <p:nvPr/>
        </p:nvSpPr>
        <p:spPr bwMode="auto">
          <a:xfrm>
            <a:off x="250824" y="936311"/>
            <a:ext cx="8785671" cy="5909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b="1" dirty="0">
                <a:solidFill>
                  <a:srgbClr val="C00000"/>
                </a:solidFill>
                <a:latin typeface="+mj-lt"/>
                <a:ea typeface="+mj-ea"/>
                <a:cs typeface="+mj-cs"/>
              </a:rPr>
              <a:t>Распределение ответов на вопрос: </a:t>
            </a:r>
            <a:endParaRPr lang="ru-RU" altLang="ru-RU" b="1" dirty="0" smtClean="0">
              <a:solidFill>
                <a:srgbClr val="C00000"/>
              </a:solidFill>
              <a:latin typeface="+mj-lt"/>
              <a:ea typeface="+mj-ea"/>
              <a:cs typeface="+mj-cs"/>
            </a:endParaRPr>
          </a:p>
          <a:p>
            <a:pPr algn="ctr" eaLnBrk="0" hangingPunct="0">
              <a:lnSpc>
                <a:spcPct val="90000"/>
              </a:lnSpc>
            </a:pPr>
            <a:r>
              <a:rPr lang="ru-RU" altLang="ru-RU" b="1" dirty="0" smtClean="0">
                <a:solidFill>
                  <a:srgbClr val="C00000"/>
                </a:solidFill>
                <a:latin typeface="+mj-lt"/>
                <a:ea typeface="+mj-ea"/>
                <a:cs typeface="+mj-cs"/>
              </a:rPr>
              <a:t>«</a:t>
            </a:r>
            <a:r>
              <a:rPr lang="ru-RU" altLang="ru-RU" b="1" dirty="0">
                <a:solidFill>
                  <a:srgbClr val="C00000"/>
                </a:solidFill>
                <a:latin typeface="+mj-lt"/>
                <a:ea typeface="+mj-ea"/>
                <a:cs typeface="+mj-cs"/>
              </a:rPr>
              <a:t>В течение последних 12 месяцев пытались ли Вы всерьез?» </a:t>
            </a:r>
            <a:r>
              <a:rPr lang="ru-RU" altLang="ru-RU" sz="1600" dirty="0">
                <a:solidFill>
                  <a:srgbClr val="C00000"/>
                </a:solidFill>
                <a:latin typeface="+mj-lt"/>
                <a:ea typeface="+mj-ea"/>
                <a:cs typeface="+mj-cs"/>
              </a:rPr>
              <a:t>(в % от числа опрошенных) </a:t>
            </a:r>
          </a:p>
        </p:txBody>
      </p:sp>
      <p:sp>
        <p:nvSpPr>
          <p:cNvPr id="172097" name="Rectangle 346"/>
          <p:cNvSpPr>
            <a:spLocks noChangeArrowheads="1"/>
          </p:cNvSpPr>
          <p:nvPr/>
        </p:nvSpPr>
        <p:spPr bwMode="auto">
          <a:xfrm>
            <a:off x="2537254" y="6154043"/>
            <a:ext cx="6167008" cy="307777"/>
          </a:xfrm>
          <a:prstGeom prst="rect">
            <a:avLst/>
          </a:prstGeom>
          <a:noFill/>
          <a:ln w="9525">
            <a:noFill/>
            <a:miter lim="800000"/>
            <a:headEnd/>
            <a:tailEnd/>
          </a:ln>
        </p:spPr>
        <p:txBody>
          <a:bodyPr wrap="square">
            <a:spAutoFit/>
          </a:bodyPr>
          <a:lstStyle/>
          <a:p>
            <a:pPr algn="r"/>
            <a:r>
              <a:rPr lang="ru-RU" altLang="ru-RU" sz="1400" i="1" dirty="0">
                <a:solidFill>
                  <a:srgbClr val="1D4779"/>
                </a:solidFill>
                <a:latin typeface="+mn-lt"/>
              </a:rPr>
              <a:t>Источник: Данные мониторинга здоровья населения Вологодской области. </a:t>
            </a:r>
          </a:p>
        </p:txBody>
      </p:sp>
      <p:sp>
        <p:nvSpPr>
          <p:cNvPr id="6"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40</a:t>
            </a:fld>
            <a:endParaRPr lang="ru-RU" sz="2000" b="1" dirty="0">
              <a:solidFill>
                <a:schemeClr val="bg1"/>
              </a:solidFill>
            </a:endParaRPr>
          </a:p>
        </p:txBody>
      </p:sp>
      <p:sp>
        <p:nvSpPr>
          <p:cNvPr id="7" name="TextBox 6"/>
          <p:cNvSpPr txBox="1">
            <a:spLocks noChangeArrowheads="1"/>
          </p:cNvSpPr>
          <p:nvPr/>
        </p:nvSpPr>
        <p:spPr bwMode="auto">
          <a:xfrm>
            <a:off x="1331641" y="116632"/>
            <a:ext cx="5543822"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err="1" smtClean="0"/>
              <a:t>Самосохранительное</a:t>
            </a:r>
            <a:r>
              <a:rPr lang="ru-RU" altLang="ru-RU" dirty="0" smtClean="0"/>
              <a:t> поведение</a:t>
            </a:r>
            <a:endParaRPr lang="ru-RU" altLang="ru-RU" dirty="0"/>
          </a:p>
        </p:txBody>
      </p:sp>
    </p:spTree>
    <p:extLst>
      <p:ext uri="{BB962C8B-B14F-4D97-AF65-F5344CB8AC3E}">
        <p14:creationId xmlns:p14="http://schemas.microsoft.com/office/powerpoint/2010/main" val="3053655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540544" y="980728"/>
            <a:ext cx="8229600" cy="609600"/>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ru-RU" altLang="ru-RU" sz="1800" b="1" dirty="0">
                <a:solidFill>
                  <a:srgbClr val="C00000"/>
                </a:solidFill>
              </a:rPr>
              <a:t>Сопоставление параметров образа жизни: </a:t>
            </a:r>
            <a:r>
              <a:rPr lang="ru-RU" altLang="ru-RU" sz="1800" b="1" dirty="0" smtClean="0">
                <a:solidFill>
                  <a:srgbClr val="C00000"/>
                </a:solidFill>
              </a:rPr>
              <a:t/>
            </a:r>
            <a:br>
              <a:rPr lang="ru-RU" altLang="ru-RU" sz="1800" b="1" dirty="0" smtClean="0">
                <a:solidFill>
                  <a:srgbClr val="C00000"/>
                </a:solidFill>
              </a:rPr>
            </a:br>
            <a:r>
              <a:rPr lang="ru-RU" altLang="ru-RU" sz="1800" b="1" dirty="0" smtClean="0">
                <a:solidFill>
                  <a:srgbClr val="C00000"/>
                </a:solidFill>
              </a:rPr>
              <a:t>представления </a:t>
            </a:r>
            <a:r>
              <a:rPr lang="ru-RU" altLang="ru-RU" sz="1800" b="1" dirty="0">
                <a:solidFill>
                  <a:srgbClr val="C00000"/>
                </a:solidFill>
              </a:rPr>
              <a:t>школьников и их действия  </a:t>
            </a:r>
            <a:r>
              <a:rPr lang="ru-RU" altLang="ru-RU" sz="1600" i="1" dirty="0">
                <a:solidFill>
                  <a:srgbClr val="C00000"/>
                </a:solidFill>
              </a:rPr>
              <a:t>(в % от числа опрошенных)</a:t>
            </a:r>
          </a:p>
        </p:txBody>
      </p:sp>
      <p:graphicFrame>
        <p:nvGraphicFramePr>
          <p:cNvPr id="19544" name="Group 88"/>
          <p:cNvGraphicFramePr>
            <a:graphicFrameLocks noGrp="1"/>
          </p:cNvGraphicFramePr>
          <p:nvPr>
            <p:extLst>
              <p:ext uri="{D42A27DB-BD31-4B8C-83A1-F6EECF244321}">
                <p14:modId xmlns:p14="http://schemas.microsoft.com/office/powerpoint/2010/main" val="1503886787"/>
              </p:ext>
            </p:extLst>
          </p:nvPr>
        </p:nvGraphicFramePr>
        <p:xfrm>
          <a:off x="179512" y="1649182"/>
          <a:ext cx="8785225" cy="4710397"/>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236912">
                  <a:extLst>
                    <a:ext uri="{9D8B030D-6E8A-4147-A177-3AD203B41FA5}">
                      <a16:colId xmlns:a16="http://schemas.microsoft.com/office/drawing/2014/main" xmlns="" val="20000"/>
                    </a:ext>
                  </a:extLst>
                </a:gridCol>
                <a:gridCol w="1211263">
                  <a:extLst>
                    <a:ext uri="{9D8B030D-6E8A-4147-A177-3AD203B41FA5}">
                      <a16:colId xmlns:a16="http://schemas.microsoft.com/office/drawing/2014/main" xmlns="" val="20001"/>
                    </a:ext>
                  </a:extLst>
                </a:gridCol>
                <a:gridCol w="3165475">
                  <a:extLst>
                    <a:ext uri="{9D8B030D-6E8A-4147-A177-3AD203B41FA5}">
                      <a16:colId xmlns:a16="http://schemas.microsoft.com/office/drawing/2014/main" xmlns="" val="20002"/>
                    </a:ext>
                  </a:extLst>
                </a:gridCol>
                <a:gridCol w="1171575">
                  <a:extLst>
                    <a:ext uri="{9D8B030D-6E8A-4147-A177-3AD203B41FA5}">
                      <a16:colId xmlns:a16="http://schemas.microsoft.com/office/drawing/2014/main" xmlns="" val="20003"/>
                    </a:ext>
                  </a:extLst>
                </a:gridCol>
              </a:tblGrid>
              <a:tr h="64023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dirty="0" smtClean="0">
                          <a:ln>
                            <a:noFill/>
                          </a:ln>
                          <a:solidFill>
                            <a:schemeClr val="bg1"/>
                          </a:solidFill>
                          <a:effectLst/>
                          <a:latin typeface="+mn-lt"/>
                        </a:rPr>
                        <a:t>Что такое для тебя</a:t>
                      </a:r>
                    </a:p>
                    <a:p>
                      <a:pPr marL="0" marR="0" lvl="0" indent="0" algn="ctr"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dirty="0" smtClean="0">
                          <a:ln>
                            <a:noFill/>
                          </a:ln>
                          <a:solidFill>
                            <a:schemeClr val="bg1"/>
                          </a:solidFill>
                          <a:effectLst/>
                          <a:latin typeface="+mn-lt"/>
                        </a:rPr>
                        <a:t>здоровый образ жизни?</a:t>
                      </a:r>
                      <a:endParaRPr kumimoji="0" lang="ru-RU" altLang="ru-RU" sz="1600" b="1" i="0" u="none" strike="noStrike" cap="none" normalizeH="0" baseline="0" dirty="0" smtClean="0">
                        <a:ln>
                          <a:noFill/>
                        </a:ln>
                        <a:solidFill>
                          <a:schemeClr val="bg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endParaRPr kumimoji="0" lang="ru-RU" altLang="ru-RU" sz="1600" b="1" i="0" u="none" strike="noStrike" cap="none" normalizeH="0" baseline="0" dirty="0" smtClean="0">
                        <a:ln>
                          <a:noFill/>
                        </a:ln>
                        <a:solidFill>
                          <a:schemeClr val="bg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dirty="0" smtClean="0">
                          <a:ln>
                            <a:noFill/>
                          </a:ln>
                          <a:solidFill>
                            <a:schemeClr val="bg1"/>
                          </a:solidFill>
                          <a:effectLst/>
                          <a:latin typeface="+mn-lt"/>
                        </a:rPr>
                        <a:t>Что ты делаешь, чтобы</a:t>
                      </a:r>
                    </a:p>
                    <a:p>
                      <a:pPr marL="0" marR="0" lvl="0" indent="0" algn="ctr"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dirty="0" smtClean="0">
                          <a:ln>
                            <a:noFill/>
                          </a:ln>
                          <a:solidFill>
                            <a:schemeClr val="bg1"/>
                          </a:solidFill>
                          <a:effectLst/>
                          <a:latin typeface="+mn-lt"/>
                        </a:rPr>
                        <a:t>сохранить здоровье?</a:t>
                      </a:r>
                      <a:endParaRPr kumimoji="0" lang="ru-RU" altLang="ru-RU" sz="1600" b="1" i="0" u="none" strike="noStrike" cap="none" normalizeH="0" baseline="0" dirty="0" smtClean="0">
                        <a:ln>
                          <a:noFill/>
                        </a:ln>
                        <a:solidFill>
                          <a:schemeClr val="bg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endParaRPr kumimoji="0" lang="ru-RU" altLang="ru-RU" sz="1600" b="1" i="0" u="none" strike="noStrike" cap="none" normalizeH="0" baseline="0" dirty="0" smtClean="0">
                        <a:ln>
                          <a:noFill/>
                        </a:ln>
                        <a:solidFill>
                          <a:schemeClr val="bg1"/>
                        </a:solidFill>
                        <a:effectLst/>
                        <a:latin typeface="+mn-lt"/>
                        <a:cs typeface="Arial" panose="020B0604020202020204" pitchFamily="34" charset="0"/>
                      </a:endParaRPr>
                    </a:p>
                  </a:txBody>
                  <a:tcPr anchor="ctr" horzOverflow="overflow"/>
                </a:tc>
                <a:extLst>
                  <a:ext uri="{0D108BD9-81ED-4DB2-BD59-A6C34878D82A}">
                    <a16:rowId xmlns:a16="http://schemas.microsoft.com/office/drawing/2014/main" xmlns="" val="10000"/>
                  </a:ext>
                </a:extLst>
              </a:tr>
              <a:tr h="41950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Здоровое питание </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79,2</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Хорошо питаюсь </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59,2</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extLst>
                  <a:ext uri="{0D108BD9-81ED-4DB2-BD59-A6C34878D82A}">
                    <a16:rowId xmlns:a16="http://schemas.microsoft.com/office/drawing/2014/main" xmlns="" val="10001"/>
                  </a:ext>
                </a:extLst>
              </a:tr>
              <a:tr h="48928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Отсутствие вредных привычек </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76,0</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dirty="0" smtClean="0">
                          <a:ln>
                            <a:noFill/>
                          </a:ln>
                          <a:effectLst/>
                          <a:latin typeface="+mn-lt"/>
                        </a:rPr>
                        <a:t>Не имею вредных привычек </a:t>
                      </a:r>
                      <a:endParaRPr kumimoji="0" lang="ru-RU" altLang="ru-RU" sz="1600" b="1"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62,4</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extLst>
                  <a:ext uri="{0D108BD9-81ED-4DB2-BD59-A6C34878D82A}">
                    <a16:rowId xmlns:a16="http://schemas.microsoft.com/office/drawing/2014/main" xmlns="" val="10002"/>
                  </a:ext>
                </a:extLst>
              </a:tr>
              <a:tr h="68708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Регулярные занятия спортом, физической культурой </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70,4</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Занимаюсь спортом, посещаю спортивные секции, ДЮСШ</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49,6</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extLst>
                  <a:ext uri="{0D108BD9-81ED-4DB2-BD59-A6C34878D82A}">
                    <a16:rowId xmlns:a16="http://schemas.microsoft.com/office/drawing/2014/main" xmlns="" val="10003"/>
                  </a:ext>
                </a:extLst>
              </a:tr>
              <a:tr h="49969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Соблюдение санитарно-гигиенические норм </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46,4</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Соблюдаю санитарно-гигиенические нормы </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59,2</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extLst>
                  <a:ext uri="{0D108BD9-81ED-4DB2-BD59-A6C34878D82A}">
                    <a16:rowId xmlns:a16="http://schemas.microsoft.com/office/drawing/2014/main" xmlns="" val="10004"/>
                  </a:ext>
                </a:extLst>
              </a:tr>
              <a:tr h="50099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Прогулки на свежем воздухе, за городом</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44,8</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Часто гуляю на свежем воздухе, за городом</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39,2</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extLst>
                  <a:ext uri="{0D108BD9-81ED-4DB2-BD59-A6C34878D82A}">
                    <a16:rowId xmlns:a16="http://schemas.microsoft.com/office/drawing/2014/main" xmlns="" val="10005"/>
                  </a:ext>
                </a:extLst>
              </a:tr>
              <a:tr h="49058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Соблюдение режима дня</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30,4</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Соблюдаю режим дня</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dirty="0" smtClean="0">
                          <a:ln>
                            <a:noFill/>
                          </a:ln>
                          <a:effectLst/>
                          <a:latin typeface="+mn-lt"/>
                        </a:rPr>
                        <a:t>15,2</a:t>
                      </a:r>
                      <a:endParaRPr kumimoji="0" lang="ru-RU" altLang="ru-RU" sz="1600" b="1"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extLst>
                  <a:ext uri="{0D108BD9-81ED-4DB2-BD59-A6C34878D82A}">
                    <a16:rowId xmlns:a16="http://schemas.microsoft.com/office/drawing/2014/main" xmlns="" val="10006"/>
                  </a:ext>
                </a:extLst>
              </a:tr>
              <a:tr h="68577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Регулярное посещение медицинских специалистов</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4,0</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Регулярно посещаю медицинских специалистов</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7,2</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extLst>
                  <a:ext uri="{0D108BD9-81ED-4DB2-BD59-A6C34878D82A}">
                    <a16:rowId xmlns:a16="http://schemas.microsoft.com/office/drawing/2014/main" xmlns="" val="10007"/>
                  </a:ext>
                </a:extLst>
              </a:tr>
              <a:tr h="29723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Закаливание</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dirty="0" smtClean="0">
                          <a:ln>
                            <a:noFill/>
                          </a:ln>
                          <a:effectLst/>
                          <a:latin typeface="+mn-lt"/>
                        </a:rPr>
                        <a:t>4,8</a:t>
                      </a:r>
                      <a:endParaRPr kumimoji="0" lang="ru-RU" altLang="ru-RU" sz="1600" b="1"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smtClean="0">
                          <a:ln>
                            <a:noFill/>
                          </a:ln>
                          <a:effectLst/>
                          <a:latin typeface="+mn-lt"/>
                        </a:rPr>
                        <a:t>Закаливаюсь</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ru-RU" altLang="ru-RU" sz="1600" u="none" strike="noStrike" cap="none" normalizeH="0" baseline="0" dirty="0" smtClean="0">
                          <a:ln>
                            <a:noFill/>
                          </a:ln>
                          <a:effectLst/>
                          <a:latin typeface="+mn-lt"/>
                        </a:rPr>
                        <a:t>5,6</a:t>
                      </a:r>
                      <a:endParaRPr kumimoji="0" lang="ru-RU" altLang="ru-RU" sz="1600" b="1"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extLst>
                  <a:ext uri="{0D108BD9-81ED-4DB2-BD59-A6C34878D82A}">
                    <a16:rowId xmlns:a16="http://schemas.microsoft.com/office/drawing/2014/main" xmlns="" val="10008"/>
                  </a:ext>
                </a:extLst>
              </a:tr>
            </a:tbl>
          </a:graphicData>
        </a:graphic>
      </p:graphicFrame>
      <p:sp>
        <p:nvSpPr>
          <p:cNvPr id="173111" name="Номер слайда 1"/>
          <p:cNvSpPr txBox="1">
            <a:spLocks noGrp="1"/>
          </p:cNvSpPr>
          <p:nvPr/>
        </p:nvSpPr>
        <p:spPr bwMode="auto">
          <a:xfrm>
            <a:off x="8532813" y="6381750"/>
            <a:ext cx="474662" cy="365125"/>
          </a:xfrm>
          <a:prstGeom prst="rect">
            <a:avLst/>
          </a:prstGeom>
          <a:noFill/>
          <a:ln w="9525">
            <a:noFill/>
            <a:miter lim="800000"/>
            <a:headEnd/>
            <a:tailEnd/>
          </a:ln>
        </p:spPr>
        <p:txBody>
          <a:bodyPr lIns="0" tIns="0" rIns="0" bIns="0" anchor="b"/>
          <a:lstStyle/>
          <a:p>
            <a:pPr algn="ctr" eaLnBrk="1" hangingPunct="1"/>
            <a:r>
              <a:rPr lang="ru-RU" altLang="ru-RU" sz="1500">
                <a:solidFill>
                  <a:srgbClr val="045C75"/>
                </a:solidFill>
                <a:latin typeface="Tahoma" pitchFamily="34" charset="0"/>
              </a:rPr>
              <a:t>12</a:t>
            </a:r>
          </a:p>
        </p:txBody>
      </p:sp>
      <p:sp>
        <p:nvSpPr>
          <p:cNvPr id="5"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41</a:t>
            </a:fld>
            <a:endParaRPr lang="ru-RU" sz="2000" b="1" dirty="0">
              <a:solidFill>
                <a:schemeClr val="bg1"/>
              </a:solidFill>
            </a:endParaRPr>
          </a:p>
        </p:txBody>
      </p:sp>
      <p:sp>
        <p:nvSpPr>
          <p:cNvPr id="6" name="TextBox 5"/>
          <p:cNvSpPr txBox="1">
            <a:spLocks noChangeArrowheads="1"/>
          </p:cNvSpPr>
          <p:nvPr/>
        </p:nvSpPr>
        <p:spPr bwMode="auto">
          <a:xfrm>
            <a:off x="1331641" y="116632"/>
            <a:ext cx="5543822"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err="1" smtClean="0"/>
              <a:t>Самосохранительное</a:t>
            </a:r>
            <a:r>
              <a:rPr lang="ru-RU" altLang="ru-RU" dirty="0" smtClean="0"/>
              <a:t> поведение</a:t>
            </a:r>
            <a:endParaRPr lang="ru-RU" altLang="ru-RU" dirty="0"/>
          </a:p>
        </p:txBody>
      </p:sp>
    </p:spTree>
    <p:extLst>
      <p:ext uri="{BB962C8B-B14F-4D97-AF65-F5344CB8AC3E}">
        <p14:creationId xmlns:p14="http://schemas.microsoft.com/office/powerpoint/2010/main" val="13149542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10233829"/>
              </p:ext>
            </p:extLst>
          </p:nvPr>
        </p:nvGraphicFramePr>
        <p:xfrm>
          <a:off x="172762" y="1684898"/>
          <a:ext cx="8785225" cy="4696430"/>
        </p:xfrm>
        <a:graphic>
          <a:graphicData uri="http://schemas.openxmlformats.org/drawingml/2006/table">
            <a:tbl>
              <a:tblPr firstRow="1" bandRow="1">
                <a:effectLst>
                  <a:outerShdw blurRad="50800" dist="38100" dir="5400000" algn="t" rotWithShape="0">
                    <a:prstClr val="black">
                      <a:alpha val="40000"/>
                    </a:prstClr>
                  </a:outerShdw>
                </a:effectLst>
                <a:tableStyleId>{B301B821-A1FF-4177-AEE7-76D212191A09}</a:tableStyleId>
              </a:tblPr>
              <a:tblGrid>
                <a:gridCol w="5410200">
                  <a:extLst>
                    <a:ext uri="{9D8B030D-6E8A-4147-A177-3AD203B41FA5}">
                      <a16:colId xmlns:a16="http://schemas.microsoft.com/office/drawing/2014/main" xmlns="" val="20000"/>
                    </a:ext>
                  </a:extLst>
                </a:gridCol>
                <a:gridCol w="1036637">
                  <a:extLst>
                    <a:ext uri="{9D8B030D-6E8A-4147-A177-3AD203B41FA5}">
                      <a16:colId xmlns:a16="http://schemas.microsoft.com/office/drawing/2014/main" xmlns="" val="20001"/>
                    </a:ext>
                  </a:extLst>
                </a:gridCol>
                <a:gridCol w="1038225">
                  <a:extLst>
                    <a:ext uri="{9D8B030D-6E8A-4147-A177-3AD203B41FA5}">
                      <a16:colId xmlns:a16="http://schemas.microsoft.com/office/drawing/2014/main" xmlns="" val="20002"/>
                    </a:ext>
                  </a:extLst>
                </a:gridCol>
                <a:gridCol w="1300163">
                  <a:extLst>
                    <a:ext uri="{9D8B030D-6E8A-4147-A177-3AD203B41FA5}">
                      <a16:colId xmlns:a16="http://schemas.microsoft.com/office/drawing/2014/main" xmlns="" val="20003"/>
                    </a:ext>
                  </a:extLst>
                </a:gridCol>
              </a:tblGrid>
              <a:tr h="490486">
                <a:tc row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solidFill>
                            <a:schemeClr val="bg1"/>
                          </a:solidFill>
                          <a:effectLst/>
                          <a:latin typeface="+mn-lt"/>
                        </a:rPr>
                        <a:t>Профилактические действия по </a:t>
                      </a:r>
                      <a:r>
                        <a:rPr kumimoji="0" lang="ru-RU" altLang="ru-RU" sz="1500" u="none" strike="noStrike" cap="none" normalizeH="0" baseline="0" dirty="0" err="1" smtClean="0">
                          <a:ln>
                            <a:noFill/>
                          </a:ln>
                          <a:solidFill>
                            <a:schemeClr val="bg1"/>
                          </a:solidFill>
                          <a:effectLst/>
                          <a:latin typeface="+mn-lt"/>
                        </a:rPr>
                        <a:t>здоровьесбережению</a:t>
                      </a:r>
                      <a:endParaRPr kumimoji="0" lang="ru-RU" altLang="ru-RU" sz="1500" b="0" i="0" u="none" strike="noStrike" cap="none" normalizeH="0" baseline="0" dirty="0" smtClean="0">
                        <a:ln>
                          <a:noFill/>
                        </a:ln>
                        <a:solidFill>
                          <a:schemeClr val="bg1"/>
                        </a:solidFill>
                        <a:effectLst/>
                        <a:latin typeface="+mn-lt"/>
                        <a:cs typeface="Times New Roman" panose="02020603050405020304" pitchFamily="18" charset="0"/>
                      </a:endParaRPr>
                    </a:p>
                  </a:txBody>
                  <a:tcPr marL="64546" marR="64546" marT="0" marB="0" anchor="ctr" horzOverflow="overflow">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grid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solidFill>
                            <a:schemeClr val="bg1"/>
                          </a:solidFill>
                          <a:effectLst/>
                          <a:latin typeface="+mn-lt"/>
                        </a:rPr>
                        <a:t>Наличие установки </a:t>
                      </a:r>
                    </a:p>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solidFill>
                            <a:schemeClr val="bg1"/>
                          </a:solidFill>
                          <a:effectLst/>
                          <a:latin typeface="+mn-lt"/>
                        </a:rPr>
                        <a:t>на долголетие</a:t>
                      </a:r>
                      <a:endParaRPr kumimoji="0" lang="ru-RU" altLang="ru-RU" sz="1500" b="0" i="0" u="none" strike="noStrike" cap="none" normalizeH="0" baseline="0" dirty="0" smtClean="0">
                        <a:ln>
                          <a:noFill/>
                        </a:ln>
                        <a:solidFill>
                          <a:schemeClr val="bg1"/>
                        </a:solidFill>
                        <a:effectLst/>
                        <a:latin typeface="+mn-lt"/>
                        <a:cs typeface="Times New Roman" panose="02020603050405020304" pitchFamily="18" charset="0"/>
                      </a:endParaRPr>
                    </a:p>
                  </a:txBody>
                  <a:tcPr marL="64546" marR="64546"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lang="ru-RU"/>
                    </a:p>
                  </a:txBody>
                  <a:tcPr/>
                </a:tc>
                <a:tc row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solidFill>
                            <a:schemeClr val="bg1"/>
                          </a:solidFill>
                          <a:effectLst/>
                          <a:latin typeface="+mn-lt"/>
                        </a:rPr>
                        <a:t>В среднем </a:t>
                      </a:r>
                    </a:p>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solidFill>
                            <a:schemeClr val="bg1"/>
                          </a:solidFill>
                          <a:effectLst/>
                          <a:latin typeface="+mn-lt"/>
                        </a:rPr>
                        <a:t>по выборке</a:t>
                      </a:r>
                      <a:endParaRPr kumimoji="0" lang="ru-RU" altLang="ru-RU" sz="1500" b="0" i="0" u="none" strike="noStrike" cap="none" normalizeH="0" baseline="0" dirty="0" smtClean="0">
                        <a:ln>
                          <a:noFill/>
                        </a:ln>
                        <a:solidFill>
                          <a:schemeClr val="bg1"/>
                        </a:solidFill>
                        <a:effectLst/>
                        <a:latin typeface="+mn-lt"/>
                        <a:cs typeface="Times New Roman" panose="02020603050405020304" pitchFamily="18" charset="0"/>
                      </a:endParaRPr>
                    </a:p>
                  </a:txBody>
                  <a:tcPr marL="64546" marR="64546" marT="0" marB="0" anchor="ctr" horzOverflow="overflow">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10000"/>
                  </a:ext>
                </a:extLst>
              </a:tr>
              <a:tr h="389520">
                <a:tc vMerge="1">
                  <a:txBody>
                    <a:bodyPr/>
                    <a:lstStyle/>
                    <a:p>
                      <a:endParaRPr lang="ru-RU"/>
                    </a:p>
                  </a:txBody>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smtClean="0">
                          <a:ln>
                            <a:noFill/>
                          </a:ln>
                          <a:solidFill>
                            <a:schemeClr val="bg1"/>
                          </a:solidFill>
                          <a:effectLst/>
                          <a:latin typeface="+mn-lt"/>
                        </a:rPr>
                        <a:t>да</a:t>
                      </a:r>
                      <a:endParaRPr kumimoji="0" lang="ru-RU" altLang="ru-RU" sz="1500" b="0" i="0" u="none" strike="noStrike" cap="none" normalizeH="0" baseline="0" smtClean="0">
                        <a:ln>
                          <a:noFill/>
                        </a:ln>
                        <a:solidFill>
                          <a:schemeClr val="bg1"/>
                        </a:solidFill>
                        <a:effectLst/>
                        <a:latin typeface="+mn-lt"/>
                        <a:cs typeface="Times New Roman" panose="02020603050405020304" pitchFamily="18" charset="0"/>
                      </a:endParaRPr>
                    </a:p>
                  </a:txBody>
                  <a:tcPr marL="64546" marR="64546"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solidFill>
                            <a:schemeClr val="bg1"/>
                          </a:solidFill>
                          <a:effectLst/>
                          <a:latin typeface="+mn-lt"/>
                        </a:rPr>
                        <a:t>нет </a:t>
                      </a:r>
                      <a:endParaRPr kumimoji="0" lang="ru-RU" altLang="ru-RU" sz="1500" b="0" i="0" u="none" strike="noStrike" cap="none" normalizeH="0" baseline="0" dirty="0" smtClean="0">
                        <a:ln>
                          <a:noFill/>
                        </a:ln>
                        <a:solidFill>
                          <a:schemeClr val="bg1"/>
                        </a:solidFill>
                        <a:effectLst/>
                        <a:latin typeface="+mn-lt"/>
                        <a:cs typeface="Times New Roman" panose="02020603050405020304" pitchFamily="18" charset="0"/>
                      </a:endParaRPr>
                    </a:p>
                  </a:txBody>
                  <a:tcPr marL="64546" marR="64546"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vMerge="1">
                  <a:txBody>
                    <a:bodyPr/>
                    <a:lstStyle/>
                    <a:p>
                      <a:endParaRPr lang="ru-RU"/>
                    </a:p>
                  </a:txBody>
                  <a:tcPr/>
                </a:tc>
                <a:extLst>
                  <a:ext uri="{0D108BD9-81ED-4DB2-BD59-A6C34878D82A}">
                    <a16:rowId xmlns:a16="http://schemas.microsoft.com/office/drawing/2014/main" xmlns="" val="10001"/>
                  </a:ext>
                </a:extLst>
              </a:tr>
              <a:tr h="43598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Активно занимаюсь физической культурой, закаливанием организма</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R w="12700" cap="flat" cmpd="sng" algn="ctr">
                      <a:solidFill>
                        <a:schemeClr val="tx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solidFill>
                            <a:srgbClr val="C00000"/>
                          </a:solidFill>
                          <a:effectLst/>
                          <a:latin typeface="+mn-lt"/>
                        </a:rPr>
                        <a:t>23,5</a:t>
                      </a:r>
                      <a:endParaRPr kumimoji="0" lang="ru-RU" altLang="ru-RU" sz="1500" b="1" i="0" u="none" strike="noStrike" cap="none" normalizeH="0" baseline="0" dirty="0" smtClean="0">
                        <a:ln>
                          <a:noFill/>
                        </a:ln>
                        <a:solidFill>
                          <a:srgbClr val="C00000"/>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D8EBD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solidFill>
                            <a:srgbClr val="C00000"/>
                          </a:solidFill>
                          <a:effectLst/>
                          <a:latin typeface="+mn-lt"/>
                        </a:rPr>
                        <a:t>13,1</a:t>
                      </a:r>
                      <a:endParaRPr kumimoji="0" lang="ru-RU" altLang="ru-RU" sz="1500" b="1" i="0" u="none" strike="noStrike" cap="none" normalizeH="0" baseline="0" dirty="0" smtClean="0">
                        <a:ln>
                          <a:noFill/>
                        </a:ln>
                        <a:solidFill>
                          <a:srgbClr val="C00000"/>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15,2</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T w="28575" cap="flat" cmpd="sng" algn="ctr">
                      <a:solidFill>
                        <a:schemeClr val="bg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2"/>
                  </a:ext>
                </a:extLst>
              </a:tr>
              <a:tr h="330019">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Употребляю очищенную воду</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41,6</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D8EBD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26,1</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29,2</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3"/>
                  </a:ext>
                </a:extLst>
              </a:tr>
              <a:tr h="24524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smtClean="0">
                          <a:ln>
                            <a:noFill/>
                          </a:ln>
                          <a:effectLst/>
                          <a:latin typeface="+mn-lt"/>
                        </a:rPr>
                        <a:t>Контролирую свой вес</a:t>
                      </a:r>
                      <a:endParaRPr kumimoji="0" lang="ru-RU" altLang="ru-RU" sz="1500" b="0" i="0" u="none" strike="noStrike" cap="none" normalizeH="0" baseline="0" smtClean="0">
                        <a:ln>
                          <a:noFill/>
                        </a:ln>
                        <a:solidFill>
                          <a:schemeClr val="tx1"/>
                        </a:solidFill>
                        <a:effectLst/>
                        <a:latin typeface="+mn-lt"/>
                        <a:cs typeface="Times New Roman" panose="02020603050405020304" pitchFamily="18" charset="0"/>
                      </a:endParaRPr>
                    </a:p>
                  </a:txBody>
                  <a:tcPr marL="64546" marR="64546" marT="0" marB="0" anchor="ctr" horzOverflow="overflow">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34,9</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D8EBD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21,5</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24,1</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4"/>
                  </a:ext>
                </a:extLst>
              </a:tr>
              <a:tr h="222536">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smtClean="0">
                          <a:ln>
                            <a:noFill/>
                          </a:ln>
                          <a:effectLst/>
                          <a:latin typeface="+mn-lt"/>
                        </a:rPr>
                        <a:t>Не курю</a:t>
                      </a:r>
                      <a:endParaRPr kumimoji="0" lang="ru-RU" altLang="ru-RU" sz="1500" b="0" i="0" u="none" strike="noStrike" cap="none" normalizeH="0" baseline="0" smtClean="0">
                        <a:ln>
                          <a:noFill/>
                        </a:ln>
                        <a:solidFill>
                          <a:schemeClr val="tx1"/>
                        </a:solidFill>
                        <a:effectLst/>
                        <a:latin typeface="+mn-lt"/>
                        <a:cs typeface="Times New Roman" panose="02020603050405020304" pitchFamily="18" charset="0"/>
                      </a:endParaRPr>
                    </a:p>
                  </a:txBody>
                  <a:tcPr marL="64546" marR="64546" marT="0" marB="0" anchor="ctr" horzOverflow="overflow">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67,4</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D8EBD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40,2</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solidFill>
                            <a:srgbClr val="C00000"/>
                          </a:solidFill>
                          <a:effectLst/>
                          <a:latin typeface="+mn-lt"/>
                        </a:rPr>
                        <a:t>45,6</a:t>
                      </a:r>
                      <a:endParaRPr kumimoji="0" lang="ru-RU" altLang="ru-RU" sz="1500" b="1" i="0" u="none" strike="noStrike" cap="none" normalizeH="0" baseline="0" dirty="0" smtClean="0">
                        <a:ln>
                          <a:noFill/>
                        </a:ln>
                        <a:solidFill>
                          <a:srgbClr val="C00000"/>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5"/>
                  </a:ext>
                </a:extLst>
              </a:tr>
              <a:tr h="445071">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Обращаюсь к врачу при первых признаках болезни, регулярно прохожу медицинский осмотр</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38,3</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D8EBD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20,1</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23,7</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6"/>
                  </a:ext>
                </a:extLst>
              </a:tr>
              <a:tr h="24524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По возможности </a:t>
                      </a:r>
                      <a:r>
                        <a:rPr kumimoji="0" lang="ru-RU" altLang="ru-RU" sz="1500" u="none" strike="noStrike" cap="none" normalizeH="0" baseline="0" dirty="0" err="1" smtClean="0">
                          <a:ln>
                            <a:noFill/>
                          </a:ln>
                          <a:effectLst/>
                          <a:latin typeface="+mn-lt"/>
                        </a:rPr>
                        <a:t>оздоравливаюсь</a:t>
                      </a:r>
                      <a:r>
                        <a:rPr kumimoji="0" lang="ru-RU" altLang="ru-RU" sz="1500" u="none" strike="noStrike" cap="none" normalizeH="0" baseline="0" dirty="0" smtClean="0">
                          <a:ln>
                            <a:noFill/>
                          </a:ln>
                          <a:effectLst/>
                          <a:latin typeface="+mn-lt"/>
                        </a:rPr>
                        <a:t> в санатории, на курорте и т. п.</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15,4</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D8EBD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8,5</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9,9</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7"/>
                  </a:ext>
                </a:extLst>
              </a:tr>
              <a:tr h="222536">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smtClean="0">
                          <a:ln>
                            <a:noFill/>
                          </a:ln>
                          <a:effectLst/>
                          <a:latin typeface="+mn-lt"/>
                        </a:rPr>
                        <a:t>Соблюдаю умеренность в потреблении алкоголя</a:t>
                      </a:r>
                      <a:endParaRPr kumimoji="0" lang="ru-RU" altLang="ru-RU" sz="1500" b="0" i="0" u="none" strike="noStrike" cap="none" normalizeH="0" baseline="0" smtClean="0">
                        <a:ln>
                          <a:noFill/>
                        </a:ln>
                        <a:solidFill>
                          <a:schemeClr val="tx1"/>
                        </a:solidFill>
                        <a:effectLst/>
                        <a:latin typeface="+mn-lt"/>
                        <a:cs typeface="Times New Roman" panose="02020603050405020304" pitchFamily="18" charset="0"/>
                      </a:endParaRPr>
                    </a:p>
                  </a:txBody>
                  <a:tcPr marL="64546" marR="64546" marT="0" marB="0" anchor="ctr" horzOverflow="overflow">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solidFill>
                            <a:srgbClr val="C00000"/>
                          </a:solidFill>
                          <a:effectLst/>
                          <a:latin typeface="+mn-lt"/>
                        </a:rPr>
                        <a:t>43,3</a:t>
                      </a:r>
                      <a:endParaRPr kumimoji="0" lang="ru-RU" altLang="ru-RU" sz="1500" b="1" i="0" u="none" strike="noStrike" cap="none" normalizeH="0" baseline="0" dirty="0" smtClean="0">
                        <a:ln>
                          <a:noFill/>
                        </a:ln>
                        <a:solidFill>
                          <a:srgbClr val="C00000"/>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D8EBD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solidFill>
                            <a:srgbClr val="C00000"/>
                          </a:solidFill>
                          <a:effectLst/>
                          <a:latin typeface="+mn-lt"/>
                        </a:rPr>
                        <a:t>26,9</a:t>
                      </a:r>
                      <a:endParaRPr kumimoji="0" lang="ru-RU" altLang="ru-RU" sz="1500" b="1" i="0" u="none" strike="noStrike" cap="none" normalizeH="0" baseline="0" dirty="0" smtClean="0">
                        <a:ln>
                          <a:noFill/>
                        </a:ln>
                        <a:solidFill>
                          <a:srgbClr val="C00000"/>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30,1</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8"/>
                  </a:ext>
                </a:extLst>
              </a:tr>
              <a:tr h="445071">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Стараюсь больше ходить пешком, совершаю прогулки в местах отдыха </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41,9</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D8EBD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22,8</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26,6</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09"/>
                  </a:ext>
                </a:extLst>
              </a:tr>
              <a:tr h="222536">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Стараюсь контролировать своё психическое состояние </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28,9</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D8EBD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13,0</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16,1</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10"/>
                  </a:ext>
                </a:extLst>
              </a:tr>
              <a:tr h="222536">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Стараюсь оптимально сочетать трудовые нагрузки и отдых</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solidFill>
                            <a:srgbClr val="C00000"/>
                          </a:solidFill>
                          <a:effectLst/>
                          <a:latin typeface="+mn-lt"/>
                        </a:rPr>
                        <a:t>38,3</a:t>
                      </a:r>
                      <a:endParaRPr kumimoji="0" lang="ru-RU" altLang="ru-RU" sz="1500" b="1" i="0" u="none" strike="noStrike" cap="none" normalizeH="0" baseline="0" dirty="0" smtClean="0">
                        <a:ln>
                          <a:noFill/>
                        </a:ln>
                        <a:solidFill>
                          <a:srgbClr val="C00000"/>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D8EBD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solidFill>
                            <a:srgbClr val="C00000"/>
                          </a:solidFill>
                          <a:effectLst/>
                          <a:latin typeface="+mn-lt"/>
                        </a:rPr>
                        <a:t>17,2</a:t>
                      </a:r>
                      <a:endParaRPr kumimoji="0" lang="ru-RU" altLang="ru-RU" sz="1500" b="1" i="0" u="none" strike="noStrike" cap="none" normalizeH="0" baseline="0" dirty="0" smtClean="0">
                        <a:ln>
                          <a:noFill/>
                        </a:ln>
                        <a:solidFill>
                          <a:srgbClr val="C00000"/>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21,4</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11"/>
                  </a:ext>
                </a:extLst>
              </a:tr>
              <a:tr h="445071">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smtClean="0">
                          <a:ln>
                            <a:noFill/>
                          </a:ln>
                          <a:effectLst/>
                          <a:latin typeface="+mn-lt"/>
                        </a:rPr>
                        <a:t>Стараюсь организовать своё свободное время с пользой для здоровья, саморазвития, самореализации</a:t>
                      </a:r>
                      <a:endParaRPr kumimoji="0" lang="ru-RU" altLang="ru-RU" sz="1500" b="0" i="0" u="none" strike="noStrike" cap="none" normalizeH="0" baseline="0" smtClean="0">
                        <a:ln>
                          <a:noFill/>
                        </a:ln>
                        <a:solidFill>
                          <a:schemeClr val="tx1"/>
                        </a:solidFill>
                        <a:effectLst/>
                        <a:latin typeface="+mn-lt"/>
                        <a:cs typeface="Times New Roman" panose="02020603050405020304" pitchFamily="18" charset="0"/>
                      </a:endParaRPr>
                    </a:p>
                  </a:txBody>
                  <a:tcPr marL="64546" marR="64546" marT="0" marB="0" anchor="ctr" horzOverflow="overflow">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solidFill>
                            <a:srgbClr val="C00000"/>
                          </a:solidFill>
                          <a:effectLst/>
                          <a:latin typeface="+mn-lt"/>
                        </a:rPr>
                        <a:t>41,9</a:t>
                      </a:r>
                      <a:endParaRPr kumimoji="0" lang="ru-RU" altLang="ru-RU" sz="1500" b="1" i="0" u="none" strike="noStrike" cap="none" normalizeH="0" baseline="0" dirty="0" smtClean="0">
                        <a:ln>
                          <a:noFill/>
                        </a:ln>
                        <a:solidFill>
                          <a:srgbClr val="C00000"/>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D8EBD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solidFill>
                            <a:srgbClr val="C00000"/>
                          </a:solidFill>
                          <a:effectLst/>
                          <a:latin typeface="+mn-lt"/>
                        </a:rPr>
                        <a:t>14,6</a:t>
                      </a:r>
                      <a:endParaRPr kumimoji="0" lang="ru-RU" altLang="ru-RU" sz="1500" b="1" i="0" u="none" strike="noStrike" cap="none" normalizeH="0" baseline="0" dirty="0" smtClean="0">
                        <a:ln>
                          <a:noFill/>
                        </a:ln>
                        <a:solidFill>
                          <a:srgbClr val="C00000"/>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6">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20,0</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xmlns="" val="10012"/>
                  </a:ext>
                </a:extLst>
              </a:tr>
              <a:tr h="334574">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smtClean="0">
                          <a:ln>
                            <a:noFill/>
                          </a:ln>
                          <a:effectLst/>
                          <a:latin typeface="+mn-lt"/>
                        </a:rPr>
                        <a:t>Ничего специально не предпринимаю</a:t>
                      </a:r>
                      <a:endParaRPr kumimoji="0" lang="ru-RU" altLang="ru-RU" sz="1500" b="0" i="0" u="none" strike="noStrike" cap="none" normalizeH="0" baseline="0" smtClean="0">
                        <a:ln>
                          <a:noFill/>
                        </a:ln>
                        <a:solidFill>
                          <a:schemeClr val="tx1"/>
                        </a:solidFill>
                        <a:effectLst/>
                        <a:latin typeface="+mn-lt"/>
                        <a:cs typeface="Times New Roman" panose="02020603050405020304" pitchFamily="18" charset="0"/>
                      </a:endParaRPr>
                    </a:p>
                  </a:txBody>
                  <a:tcPr marL="64546" marR="64546" marT="0" marB="0" anchor="ctr" horzOverflow="overflow">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7,3</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solidFill>
                      <a:srgbClr val="D8EBD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34,3</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solidFill>
                      <a:schemeClr val="accent6">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altLang="ru-RU" sz="1500" u="none" strike="noStrike" cap="none" normalizeH="0" baseline="0" dirty="0" smtClean="0">
                          <a:ln>
                            <a:noFill/>
                          </a:ln>
                          <a:effectLst/>
                          <a:latin typeface="+mn-lt"/>
                        </a:rPr>
                        <a:t>28,9</a:t>
                      </a:r>
                      <a:endParaRPr kumimoji="0" lang="ru-RU" altLang="ru-RU" sz="1500" b="0" i="0" u="none" strike="noStrike" cap="none" normalizeH="0" baseline="0" dirty="0" smtClean="0">
                        <a:ln>
                          <a:noFill/>
                        </a:ln>
                        <a:solidFill>
                          <a:schemeClr val="tx1"/>
                        </a:solidFill>
                        <a:effectLst/>
                        <a:latin typeface="+mn-lt"/>
                        <a:cs typeface="Times New Roman" panose="02020603050405020304" pitchFamily="18" charset="0"/>
                      </a:endParaRPr>
                    </a:p>
                  </a:txBody>
                  <a:tcPr marL="64546" marR="64546" marT="0" marB="0" anchor="ctr" horzOverflow="overflow">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tcPr>
                </a:tc>
                <a:extLst>
                  <a:ext uri="{0D108BD9-81ED-4DB2-BD59-A6C34878D82A}">
                    <a16:rowId xmlns:a16="http://schemas.microsoft.com/office/drawing/2014/main" xmlns="" val="10013"/>
                  </a:ext>
                </a:extLst>
              </a:tr>
            </a:tbl>
          </a:graphicData>
        </a:graphic>
      </p:graphicFrame>
      <p:sp>
        <p:nvSpPr>
          <p:cNvPr id="44108" name="Прямоугольник 4"/>
          <p:cNvSpPr>
            <a:spLocks noChangeArrowheads="1"/>
          </p:cNvSpPr>
          <p:nvPr/>
        </p:nvSpPr>
        <p:spPr bwMode="auto">
          <a:xfrm>
            <a:off x="251474" y="1124744"/>
            <a:ext cx="8713788" cy="648072"/>
          </a:xfrm>
          <a:prstGeom prst="rect">
            <a:avLst/>
          </a:prstGeom>
          <a:noFill/>
          <a:ln w="9525">
            <a:noFill/>
            <a:miter lim="800000"/>
            <a:headEnd/>
            <a:tailEnd/>
          </a:ln>
          <a:extLst/>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b="1" dirty="0">
                <a:solidFill>
                  <a:srgbClr val="C00000"/>
                </a:solidFill>
                <a:latin typeface="+mj-lt"/>
                <a:ea typeface="+mj-ea"/>
                <a:cs typeface="+mj-cs"/>
              </a:rPr>
              <a:t>Профилактические действия по </a:t>
            </a:r>
            <a:r>
              <a:rPr lang="ru-RU" altLang="ru-RU" b="1" dirty="0" err="1">
                <a:solidFill>
                  <a:srgbClr val="C00000"/>
                </a:solidFill>
                <a:latin typeface="+mj-lt"/>
                <a:ea typeface="+mj-ea"/>
                <a:cs typeface="+mj-cs"/>
              </a:rPr>
              <a:t>здоровьесбережению</a:t>
            </a:r>
            <a:r>
              <a:rPr lang="ru-RU" altLang="ru-RU" b="1" dirty="0">
                <a:solidFill>
                  <a:srgbClr val="C00000"/>
                </a:solidFill>
                <a:latin typeface="+mj-lt"/>
                <a:ea typeface="+mj-ea"/>
                <a:cs typeface="+mj-cs"/>
              </a:rPr>
              <a:t> и установка на долголетие </a:t>
            </a:r>
            <a:endParaRPr lang="ru-RU" altLang="ru-RU" b="1" dirty="0" smtClean="0">
              <a:solidFill>
                <a:srgbClr val="C00000"/>
              </a:solidFill>
              <a:latin typeface="+mj-lt"/>
              <a:ea typeface="+mj-ea"/>
              <a:cs typeface="+mj-cs"/>
            </a:endParaRPr>
          </a:p>
          <a:p>
            <a:pPr algn="ctr" eaLnBrk="0" hangingPunct="0">
              <a:lnSpc>
                <a:spcPct val="90000"/>
              </a:lnSpc>
            </a:pPr>
            <a:r>
              <a:rPr lang="ru-RU" altLang="ru-RU" sz="1400" i="1" dirty="0" smtClean="0">
                <a:solidFill>
                  <a:srgbClr val="C00000"/>
                </a:solidFill>
                <a:latin typeface="+mj-lt"/>
                <a:ea typeface="+mj-ea"/>
                <a:cs typeface="+mj-cs"/>
              </a:rPr>
              <a:t>(</a:t>
            </a:r>
            <a:r>
              <a:rPr lang="ru-RU" altLang="ru-RU" sz="1400" i="1" dirty="0">
                <a:solidFill>
                  <a:srgbClr val="C00000"/>
                </a:solidFill>
                <a:latin typeface="+mj-lt"/>
                <a:ea typeface="+mj-ea"/>
                <a:cs typeface="+mj-cs"/>
              </a:rPr>
              <a:t>в % от числа занимающихся профилактикой, без учёта затруднившихся ответить, 2016 г.)</a:t>
            </a:r>
          </a:p>
        </p:txBody>
      </p:sp>
      <p:sp>
        <p:nvSpPr>
          <p:cNvPr id="5"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42</a:t>
            </a:fld>
            <a:endParaRPr lang="ru-RU" sz="2000" b="1" dirty="0">
              <a:solidFill>
                <a:schemeClr val="bg1"/>
              </a:solidFill>
            </a:endParaRPr>
          </a:p>
        </p:txBody>
      </p:sp>
      <p:sp>
        <p:nvSpPr>
          <p:cNvPr id="6" name="TextBox 5"/>
          <p:cNvSpPr txBox="1">
            <a:spLocks noChangeArrowheads="1"/>
          </p:cNvSpPr>
          <p:nvPr/>
        </p:nvSpPr>
        <p:spPr bwMode="auto">
          <a:xfrm>
            <a:off x="1331641" y="116632"/>
            <a:ext cx="5543822"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err="1" smtClean="0"/>
              <a:t>Самосохранительное</a:t>
            </a:r>
            <a:r>
              <a:rPr lang="ru-RU" altLang="ru-RU" dirty="0" smtClean="0"/>
              <a:t> поведение</a:t>
            </a:r>
            <a:endParaRPr lang="ru-RU" altLang="ru-RU" dirty="0"/>
          </a:p>
        </p:txBody>
      </p:sp>
    </p:spTree>
    <p:extLst>
      <p:ext uri="{BB962C8B-B14F-4D97-AF65-F5344CB8AC3E}">
        <p14:creationId xmlns:p14="http://schemas.microsoft.com/office/powerpoint/2010/main" val="461080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Заголовок 1"/>
          <p:cNvSpPr>
            <a:spLocks noGrp="1"/>
          </p:cNvSpPr>
          <p:nvPr>
            <p:ph type="title" idx="4294967295"/>
          </p:nvPr>
        </p:nvSpPr>
        <p:spPr>
          <a:xfrm>
            <a:off x="323528" y="1224235"/>
            <a:ext cx="8229600" cy="836613"/>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ru-RU" altLang="ru-RU" sz="1800" b="1" dirty="0">
                <a:solidFill>
                  <a:srgbClr val="C00000"/>
                </a:solidFill>
              </a:rPr>
              <a:t>Направления повышения продолжительности жизни через развитие институтов</a:t>
            </a:r>
          </a:p>
        </p:txBody>
      </p:sp>
      <p:sp>
        <p:nvSpPr>
          <p:cNvPr id="38915" name="Содержимое 2"/>
          <p:cNvSpPr>
            <a:spLocks noGrp="1"/>
          </p:cNvSpPr>
          <p:nvPr>
            <p:ph idx="4294967295"/>
          </p:nvPr>
        </p:nvSpPr>
        <p:spPr>
          <a:xfrm>
            <a:off x="251520" y="1700809"/>
            <a:ext cx="8785225" cy="4464496"/>
          </a:xfrm>
          <a:noFill/>
          <a:ln w="9525">
            <a:noFill/>
            <a:miter lim="800000"/>
            <a:headEnd/>
            <a:tailEnd/>
          </a:ln>
        </p:spPr>
        <p:txBody>
          <a:bodyPr vert="horz" wrap="square" lIns="91436" tIns="45718" rIns="91436" bIns="45718" numCol="1" anchor="t" anchorCtr="0" compatLnSpc="1">
            <a:prstTxWarp prst="textNoShape">
              <a:avLst/>
            </a:prstTxWarp>
          </a:bodyPr>
          <a:lstStyle/>
          <a:p>
            <a:pPr>
              <a:spcBef>
                <a:spcPts val="600"/>
              </a:spcBef>
              <a:spcAft>
                <a:spcPts val="600"/>
              </a:spcAft>
              <a:buClr>
                <a:srgbClr val="C00000"/>
              </a:buClr>
              <a:buSzPct val="150000"/>
            </a:pPr>
            <a:r>
              <a:rPr lang="ru-RU" sz="1700" dirty="0">
                <a:solidFill>
                  <a:srgbClr val="1D4779"/>
                </a:solidFill>
                <a:latin typeface="+mj-lt"/>
                <a:ea typeface="+mj-ea"/>
                <a:cs typeface="+mj-cs"/>
              </a:rPr>
              <a:t>Повышать доступность здравоохранения  для населения   (особенно сельского), качество медицинской помощи, в том числе и высокотехнологичной. Особо востребованной является информатизация здравоохранения.</a:t>
            </a:r>
          </a:p>
          <a:p>
            <a:pPr>
              <a:spcBef>
                <a:spcPts val="600"/>
              </a:spcBef>
              <a:spcAft>
                <a:spcPts val="600"/>
              </a:spcAft>
              <a:buClr>
                <a:srgbClr val="C00000"/>
              </a:buClr>
              <a:buSzPct val="150000"/>
            </a:pPr>
            <a:r>
              <a:rPr lang="ru-RU" sz="1700" dirty="0">
                <a:solidFill>
                  <a:srgbClr val="1D4779"/>
                </a:solidFill>
                <a:latin typeface="+mj-lt"/>
                <a:ea typeface="+mj-ea"/>
                <a:cs typeface="+mj-cs"/>
              </a:rPr>
              <a:t>Формировать культуру  медицинской активности, ориентированную на профилактические меры</a:t>
            </a:r>
          </a:p>
          <a:p>
            <a:pPr>
              <a:spcBef>
                <a:spcPts val="600"/>
              </a:spcBef>
              <a:spcAft>
                <a:spcPts val="600"/>
              </a:spcAft>
              <a:buClr>
                <a:srgbClr val="C00000"/>
              </a:buClr>
              <a:buSzPct val="150000"/>
            </a:pPr>
            <a:r>
              <a:rPr lang="ru-RU" sz="1700" dirty="0">
                <a:solidFill>
                  <a:srgbClr val="1D4779"/>
                </a:solidFill>
                <a:latin typeface="+mj-lt"/>
                <a:ea typeface="+mj-ea"/>
                <a:cs typeface="+mj-cs"/>
              </a:rPr>
              <a:t>Формировать установку на долголетие в том числе через улучшение социальной  обстановки и окружения</a:t>
            </a:r>
          </a:p>
          <a:p>
            <a:pPr>
              <a:spcBef>
                <a:spcPts val="600"/>
              </a:spcBef>
              <a:spcAft>
                <a:spcPts val="600"/>
              </a:spcAft>
              <a:buClr>
                <a:srgbClr val="C00000"/>
              </a:buClr>
              <a:buSzPct val="150000"/>
            </a:pPr>
            <a:r>
              <a:rPr lang="ru-RU" sz="1700" dirty="0">
                <a:solidFill>
                  <a:srgbClr val="1D4779"/>
                </a:solidFill>
                <a:latin typeface="+mj-lt"/>
                <a:ea typeface="+mj-ea"/>
                <a:cs typeface="+mj-cs"/>
              </a:rPr>
              <a:t>Повышать активность населения, в том числе социальную</a:t>
            </a:r>
          </a:p>
          <a:p>
            <a:pPr>
              <a:spcBef>
                <a:spcPts val="600"/>
              </a:spcBef>
              <a:spcAft>
                <a:spcPts val="600"/>
              </a:spcAft>
              <a:buClr>
                <a:srgbClr val="C00000"/>
              </a:buClr>
              <a:buSzPct val="150000"/>
            </a:pPr>
            <a:r>
              <a:rPr lang="ru-RU" sz="1700" dirty="0">
                <a:solidFill>
                  <a:srgbClr val="1D4779"/>
                </a:solidFill>
                <a:latin typeface="+mj-lt"/>
                <a:ea typeface="+mj-ea"/>
                <a:cs typeface="+mj-cs"/>
              </a:rPr>
              <a:t>Формировать конструктивные, привлекательные и выполнимые для человека стандарты поведения и жизненные ориентиры </a:t>
            </a:r>
          </a:p>
          <a:p>
            <a:pPr>
              <a:spcBef>
                <a:spcPts val="600"/>
              </a:spcBef>
              <a:spcAft>
                <a:spcPts val="600"/>
              </a:spcAft>
              <a:buClr>
                <a:srgbClr val="C00000"/>
              </a:buClr>
              <a:buSzPct val="150000"/>
            </a:pPr>
            <a:r>
              <a:rPr lang="ru-RU" sz="1700" dirty="0">
                <a:solidFill>
                  <a:srgbClr val="1D4779"/>
                </a:solidFill>
                <a:latin typeface="+mj-lt"/>
                <a:ea typeface="+mj-ea"/>
                <a:cs typeface="+mj-cs"/>
              </a:rPr>
              <a:t>Сформировать «моду» на здоровье, </a:t>
            </a:r>
            <a:r>
              <a:rPr lang="ru-RU" sz="1700" dirty="0" err="1">
                <a:solidFill>
                  <a:srgbClr val="1D4779"/>
                </a:solidFill>
                <a:latin typeface="+mj-lt"/>
                <a:ea typeface="+mj-ea"/>
                <a:cs typeface="+mj-cs"/>
              </a:rPr>
              <a:t>здоровьесберегающий</a:t>
            </a:r>
            <a:r>
              <a:rPr lang="ru-RU" sz="1700" dirty="0">
                <a:solidFill>
                  <a:srgbClr val="1D4779"/>
                </a:solidFill>
                <a:latin typeface="+mj-lt"/>
                <a:ea typeface="+mj-ea"/>
                <a:cs typeface="+mj-cs"/>
              </a:rPr>
              <a:t> стиль поведения и условия помогающие его придерживаться</a:t>
            </a:r>
          </a:p>
          <a:p>
            <a:pPr marL="0" indent="0" algn="ctr">
              <a:spcBef>
                <a:spcPct val="0"/>
              </a:spcBef>
              <a:buNone/>
            </a:pPr>
            <a:r>
              <a:rPr lang="ru-RU" sz="1700" b="1" dirty="0" smtClean="0">
                <a:solidFill>
                  <a:srgbClr val="C00000"/>
                </a:solidFill>
                <a:latin typeface="+mj-lt"/>
                <a:ea typeface="+mj-ea"/>
                <a:cs typeface="+mj-cs"/>
              </a:rPr>
              <a:t>Создать  </a:t>
            </a:r>
            <a:r>
              <a:rPr lang="ru-RU" sz="1700" b="1" dirty="0">
                <a:solidFill>
                  <a:srgbClr val="C00000"/>
                </a:solidFill>
                <a:latin typeface="+mj-lt"/>
                <a:ea typeface="+mj-ea"/>
                <a:cs typeface="+mj-cs"/>
              </a:rPr>
              <a:t>на государственном уровне структуру, </a:t>
            </a:r>
            <a:endParaRPr lang="ru-RU" sz="1700" b="1" dirty="0" smtClean="0">
              <a:solidFill>
                <a:srgbClr val="C00000"/>
              </a:solidFill>
              <a:latin typeface="+mj-lt"/>
              <a:ea typeface="+mj-ea"/>
              <a:cs typeface="+mj-cs"/>
            </a:endParaRPr>
          </a:p>
          <a:p>
            <a:pPr marL="0" indent="0" algn="ctr">
              <a:spcBef>
                <a:spcPct val="0"/>
              </a:spcBef>
              <a:buNone/>
            </a:pPr>
            <a:r>
              <a:rPr lang="ru-RU" sz="1700" b="1" dirty="0" smtClean="0">
                <a:solidFill>
                  <a:srgbClr val="C00000"/>
                </a:solidFill>
                <a:latin typeface="+mj-lt"/>
                <a:ea typeface="+mj-ea"/>
                <a:cs typeface="+mj-cs"/>
              </a:rPr>
              <a:t>ответственную </a:t>
            </a:r>
            <a:r>
              <a:rPr lang="ru-RU" sz="1700" b="1" dirty="0">
                <a:solidFill>
                  <a:srgbClr val="C00000"/>
                </a:solidFill>
                <a:latin typeface="+mj-lt"/>
                <a:ea typeface="+mj-ea"/>
                <a:cs typeface="+mj-cs"/>
              </a:rPr>
              <a:t>за демографическое развитие в </a:t>
            </a:r>
            <a:r>
              <a:rPr lang="ru-RU" sz="1700" b="1" dirty="0" smtClean="0">
                <a:solidFill>
                  <a:srgbClr val="C00000"/>
                </a:solidFill>
                <a:latin typeface="+mj-lt"/>
                <a:ea typeface="+mj-ea"/>
                <a:cs typeface="+mj-cs"/>
              </a:rPr>
              <a:t>целом</a:t>
            </a:r>
            <a:endParaRPr lang="ru-RU" sz="1700" b="1" dirty="0">
              <a:solidFill>
                <a:srgbClr val="C00000"/>
              </a:solidFill>
              <a:latin typeface="+mj-lt"/>
              <a:ea typeface="+mj-ea"/>
              <a:cs typeface="+mj-cs"/>
            </a:endParaRPr>
          </a:p>
        </p:txBody>
      </p:sp>
      <p:sp>
        <p:nvSpPr>
          <p:cNvPr id="4"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43</a:t>
            </a:fld>
            <a:endParaRPr lang="ru-RU" sz="2000" b="1" dirty="0">
              <a:solidFill>
                <a:schemeClr val="bg1"/>
              </a:solidFill>
            </a:endParaRPr>
          </a:p>
        </p:txBody>
      </p:sp>
      <p:sp>
        <p:nvSpPr>
          <p:cNvPr id="5" name="TextBox 4"/>
          <p:cNvSpPr txBox="1">
            <a:spLocks noChangeArrowheads="1"/>
          </p:cNvSpPr>
          <p:nvPr/>
        </p:nvSpPr>
        <p:spPr bwMode="auto">
          <a:xfrm>
            <a:off x="1331641" y="116632"/>
            <a:ext cx="5543822"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err="1" smtClean="0"/>
              <a:t>Самосохранительное</a:t>
            </a:r>
            <a:r>
              <a:rPr lang="ru-RU" altLang="ru-RU" dirty="0" smtClean="0"/>
              <a:t> поведение</a:t>
            </a:r>
            <a:endParaRPr lang="ru-RU" altLang="ru-RU" dirty="0"/>
          </a:p>
        </p:txBody>
      </p:sp>
    </p:spTree>
    <p:extLst>
      <p:ext uri="{BB962C8B-B14F-4D97-AF65-F5344CB8AC3E}">
        <p14:creationId xmlns:p14="http://schemas.microsoft.com/office/powerpoint/2010/main" val="17165070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292381456"/>
              </p:ext>
            </p:extLst>
          </p:nvPr>
        </p:nvGraphicFramePr>
        <p:xfrm>
          <a:off x="251525" y="1844822"/>
          <a:ext cx="8712963" cy="3960443"/>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794463">
                  <a:extLst>
                    <a:ext uri="{9D8B030D-6E8A-4147-A177-3AD203B41FA5}">
                      <a16:colId xmlns:a16="http://schemas.microsoft.com/office/drawing/2014/main" xmlns="" val="20000"/>
                    </a:ext>
                  </a:extLst>
                </a:gridCol>
                <a:gridCol w="668454">
                  <a:extLst>
                    <a:ext uri="{9D8B030D-6E8A-4147-A177-3AD203B41FA5}">
                      <a16:colId xmlns:a16="http://schemas.microsoft.com/office/drawing/2014/main" xmlns="" val="20001"/>
                    </a:ext>
                  </a:extLst>
                </a:gridCol>
                <a:gridCol w="674602">
                  <a:extLst>
                    <a:ext uri="{9D8B030D-6E8A-4147-A177-3AD203B41FA5}">
                      <a16:colId xmlns:a16="http://schemas.microsoft.com/office/drawing/2014/main" xmlns="" val="20002"/>
                    </a:ext>
                  </a:extLst>
                </a:gridCol>
                <a:gridCol w="673065">
                  <a:extLst>
                    <a:ext uri="{9D8B030D-6E8A-4147-A177-3AD203B41FA5}">
                      <a16:colId xmlns:a16="http://schemas.microsoft.com/office/drawing/2014/main" xmlns="" val="20003"/>
                    </a:ext>
                  </a:extLst>
                </a:gridCol>
                <a:gridCol w="674601">
                  <a:extLst>
                    <a:ext uri="{9D8B030D-6E8A-4147-A177-3AD203B41FA5}">
                      <a16:colId xmlns:a16="http://schemas.microsoft.com/office/drawing/2014/main" xmlns="" val="20004"/>
                    </a:ext>
                  </a:extLst>
                </a:gridCol>
                <a:gridCol w="673065">
                  <a:extLst>
                    <a:ext uri="{9D8B030D-6E8A-4147-A177-3AD203B41FA5}">
                      <a16:colId xmlns:a16="http://schemas.microsoft.com/office/drawing/2014/main" xmlns="" val="20005"/>
                    </a:ext>
                  </a:extLst>
                </a:gridCol>
                <a:gridCol w="674602">
                  <a:extLst>
                    <a:ext uri="{9D8B030D-6E8A-4147-A177-3AD203B41FA5}">
                      <a16:colId xmlns:a16="http://schemas.microsoft.com/office/drawing/2014/main" xmlns="" val="20006"/>
                    </a:ext>
                  </a:extLst>
                </a:gridCol>
                <a:gridCol w="673065">
                  <a:extLst>
                    <a:ext uri="{9D8B030D-6E8A-4147-A177-3AD203B41FA5}">
                      <a16:colId xmlns:a16="http://schemas.microsoft.com/office/drawing/2014/main" xmlns="" val="20007"/>
                    </a:ext>
                  </a:extLst>
                </a:gridCol>
                <a:gridCol w="674601">
                  <a:extLst>
                    <a:ext uri="{9D8B030D-6E8A-4147-A177-3AD203B41FA5}">
                      <a16:colId xmlns:a16="http://schemas.microsoft.com/office/drawing/2014/main" xmlns="" val="20008"/>
                    </a:ext>
                  </a:extLst>
                </a:gridCol>
                <a:gridCol w="673065">
                  <a:extLst>
                    <a:ext uri="{9D8B030D-6E8A-4147-A177-3AD203B41FA5}">
                      <a16:colId xmlns:a16="http://schemas.microsoft.com/office/drawing/2014/main" xmlns="" val="20009"/>
                    </a:ext>
                  </a:extLst>
                </a:gridCol>
                <a:gridCol w="674602">
                  <a:extLst>
                    <a:ext uri="{9D8B030D-6E8A-4147-A177-3AD203B41FA5}">
                      <a16:colId xmlns:a16="http://schemas.microsoft.com/office/drawing/2014/main" xmlns="" val="20010"/>
                    </a:ext>
                  </a:extLst>
                </a:gridCol>
                <a:gridCol w="696115">
                  <a:extLst>
                    <a:ext uri="{9D8B030D-6E8A-4147-A177-3AD203B41FA5}">
                      <a16:colId xmlns:a16="http://schemas.microsoft.com/office/drawing/2014/main" xmlns="" val="20011"/>
                    </a:ext>
                  </a:extLst>
                </a:gridCol>
                <a:gridCol w="488663">
                  <a:extLst>
                    <a:ext uri="{9D8B030D-6E8A-4147-A177-3AD203B41FA5}">
                      <a16:colId xmlns:a16="http://schemas.microsoft.com/office/drawing/2014/main" xmlns="" val="20012"/>
                    </a:ext>
                  </a:extLst>
                </a:gridCol>
              </a:tblGrid>
              <a:tr h="497801">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dirty="0" smtClean="0">
                          <a:ln>
                            <a:noFill/>
                          </a:ln>
                          <a:solidFill>
                            <a:schemeClr val="bg1"/>
                          </a:solidFill>
                          <a:effectLst/>
                        </a:rPr>
                        <a:t>Регионы</a:t>
                      </a:r>
                      <a:endParaRPr kumimoji="0" lang="ru-RU" sz="1100" b="1" i="0" u="none" strike="noStrike" cap="none" normalizeH="0" baseline="0" dirty="0" smtClean="0">
                        <a:ln>
                          <a:noFill/>
                        </a:ln>
                        <a:solidFill>
                          <a:schemeClr val="bg1"/>
                        </a:solidFill>
                        <a:effectLst/>
                        <a:latin typeface="Arial" charset="0"/>
                        <a:cs typeface="Arial" charset="0"/>
                      </a:endParaRPr>
                    </a:p>
                  </a:txBody>
                  <a:tcPr marL="51435" marR="51435" marT="0" marB="0"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dirty="0" smtClean="0">
                          <a:ln>
                            <a:noFill/>
                          </a:ln>
                          <a:solidFill>
                            <a:schemeClr val="bg1"/>
                          </a:solidFill>
                          <a:effectLst/>
                        </a:rPr>
                        <a:t>Терри-тории</a:t>
                      </a:r>
                      <a:endParaRPr kumimoji="0" lang="ru-RU" sz="1100" b="1" i="0" u="none" strike="noStrike" cap="none" normalizeH="0" baseline="0" dirty="0" smtClean="0">
                        <a:ln>
                          <a:noFill/>
                        </a:ln>
                        <a:solidFill>
                          <a:schemeClr val="bg1"/>
                        </a:solidFill>
                        <a:effectLst/>
                        <a:latin typeface="Arial" charset="0"/>
                        <a:cs typeface="Arial"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dirty="0" smtClean="0">
                          <a:ln>
                            <a:noFill/>
                          </a:ln>
                          <a:solidFill>
                            <a:schemeClr val="bg1"/>
                          </a:solidFill>
                          <a:effectLst/>
                        </a:rPr>
                        <a:t>1990 г.</a:t>
                      </a:r>
                      <a:endParaRPr kumimoji="0" lang="ru-RU" sz="1100" b="1" i="0" u="none" strike="noStrike" cap="none" normalizeH="0" baseline="0" dirty="0" smtClean="0">
                        <a:ln>
                          <a:noFill/>
                        </a:ln>
                        <a:solidFill>
                          <a:schemeClr val="bg1"/>
                        </a:solidFill>
                        <a:effectLst/>
                        <a:latin typeface="Arial" charset="0"/>
                        <a:cs typeface="Arial"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dirty="0" smtClean="0">
                          <a:ln>
                            <a:noFill/>
                          </a:ln>
                          <a:solidFill>
                            <a:schemeClr val="bg1"/>
                          </a:solidFill>
                          <a:effectLst/>
                        </a:rPr>
                        <a:t>2000 г.</a:t>
                      </a:r>
                      <a:endParaRPr kumimoji="0" lang="ru-RU" sz="1100" b="1" i="0" u="none" strike="noStrike" cap="none" normalizeH="0" baseline="0" dirty="0" smtClean="0">
                        <a:ln>
                          <a:noFill/>
                        </a:ln>
                        <a:solidFill>
                          <a:schemeClr val="bg1"/>
                        </a:solidFill>
                        <a:effectLst/>
                        <a:latin typeface="Arial" charset="0"/>
                        <a:cs typeface="Arial"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dirty="0" smtClean="0">
                          <a:ln>
                            <a:noFill/>
                          </a:ln>
                          <a:solidFill>
                            <a:schemeClr val="bg1"/>
                          </a:solidFill>
                          <a:effectLst/>
                        </a:rPr>
                        <a:t>2005 г.</a:t>
                      </a:r>
                      <a:endParaRPr kumimoji="0" lang="ru-RU" sz="1100" b="1" i="0" u="none" strike="noStrike" cap="none" normalizeH="0" baseline="0" dirty="0" smtClean="0">
                        <a:ln>
                          <a:noFill/>
                        </a:ln>
                        <a:solidFill>
                          <a:schemeClr val="bg1"/>
                        </a:solidFill>
                        <a:effectLst/>
                        <a:latin typeface="Arial" charset="0"/>
                        <a:cs typeface="Arial"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dirty="0" smtClean="0">
                          <a:ln>
                            <a:noFill/>
                          </a:ln>
                          <a:solidFill>
                            <a:schemeClr val="bg1"/>
                          </a:solidFill>
                          <a:effectLst/>
                        </a:rPr>
                        <a:t>2010 г.</a:t>
                      </a:r>
                      <a:endParaRPr kumimoji="0" lang="ru-RU" sz="1100" b="1" i="0" u="none" strike="noStrike" cap="none" normalizeH="0" baseline="0" dirty="0" smtClean="0">
                        <a:ln>
                          <a:noFill/>
                        </a:ln>
                        <a:solidFill>
                          <a:schemeClr val="bg1"/>
                        </a:solidFill>
                        <a:effectLst/>
                        <a:latin typeface="Arial" charset="0"/>
                        <a:cs typeface="Arial"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dirty="0" smtClean="0">
                          <a:ln>
                            <a:noFill/>
                          </a:ln>
                          <a:solidFill>
                            <a:schemeClr val="bg1"/>
                          </a:solidFill>
                          <a:effectLst/>
                        </a:rPr>
                        <a:t>2011 г.</a:t>
                      </a:r>
                      <a:endParaRPr kumimoji="0" lang="ru-RU" sz="1100" b="1" i="0" u="none" strike="noStrike" cap="none" normalizeH="0" baseline="0" dirty="0" smtClean="0">
                        <a:ln>
                          <a:noFill/>
                        </a:ln>
                        <a:solidFill>
                          <a:schemeClr val="bg1"/>
                        </a:solidFill>
                        <a:effectLst/>
                        <a:latin typeface="Arial" charset="0"/>
                        <a:cs typeface="Arial"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dirty="0" smtClean="0">
                          <a:ln>
                            <a:noFill/>
                          </a:ln>
                          <a:solidFill>
                            <a:schemeClr val="bg1"/>
                          </a:solidFill>
                          <a:effectLst/>
                        </a:rPr>
                        <a:t>2012 г.</a:t>
                      </a:r>
                      <a:endParaRPr kumimoji="0" lang="ru-RU" sz="1100" b="1" i="0" u="none" strike="noStrike" cap="none" normalizeH="0" baseline="0" dirty="0" smtClean="0">
                        <a:ln>
                          <a:noFill/>
                        </a:ln>
                        <a:solidFill>
                          <a:schemeClr val="bg1"/>
                        </a:solidFill>
                        <a:effectLst/>
                        <a:latin typeface="Arial" charset="0"/>
                        <a:cs typeface="Arial"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dirty="0" smtClean="0">
                          <a:ln>
                            <a:noFill/>
                          </a:ln>
                          <a:solidFill>
                            <a:schemeClr val="bg1"/>
                          </a:solidFill>
                          <a:effectLst/>
                        </a:rPr>
                        <a:t>2013 г.</a:t>
                      </a:r>
                      <a:endParaRPr kumimoji="0" lang="ru-RU" sz="1100" b="1" i="0" u="none" strike="noStrike" cap="none" normalizeH="0" baseline="0" dirty="0" smtClean="0">
                        <a:ln>
                          <a:noFill/>
                        </a:ln>
                        <a:solidFill>
                          <a:schemeClr val="bg1"/>
                        </a:solidFill>
                        <a:effectLst/>
                        <a:latin typeface="Arial" charset="0"/>
                        <a:cs typeface="Arial"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dirty="0" smtClean="0">
                          <a:ln>
                            <a:noFill/>
                          </a:ln>
                          <a:solidFill>
                            <a:schemeClr val="bg1"/>
                          </a:solidFill>
                          <a:effectLst/>
                        </a:rPr>
                        <a:t>2014 г.</a:t>
                      </a:r>
                      <a:endParaRPr kumimoji="0" lang="ru-RU" sz="1100" b="1" i="0" u="none" strike="noStrike" cap="none" normalizeH="0" baseline="0" dirty="0" smtClean="0">
                        <a:ln>
                          <a:noFill/>
                        </a:ln>
                        <a:solidFill>
                          <a:schemeClr val="bg1"/>
                        </a:solidFill>
                        <a:effectLst/>
                        <a:latin typeface="Arial" charset="0"/>
                        <a:cs typeface="Arial"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dirty="0" smtClean="0">
                          <a:ln>
                            <a:noFill/>
                          </a:ln>
                          <a:solidFill>
                            <a:schemeClr val="bg1"/>
                          </a:solidFill>
                          <a:effectLst/>
                        </a:rPr>
                        <a:t>2015 г.</a:t>
                      </a:r>
                      <a:endParaRPr kumimoji="0" lang="ru-RU" sz="1100" b="1" i="0" u="none" strike="noStrike" cap="none" normalizeH="0" baseline="0" dirty="0" smtClean="0">
                        <a:ln>
                          <a:noFill/>
                        </a:ln>
                        <a:solidFill>
                          <a:schemeClr val="bg1"/>
                        </a:solidFill>
                        <a:effectLst/>
                        <a:latin typeface="Arial" charset="0"/>
                        <a:cs typeface="Arial"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dirty="0" smtClean="0">
                          <a:ln>
                            <a:noFill/>
                          </a:ln>
                          <a:solidFill>
                            <a:schemeClr val="bg1"/>
                          </a:solidFill>
                          <a:effectLst/>
                        </a:rPr>
                        <a:t>Изменение 2015 г. к 1990 г.</a:t>
                      </a:r>
                      <a:endParaRPr kumimoji="0" lang="ru-RU" sz="1100" b="1" i="0" u="none" strike="noStrike" cap="none" normalizeH="0" baseline="0" dirty="0" smtClean="0">
                        <a:ln>
                          <a:noFill/>
                        </a:ln>
                        <a:solidFill>
                          <a:schemeClr val="bg1"/>
                        </a:solidFill>
                        <a:effectLst/>
                        <a:latin typeface="Arial" charset="0"/>
                        <a:cs typeface="Arial" charset="0"/>
                      </a:endParaRPr>
                    </a:p>
                  </a:txBody>
                  <a:tcPr marL="51435" marR="51435" marT="0" marB="0"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lang="ru-RU"/>
                    </a:p>
                  </a:txBody>
                  <a:tcPr/>
                </a:tc>
                <a:extLst>
                  <a:ext uri="{0D108BD9-81ED-4DB2-BD59-A6C34878D82A}">
                    <a16:rowId xmlns:a16="http://schemas.microsoft.com/office/drawing/2014/main" xmlns="" val="10000"/>
                  </a:ext>
                </a:extLst>
              </a:tr>
              <a:tr h="24890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dirty="0" err="1" smtClean="0">
                          <a:ln>
                            <a:noFill/>
                          </a:ln>
                          <a:solidFill>
                            <a:schemeClr val="bg1"/>
                          </a:solidFill>
                          <a:effectLst/>
                        </a:rPr>
                        <a:t>абс</a:t>
                      </a:r>
                      <a:r>
                        <a:rPr kumimoji="0" lang="ru-RU" sz="1100" u="none" strike="noStrike" cap="none" normalizeH="0" baseline="0" dirty="0" smtClean="0">
                          <a:ln>
                            <a:noFill/>
                          </a:ln>
                          <a:solidFill>
                            <a:schemeClr val="bg1"/>
                          </a:solidFill>
                          <a:effectLst/>
                        </a:rPr>
                        <a:t>.</a:t>
                      </a:r>
                      <a:endParaRPr kumimoji="0" lang="ru-RU" sz="1100" b="0" i="0" u="none" strike="noStrike" cap="none" normalizeH="0" baseline="0" dirty="0" smtClean="0">
                        <a:ln>
                          <a:noFill/>
                        </a:ln>
                        <a:solidFill>
                          <a:schemeClr val="bg1"/>
                        </a:solidFill>
                        <a:effectLst/>
                        <a:latin typeface="Arial" charset="0"/>
                        <a:cs typeface="Arial"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dirty="0" smtClean="0">
                          <a:ln>
                            <a:noFill/>
                          </a:ln>
                          <a:solidFill>
                            <a:schemeClr val="bg1"/>
                          </a:solidFill>
                          <a:effectLst/>
                        </a:rPr>
                        <a:t>В %</a:t>
                      </a:r>
                      <a:endParaRPr kumimoji="0" lang="ru-RU" sz="1100" b="0" i="0" u="none" strike="noStrike" cap="none" normalizeH="0" baseline="0" dirty="0" smtClean="0">
                        <a:ln>
                          <a:noFill/>
                        </a:ln>
                        <a:solidFill>
                          <a:schemeClr val="bg1"/>
                        </a:solidFill>
                        <a:effectLst/>
                        <a:latin typeface="Arial" charset="0"/>
                        <a:cs typeface="Arial" charset="0"/>
                      </a:endParaRPr>
                    </a:p>
                  </a:txBody>
                  <a:tcPr marL="51435" marR="51435" marT="0" marB="0"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10001"/>
                  </a:ext>
                </a:extLst>
              </a:tr>
              <a:tr h="497801">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Россия</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Село</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38928,9</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39470,6</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38618,9</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37772,1</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37444,2</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37314,4</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37228,8</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37118,2</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37985,1</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-943,8</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97,6</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2"/>
                  </a:ext>
                </a:extLst>
              </a:tr>
              <a:tr h="497801">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Город</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108736,2</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107419,5</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105182,1</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105061,4</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105421,2</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105742,0</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106118,3</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106548,7</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108282,2</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-454,0</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99,6</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extLst>
                  <a:ext uri="{0D108BD9-81ED-4DB2-BD59-A6C34878D82A}">
                    <a16:rowId xmlns:a16="http://schemas.microsoft.com/office/drawing/2014/main" xmlns="" val="10003"/>
                  </a:ext>
                </a:extLst>
              </a:tr>
              <a:tr h="497801">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СЗФО</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Село</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2 725,9</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2 556,3</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2 404,7</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2 276,7</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2 239,0</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2 230,6</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2 222,4</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2 219,0</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2 204,1</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-521,8</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80,9</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extLst>
                  <a:ext uri="{0D108BD9-81ED-4DB2-BD59-A6C34878D82A}">
                    <a16:rowId xmlns:a16="http://schemas.microsoft.com/office/drawing/2014/main" xmlns="" val="10004"/>
                  </a:ext>
                </a:extLst>
              </a:tr>
              <a:tr h="497801">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Город</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12584,6</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11767,2</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11388,8</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11327,5</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11386,8</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11429,5</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11495,4</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11581,7</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11639,4</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-945,1</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92,5</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extLst>
                  <a:ext uri="{0D108BD9-81ED-4DB2-BD59-A6C34878D82A}">
                    <a16:rowId xmlns:a16="http://schemas.microsoft.com/office/drawing/2014/main" xmlns="" val="10005"/>
                  </a:ext>
                </a:extLst>
              </a:tr>
              <a:tr h="611269">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Вологод-ская обл.</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Село</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467,6</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406,5</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394,9</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362,1</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350,4</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345,6</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343,3</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339,6</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334,5</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-133,1</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71,5</a:t>
                      </a:r>
                      <a:endParaRPr kumimoji="0" lang="ru-RU" sz="1100" b="1"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extLst>
                  <a:ext uri="{0D108BD9-81ED-4DB2-BD59-A6C34878D82A}">
                    <a16:rowId xmlns:a16="http://schemas.microsoft.com/office/drawing/2014/main" xmlns="" val="10006"/>
                  </a:ext>
                </a:extLst>
              </a:tr>
              <a:tr h="611269">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Город</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886,9</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893,1</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850,8</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846,2</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850,8</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852,9</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dirty="0" smtClean="0">
                          <a:ln>
                            <a:noFill/>
                          </a:ln>
                          <a:effectLst/>
                        </a:rPr>
                        <a:t>852,9</a:t>
                      </a:r>
                      <a:endParaRPr kumimoji="0" lang="ru-RU" sz="1100" b="0" i="0" u="none" strike="noStrike" cap="none" normalizeH="0" baseline="0" dirty="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853,8</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856,5</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smtClean="0">
                          <a:ln>
                            <a:noFill/>
                          </a:ln>
                          <a:effectLst/>
                        </a:rPr>
                        <a:t>-30,4</a:t>
                      </a:r>
                      <a:endParaRPr kumimoji="0" lang="ru-RU" sz="1100" b="0" i="0" u="none" strike="noStrike" cap="none" normalizeH="0" baseline="0" smtClean="0">
                        <a:ln>
                          <a:noFill/>
                        </a:ln>
                        <a:solidFill>
                          <a:schemeClr val="tx1"/>
                        </a:solidFill>
                        <a:effectLst/>
                        <a:latin typeface="Arial" charset="0"/>
                        <a:cs typeface="Arial" charset="0"/>
                      </a:endParaRPr>
                    </a:p>
                  </a:txBody>
                  <a:tcPr marL="51435" marR="51435"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100" u="none" strike="noStrike" cap="none" normalizeH="0" baseline="0" dirty="0" smtClean="0">
                          <a:ln>
                            <a:noFill/>
                          </a:ln>
                          <a:effectLst/>
                        </a:rPr>
                        <a:t>96,6</a:t>
                      </a:r>
                      <a:endParaRPr kumimoji="0" lang="ru-RU" sz="1100" b="0" i="0" u="none" strike="noStrike" cap="none" normalizeH="0" baseline="0" dirty="0" smtClean="0">
                        <a:ln>
                          <a:noFill/>
                        </a:ln>
                        <a:solidFill>
                          <a:schemeClr val="tx1"/>
                        </a:solidFill>
                        <a:effectLst/>
                        <a:latin typeface="Arial" charset="0"/>
                        <a:cs typeface="Arial" charset="0"/>
                      </a:endParaRPr>
                    </a:p>
                  </a:txBody>
                  <a:tcPr marL="51435" marR="51435" marT="0" marB="0" anchor="ctr" horzOverflow="overflow"/>
                </a:tc>
                <a:extLst>
                  <a:ext uri="{0D108BD9-81ED-4DB2-BD59-A6C34878D82A}">
                    <a16:rowId xmlns:a16="http://schemas.microsoft.com/office/drawing/2014/main" xmlns="" val="10007"/>
                  </a:ext>
                </a:extLst>
              </a:tr>
            </a:tbl>
          </a:graphicData>
        </a:graphic>
      </p:graphicFrame>
      <p:sp>
        <p:nvSpPr>
          <p:cNvPr id="177272" name="Прямоугольник 4"/>
          <p:cNvSpPr>
            <a:spLocks noChangeArrowheads="1"/>
          </p:cNvSpPr>
          <p:nvPr/>
        </p:nvSpPr>
        <p:spPr bwMode="auto">
          <a:xfrm>
            <a:off x="798623" y="1109877"/>
            <a:ext cx="7812087" cy="5909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b="1" dirty="0">
                <a:solidFill>
                  <a:srgbClr val="C00000"/>
                </a:solidFill>
                <a:latin typeface="+mj-lt"/>
                <a:ea typeface="+mj-ea"/>
                <a:cs typeface="+mj-cs"/>
              </a:rPr>
              <a:t>Динамика численности постоянного населения регионов СЗФО </a:t>
            </a:r>
            <a:endParaRPr lang="ru-RU" altLang="ru-RU" b="1" dirty="0" smtClean="0">
              <a:solidFill>
                <a:srgbClr val="C00000"/>
              </a:solidFill>
              <a:latin typeface="+mj-lt"/>
              <a:ea typeface="+mj-ea"/>
              <a:cs typeface="+mj-cs"/>
            </a:endParaRPr>
          </a:p>
          <a:p>
            <a:pPr algn="ctr" eaLnBrk="0" hangingPunct="0">
              <a:lnSpc>
                <a:spcPct val="90000"/>
              </a:lnSpc>
            </a:pPr>
            <a:r>
              <a:rPr lang="ru-RU" altLang="ru-RU" b="1" dirty="0" smtClean="0">
                <a:solidFill>
                  <a:srgbClr val="C00000"/>
                </a:solidFill>
                <a:latin typeface="+mj-lt"/>
                <a:ea typeface="+mj-ea"/>
                <a:cs typeface="+mj-cs"/>
              </a:rPr>
              <a:t>на </a:t>
            </a:r>
            <a:r>
              <a:rPr lang="ru-RU" altLang="ru-RU" b="1" dirty="0">
                <a:solidFill>
                  <a:srgbClr val="C00000"/>
                </a:solidFill>
                <a:latin typeface="+mj-lt"/>
                <a:ea typeface="+mj-ea"/>
                <a:cs typeface="+mj-cs"/>
              </a:rPr>
              <a:t>начало года в 1990-2015 гг. (тыс. чел.)</a:t>
            </a:r>
          </a:p>
        </p:txBody>
      </p:sp>
      <p:sp>
        <p:nvSpPr>
          <p:cNvPr id="177273" name="TextBox 5"/>
          <p:cNvSpPr txBox="1">
            <a:spLocks noChangeArrowheads="1"/>
          </p:cNvSpPr>
          <p:nvPr/>
        </p:nvSpPr>
        <p:spPr bwMode="auto">
          <a:xfrm>
            <a:off x="1403648" y="1"/>
            <a:ext cx="7740352"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a:t>Внутренняя миграция. </a:t>
            </a:r>
            <a:r>
              <a:rPr lang="ru-RU" altLang="ru-RU" dirty="0" err="1"/>
              <a:t>Обезлюдение</a:t>
            </a:r>
            <a:r>
              <a:rPr lang="ru-RU" altLang="ru-RU" dirty="0"/>
              <a:t> села</a:t>
            </a:r>
          </a:p>
        </p:txBody>
      </p:sp>
      <p:sp>
        <p:nvSpPr>
          <p:cNvPr id="5"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44</a:t>
            </a:fld>
            <a:endParaRPr lang="ru-RU" sz="2000" b="1" dirty="0">
              <a:solidFill>
                <a:schemeClr val="bg1"/>
              </a:solidFill>
            </a:endParaRPr>
          </a:p>
        </p:txBody>
      </p:sp>
      <p:sp>
        <p:nvSpPr>
          <p:cNvPr id="6" name="Rectangle 346"/>
          <p:cNvSpPr>
            <a:spLocks noChangeArrowheads="1"/>
          </p:cNvSpPr>
          <p:nvPr/>
        </p:nvSpPr>
        <p:spPr bwMode="auto">
          <a:xfrm>
            <a:off x="1763688" y="5930116"/>
            <a:ext cx="7103112" cy="523220"/>
          </a:xfrm>
          <a:prstGeom prst="rect">
            <a:avLst/>
          </a:prstGeom>
          <a:noFill/>
          <a:ln w="9525">
            <a:noFill/>
            <a:miter lim="800000"/>
            <a:headEnd/>
            <a:tailEnd/>
          </a:ln>
        </p:spPr>
        <p:txBody>
          <a:bodyPr wrap="square">
            <a:spAutoFit/>
          </a:bodyPr>
          <a:lstStyle/>
          <a:p>
            <a:pPr algn="r"/>
            <a:r>
              <a:rPr lang="ru-RU" altLang="ru-RU" sz="1400" i="1" dirty="0">
                <a:solidFill>
                  <a:srgbClr val="1D4779"/>
                </a:solidFill>
                <a:latin typeface="+mn-lt"/>
              </a:rPr>
              <a:t>Источник: Федеральная служба государственной статистики. Центральная база статистических данных [Электронный ресурс]. – Режим доступа: http://cbsd.gks.ru/</a:t>
            </a:r>
          </a:p>
        </p:txBody>
      </p:sp>
    </p:spTree>
    <p:extLst>
      <p:ext uri="{BB962C8B-B14F-4D97-AF65-F5344CB8AC3E}">
        <p14:creationId xmlns:p14="http://schemas.microsoft.com/office/powerpoint/2010/main" val="3364522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Прямоугольник 6"/>
          <p:cNvSpPr>
            <a:spLocks noChangeArrowheads="1"/>
          </p:cNvSpPr>
          <p:nvPr/>
        </p:nvSpPr>
        <p:spPr bwMode="auto">
          <a:xfrm>
            <a:off x="467544" y="1181885"/>
            <a:ext cx="8281987" cy="5909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b="1" dirty="0">
                <a:solidFill>
                  <a:srgbClr val="C00000"/>
                </a:solidFill>
                <a:latin typeface="+mj-lt"/>
                <a:ea typeface="+mj-ea"/>
                <a:cs typeface="+mj-cs"/>
              </a:rPr>
              <a:t>Число населенных пунктов по данным переписей населения </a:t>
            </a:r>
          </a:p>
          <a:p>
            <a:pPr algn="ctr" eaLnBrk="0" hangingPunct="0">
              <a:lnSpc>
                <a:spcPct val="90000"/>
              </a:lnSpc>
            </a:pPr>
            <a:r>
              <a:rPr lang="ru-RU" altLang="ru-RU" b="1" dirty="0">
                <a:solidFill>
                  <a:srgbClr val="C00000"/>
                </a:solidFill>
                <a:latin typeface="+mj-lt"/>
                <a:ea typeface="+mj-ea"/>
                <a:cs typeface="+mj-cs"/>
              </a:rPr>
              <a:t>2002 и 2010 гг.</a:t>
            </a:r>
          </a:p>
        </p:txBody>
      </p:sp>
      <p:sp>
        <p:nvSpPr>
          <p:cNvPr id="179203" name="Номер слайда 12"/>
          <p:cNvSpPr txBox="1">
            <a:spLocks noGrp="1"/>
          </p:cNvSpPr>
          <p:nvPr/>
        </p:nvSpPr>
        <p:spPr bwMode="auto">
          <a:xfrm>
            <a:off x="7289800" y="6492875"/>
            <a:ext cx="1828800" cy="365125"/>
          </a:xfrm>
          <a:prstGeom prst="rect">
            <a:avLst/>
          </a:prstGeom>
          <a:noFill/>
          <a:ln w="9525">
            <a:noFill/>
            <a:miter lim="800000"/>
            <a:headEnd/>
            <a:tailEnd/>
          </a:ln>
        </p:spPr>
        <p:txBody>
          <a:bodyPr anchor="ctr"/>
          <a:lstStyle/>
          <a:p>
            <a:pPr algn="ctr" eaLnBrk="1" hangingPunct="1"/>
            <a:fld id="{D8B16643-3921-45DA-A899-8868D6DBA0D1}" type="slidenum">
              <a:rPr lang="ru-RU" altLang="ru-RU" sz="1200" b="1">
                <a:solidFill>
                  <a:srgbClr val="7F7F7F"/>
                </a:solidFill>
                <a:latin typeface="Calibri" pitchFamily="34" charset="0"/>
              </a:rPr>
              <a:pPr algn="ctr" eaLnBrk="1" hangingPunct="1"/>
              <a:t>45</a:t>
            </a:fld>
            <a:endParaRPr lang="ru-RU" altLang="ru-RU" sz="1200" b="1">
              <a:solidFill>
                <a:srgbClr val="7F7F7F"/>
              </a:solidFill>
              <a:latin typeface="Calibri" pitchFamily="34" charset="0"/>
            </a:endParaRPr>
          </a:p>
        </p:txBody>
      </p:sp>
      <p:graphicFrame>
        <p:nvGraphicFramePr>
          <p:cNvPr id="53299" name="Group 51"/>
          <p:cNvGraphicFramePr>
            <a:graphicFrameLocks noGrp="1"/>
          </p:cNvGraphicFramePr>
          <p:nvPr>
            <p:extLst>
              <p:ext uri="{D42A27DB-BD31-4B8C-83A1-F6EECF244321}">
                <p14:modId xmlns:p14="http://schemas.microsoft.com/office/powerpoint/2010/main" val="3175283387"/>
              </p:ext>
            </p:extLst>
          </p:nvPr>
        </p:nvGraphicFramePr>
        <p:xfrm>
          <a:off x="468313" y="1844673"/>
          <a:ext cx="8208962" cy="2952478"/>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11300">
                  <a:extLst>
                    <a:ext uri="{9D8B030D-6E8A-4147-A177-3AD203B41FA5}">
                      <a16:colId xmlns:a16="http://schemas.microsoft.com/office/drawing/2014/main" xmlns="" val="20000"/>
                    </a:ext>
                  </a:extLst>
                </a:gridCol>
                <a:gridCol w="936625">
                  <a:extLst>
                    <a:ext uri="{9D8B030D-6E8A-4147-A177-3AD203B41FA5}">
                      <a16:colId xmlns:a16="http://schemas.microsoft.com/office/drawing/2014/main" xmlns="" val="20001"/>
                    </a:ext>
                  </a:extLst>
                </a:gridCol>
                <a:gridCol w="939800">
                  <a:extLst>
                    <a:ext uri="{9D8B030D-6E8A-4147-A177-3AD203B41FA5}">
                      <a16:colId xmlns:a16="http://schemas.microsoft.com/office/drawing/2014/main" xmlns="" val="20002"/>
                    </a:ext>
                  </a:extLst>
                </a:gridCol>
                <a:gridCol w="1222375">
                  <a:extLst>
                    <a:ext uri="{9D8B030D-6E8A-4147-A177-3AD203B41FA5}">
                      <a16:colId xmlns:a16="http://schemas.microsoft.com/office/drawing/2014/main" xmlns="" val="20003"/>
                    </a:ext>
                  </a:extLst>
                </a:gridCol>
                <a:gridCol w="1222375">
                  <a:extLst>
                    <a:ext uri="{9D8B030D-6E8A-4147-A177-3AD203B41FA5}">
                      <a16:colId xmlns:a16="http://schemas.microsoft.com/office/drawing/2014/main" xmlns="" val="20004"/>
                    </a:ext>
                  </a:extLst>
                </a:gridCol>
                <a:gridCol w="1189037">
                  <a:extLst>
                    <a:ext uri="{9D8B030D-6E8A-4147-A177-3AD203B41FA5}">
                      <a16:colId xmlns:a16="http://schemas.microsoft.com/office/drawing/2014/main" xmlns="" val="20005"/>
                    </a:ext>
                  </a:extLst>
                </a:gridCol>
                <a:gridCol w="1187450">
                  <a:extLst>
                    <a:ext uri="{9D8B030D-6E8A-4147-A177-3AD203B41FA5}">
                      <a16:colId xmlns:a16="http://schemas.microsoft.com/office/drawing/2014/main" xmlns="" val="20006"/>
                    </a:ext>
                  </a:extLst>
                </a:gridCol>
              </a:tblGrid>
              <a:tr h="824957">
                <a:tc row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smtClean="0">
                          <a:ln>
                            <a:noFill/>
                          </a:ln>
                          <a:solidFill>
                            <a:schemeClr val="bg1"/>
                          </a:solidFill>
                          <a:effectLst/>
                          <a:latin typeface="+mn-lt"/>
                        </a:rPr>
                        <a:t>Территория</a:t>
                      </a:r>
                      <a:endParaRPr kumimoji="0" lang="ru-RU" altLang="ru-RU" sz="1600" b="1" i="0" u="none" strike="noStrike" cap="none" normalizeH="0" baseline="0" dirty="0" smtClean="0">
                        <a:ln>
                          <a:noFill/>
                        </a:ln>
                        <a:solidFill>
                          <a:schemeClr val="bg1"/>
                        </a:solidFill>
                        <a:effectLst/>
                        <a:latin typeface="+mn-lt"/>
                        <a:cs typeface="Arial" panose="020B0604020202020204" pitchFamily="34" charset="0"/>
                      </a:endParaRPr>
                    </a:p>
                  </a:txBody>
                  <a:tcPr anchor="ctr" horzOverflow="overflow">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solidFill>
                            <a:schemeClr val="bg1"/>
                          </a:solidFill>
                          <a:effectLst/>
                          <a:latin typeface="+mn-lt"/>
                        </a:rPr>
                        <a:t>Города</a:t>
                      </a:r>
                      <a:endParaRPr kumimoji="0" lang="ru-RU" altLang="ru-RU" sz="1600" b="1" i="0" u="none" strike="noStrike" cap="none" normalizeH="0" baseline="0" dirty="0" smtClean="0">
                        <a:ln>
                          <a:noFill/>
                        </a:ln>
                        <a:solidFill>
                          <a:schemeClr val="bg1"/>
                        </a:solidFill>
                        <a:effectLst/>
                        <a:latin typeface="+mn-lt"/>
                        <a:cs typeface="Arial" panose="020B0604020202020204" pitchFamily="34"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lang="ru-RU"/>
                    </a:p>
                  </a:txBody>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solidFill>
                            <a:schemeClr val="bg1"/>
                          </a:solidFill>
                          <a:effectLst/>
                          <a:latin typeface="+mn-lt"/>
                        </a:rPr>
                        <a:t>Сельские населенные пункты</a:t>
                      </a:r>
                      <a:endParaRPr kumimoji="0" lang="ru-RU" altLang="ru-RU" sz="1600" b="1" i="0" u="none" strike="noStrike" cap="none" normalizeH="0" baseline="0" dirty="0" smtClean="0">
                        <a:ln>
                          <a:noFill/>
                        </a:ln>
                        <a:solidFill>
                          <a:schemeClr val="bg1"/>
                        </a:solidFill>
                        <a:effectLst/>
                        <a:latin typeface="+mn-lt"/>
                        <a:cs typeface="Arial" panose="020B0604020202020204" pitchFamily="34"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lang="ru-RU"/>
                    </a:p>
                  </a:txBody>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solidFill>
                            <a:schemeClr val="bg1"/>
                          </a:solidFill>
                          <a:effectLst/>
                          <a:latin typeface="+mn-lt"/>
                        </a:rPr>
                        <a:t>В том числе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solidFill>
                            <a:schemeClr val="bg1"/>
                          </a:solidFill>
                          <a:effectLst/>
                          <a:latin typeface="+mn-lt"/>
                        </a:rPr>
                        <a:t>без населения</a:t>
                      </a:r>
                      <a:endParaRPr kumimoji="0" lang="ru-RU" altLang="ru-RU" sz="1600" b="1" i="0" u="none" strike="noStrike" cap="none" normalizeH="0" baseline="0" dirty="0" smtClean="0">
                        <a:ln>
                          <a:noFill/>
                        </a:ln>
                        <a:solidFill>
                          <a:schemeClr val="bg1"/>
                        </a:solidFill>
                        <a:effectLst/>
                        <a:latin typeface="+mn-lt"/>
                        <a:cs typeface="Arial" panose="020B0604020202020204" pitchFamily="34" charset="0"/>
                      </a:endParaRPr>
                    </a:p>
                  </a:txBody>
                  <a:tcPr anchor="ctr" horzOverflow="overflow">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60000"/>
                        <a:lumOff val="40000"/>
                      </a:schemeClr>
                    </a:solidFill>
                  </a:tcPr>
                </a:tc>
                <a:tc hMerge="1">
                  <a:txBody>
                    <a:bodyPr/>
                    <a:lstStyle/>
                    <a:p>
                      <a:endParaRPr lang="ru-RU"/>
                    </a:p>
                  </a:txBody>
                  <a:tcPr/>
                </a:tc>
                <a:extLst>
                  <a:ext uri="{0D108BD9-81ED-4DB2-BD59-A6C34878D82A}">
                    <a16:rowId xmlns:a16="http://schemas.microsoft.com/office/drawing/2014/main" xmlns="" val="10000"/>
                  </a:ext>
                </a:extLst>
              </a:tr>
              <a:tr h="477607">
                <a:tc vMerge="1">
                  <a:txBody>
                    <a:bodyPr/>
                    <a:lstStyle/>
                    <a:p>
                      <a:endParaRPr lang="ru-RU"/>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smtClean="0">
                          <a:ln>
                            <a:noFill/>
                          </a:ln>
                          <a:solidFill>
                            <a:schemeClr val="bg1"/>
                          </a:solidFill>
                          <a:effectLst/>
                          <a:latin typeface="+mn-lt"/>
                        </a:rPr>
                        <a:t>2002 г.</a:t>
                      </a:r>
                      <a:endParaRPr kumimoji="0" lang="ru-RU" altLang="ru-RU" sz="1600" b="1" i="0" u="none" strike="noStrike" cap="none" normalizeH="0" baseline="0" smtClean="0">
                        <a:ln>
                          <a:noFill/>
                        </a:ln>
                        <a:solidFill>
                          <a:schemeClr val="bg1"/>
                        </a:solidFill>
                        <a:effectLst/>
                        <a:latin typeface="+mn-lt"/>
                        <a:cs typeface="Arial" panose="020B0604020202020204" pitchFamily="34"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solidFill>
                            <a:schemeClr val="bg1"/>
                          </a:solidFill>
                          <a:effectLst/>
                          <a:latin typeface="+mn-lt"/>
                        </a:rPr>
                        <a:t>2010 г.</a:t>
                      </a:r>
                      <a:endParaRPr kumimoji="0" lang="ru-RU" altLang="ru-RU" sz="1600" b="1" i="0" u="none" strike="noStrike" cap="none" normalizeH="0" baseline="0" dirty="0" smtClean="0">
                        <a:ln>
                          <a:noFill/>
                        </a:ln>
                        <a:solidFill>
                          <a:schemeClr val="bg1"/>
                        </a:solidFill>
                        <a:effectLst/>
                        <a:latin typeface="+mn-lt"/>
                        <a:cs typeface="Arial" panose="020B0604020202020204" pitchFamily="34"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solidFill>
                            <a:schemeClr val="bg1"/>
                          </a:solidFill>
                          <a:effectLst/>
                          <a:latin typeface="+mn-lt"/>
                        </a:rPr>
                        <a:t>2002 г.</a:t>
                      </a:r>
                      <a:endParaRPr kumimoji="0" lang="ru-RU" altLang="ru-RU" sz="1600" b="1" i="0" u="none" strike="noStrike" cap="none" normalizeH="0" baseline="0" dirty="0" smtClean="0">
                        <a:ln>
                          <a:noFill/>
                        </a:ln>
                        <a:solidFill>
                          <a:schemeClr val="bg1"/>
                        </a:solidFill>
                        <a:effectLst/>
                        <a:latin typeface="+mn-lt"/>
                        <a:cs typeface="Arial" panose="020B0604020202020204" pitchFamily="34"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solidFill>
                            <a:schemeClr val="bg1"/>
                          </a:solidFill>
                          <a:effectLst/>
                          <a:latin typeface="+mn-lt"/>
                        </a:rPr>
                        <a:t>2010 г.</a:t>
                      </a:r>
                      <a:endParaRPr kumimoji="0" lang="ru-RU" altLang="ru-RU" sz="1600" b="1" i="0" u="none" strike="noStrike" cap="none" normalizeH="0" baseline="0" dirty="0" smtClean="0">
                        <a:ln>
                          <a:noFill/>
                        </a:ln>
                        <a:solidFill>
                          <a:schemeClr val="bg1"/>
                        </a:solidFill>
                        <a:effectLst/>
                        <a:latin typeface="+mn-lt"/>
                        <a:cs typeface="Arial" panose="020B0604020202020204" pitchFamily="34"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solidFill>
                            <a:schemeClr val="bg1"/>
                          </a:solidFill>
                          <a:effectLst/>
                          <a:latin typeface="+mn-lt"/>
                        </a:rPr>
                        <a:t>2002 г.</a:t>
                      </a:r>
                      <a:endParaRPr kumimoji="0" lang="ru-RU" altLang="ru-RU" sz="1600" b="1" i="0" u="none" strike="noStrike" cap="none" normalizeH="0" baseline="0" dirty="0" smtClean="0">
                        <a:ln>
                          <a:noFill/>
                        </a:ln>
                        <a:solidFill>
                          <a:schemeClr val="bg1"/>
                        </a:solidFill>
                        <a:effectLst/>
                        <a:latin typeface="+mn-lt"/>
                        <a:cs typeface="Arial" panose="020B0604020202020204" pitchFamily="34"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smtClean="0">
                          <a:ln>
                            <a:noFill/>
                          </a:ln>
                          <a:solidFill>
                            <a:schemeClr val="bg1"/>
                          </a:solidFill>
                          <a:effectLst/>
                          <a:latin typeface="+mn-lt"/>
                        </a:rPr>
                        <a:t>2010 г.</a:t>
                      </a:r>
                      <a:endParaRPr kumimoji="0" lang="ru-RU" altLang="ru-RU" sz="1600" b="1" i="0" u="none" strike="noStrike" cap="none" normalizeH="0" baseline="0" smtClean="0">
                        <a:ln>
                          <a:noFill/>
                        </a:ln>
                        <a:solidFill>
                          <a:schemeClr val="bg1"/>
                        </a:solidFill>
                        <a:effectLst/>
                        <a:latin typeface="+mn-lt"/>
                        <a:cs typeface="Arial" panose="020B0604020202020204" pitchFamily="34" charset="0"/>
                      </a:endParaRPr>
                    </a:p>
                  </a:txBody>
                  <a:tcPr anchor="ctr" horzOverflow="overflow">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10001"/>
                  </a:ext>
                </a:extLst>
              </a:tr>
              <a:tr h="82495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effectLst/>
                          <a:latin typeface="+mn-lt"/>
                        </a:rPr>
                        <a:t>Российская Федерация</a:t>
                      </a:r>
                      <a:endParaRPr kumimoji="0" lang="ru-RU" altLang="ru-RU" sz="1600" b="1"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lnT w="28575" cap="flat" cmpd="sng" algn="ctr">
                      <a:solidFill>
                        <a:schemeClr val="bg1"/>
                      </a:solidFill>
                      <a:prstDash val="solid"/>
                      <a:round/>
                      <a:headEnd type="none" w="med" len="med"/>
                      <a:tailEnd type="none" w="med" len="med"/>
                    </a:lnT>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effectLst/>
                          <a:latin typeface="+mn-lt"/>
                        </a:rPr>
                        <a:t>1098</a:t>
                      </a:r>
                      <a:endParaRPr kumimoji="0" lang="ru-RU" altLang="ru-RU" sz="1600" b="1"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lnT w="28575" cap="flat" cmpd="sng" algn="ctr">
                      <a:solidFill>
                        <a:schemeClr val="bg1"/>
                      </a:solidFill>
                      <a:prstDash val="solid"/>
                      <a:round/>
                      <a:headEnd type="none" w="med" len="med"/>
                      <a:tailEnd type="none" w="med" len="med"/>
                    </a:lnT>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smtClean="0">
                          <a:ln>
                            <a:noFill/>
                          </a:ln>
                          <a:effectLst/>
                          <a:latin typeface="+mn-lt"/>
                        </a:rPr>
                        <a:t>1100</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lnT w="28575" cap="flat" cmpd="sng" algn="ctr">
                      <a:solidFill>
                        <a:schemeClr val="bg1"/>
                      </a:solidFill>
                      <a:prstDash val="solid"/>
                      <a:round/>
                      <a:headEnd type="none" w="med" len="med"/>
                      <a:tailEnd type="none" w="med" len="med"/>
                    </a:lnT>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smtClean="0">
                          <a:ln>
                            <a:noFill/>
                          </a:ln>
                          <a:effectLst/>
                          <a:latin typeface="+mn-lt"/>
                        </a:rPr>
                        <a:t>155289</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lnT w="28575" cap="flat" cmpd="sng" algn="ctr">
                      <a:solidFill>
                        <a:schemeClr val="bg1"/>
                      </a:solidFill>
                      <a:prstDash val="solid"/>
                      <a:round/>
                      <a:headEnd type="none" w="med" len="med"/>
                      <a:tailEnd type="none" w="med" len="med"/>
                    </a:lnT>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effectLst/>
                          <a:latin typeface="+mn-lt"/>
                        </a:rPr>
                        <a:t>153124</a:t>
                      </a:r>
                      <a:endParaRPr kumimoji="0" lang="ru-RU" altLang="ru-RU" sz="1600" b="1"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lnT w="28575" cap="flat" cmpd="sng" algn="ctr">
                      <a:solidFill>
                        <a:schemeClr val="bg1"/>
                      </a:solidFill>
                      <a:prstDash val="solid"/>
                      <a:round/>
                      <a:headEnd type="none" w="med" len="med"/>
                      <a:tailEnd type="none" w="med" len="med"/>
                    </a:lnT>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smtClean="0">
                          <a:ln>
                            <a:noFill/>
                          </a:ln>
                          <a:effectLst/>
                          <a:latin typeface="+mn-lt"/>
                        </a:rPr>
                        <a:t>13086</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lnT w="28575" cap="flat" cmpd="sng" algn="ctr">
                      <a:solidFill>
                        <a:schemeClr val="bg1"/>
                      </a:solidFill>
                      <a:prstDash val="solid"/>
                      <a:round/>
                      <a:headEnd type="none" w="med" len="med"/>
                      <a:tailEnd type="none" w="med" len="med"/>
                    </a:lnT>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smtClean="0">
                          <a:ln>
                            <a:noFill/>
                          </a:ln>
                          <a:effectLst/>
                          <a:latin typeface="+mn-lt"/>
                        </a:rPr>
                        <a:t>19416</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2"/>
                  </a:ext>
                </a:extLst>
              </a:tr>
              <a:tr h="82495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smtClean="0">
                          <a:ln>
                            <a:noFill/>
                          </a:ln>
                          <a:effectLst/>
                          <a:latin typeface="+mn-lt"/>
                        </a:rPr>
                        <a:t>Вологодская область</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smtClean="0">
                          <a:ln>
                            <a:noFill/>
                          </a:ln>
                          <a:effectLst/>
                          <a:latin typeface="+mn-lt"/>
                        </a:rPr>
                        <a:t>15</a:t>
                      </a:r>
                      <a:endParaRPr kumimoji="0" lang="ru-RU" altLang="ru-RU" sz="1600" b="1" i="0" u="none" strike="noStrike" cap="none" normalizeH="0" baseline="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effectLst/>
                          <a:latin typeface="+mn-lt"/>
                        </a:rPr>
                        <a:t>15</a:t>
                      </a:r>
                      <a:endParaRPr kumimoji="0" lang="ru-RU" altLang="ru-RU" sz="1600" b="1"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effectLst/>
                          <a:latin typeface="+mn-lt"/>
                        </a:rPr>
                        <a:t>8041</a:t>
                      </a:r>
                      <a:endParaRPr kumimoji="0" lang="ru-RU" altLang="ru-RU" sz="1600" b="1"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effectLst/>
                          <a:latin typeface="+mn-lt"/>
                        </a:rPr>
                        <a:t>8006</a:t>
                      </a:r>
                      <a:endParaRPr kumimoji="0" lang="ru-RU" altLang="ru-RU" sz="1600" b="1"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effectLst/>
                          <a:latin typeface="+mn-lt"/>
                        </a:rPr>
                        <a:t>1625</a:t>
                      </a:r>
                      <a:endParaRPr kumimoji="0" lang="ru-RU" altLang="ru-RU" sz="1600" b="1"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u="none" strike="noStrike" cap="none" normalizeH="0" baseline="0" dirty="0" smtClean="0">
                          <a:ln>
                            <a:noFill/>
                          </a:ln>
                          <a:effectLst/>
                          <a:latin typeface="+mn-lt"/>
                        </a:rPr>
                        <a:t>2131</a:t>
                      </a:r>
                      <a:endParaRPr kumimoji="0" lang="ru-RU" altLang="ru-RU" sz="1600" b="1" i="0" u="none" strike="noStrike" cap="none" normalizeH="0" baseline="0" dirty="0" smtClean="0">
                        <a:ln>
                          <a:noFill/>
                        </a:ln>
                        <a:solidFill>
                          <a:schemeClr val="tx1"/>
                        </a:solidFill>
                        <a:effectLst/>
                        <a:latin typeface="+mn-lt"/>
                        <a:cs typeface="Arial" panose="020B0604020202020204" pitchFamily="34" charset="0"/>
                      </a:endParaRPr>
                    </a:p>
                  </a:txBody>
                  <a:tcPr anchor="ctr" horzOverflow="overflow"/>
                </a:tc>
                <a:extLst>
                  <a:ext uri="{0D108BD9-81ED-4DB2-BD59-A6C34878D82A}">
                    <a16:rowId xmlns:a16="http://schemas.microsoft.com/office/drawing/2014/main" xmlns="" val="10003"/>
                  </a:ext>
                </a:extLst>
              </a:tr>
            </a:tbl>
          </a:graphicData>
        </a:graphic>
      </p:graphicFrame>
      <p:pic>
        <p:nvPicPr>
          <p:cNvPr id="179242" name="Picture 2"/>
          <p:cNvPicPr>
            <a:picLocks noChangeAspect="1" noChangeArrowheads="1"/>
          </p:cNvPicPr>
          <p:nvPr/>
        </p:nvPicPr>
        <p:blipFill>
          <a:blip r:embed="rId2"/>
          <a:srcRect/>
          <a:stretch>
            <a:fillRect/>
          </a:stretch>
        </p:blipFill>
        <p:spPr bwMode="auto">
          <a:xfrm>
            <a:off x="8021638" y="3873773"/>
            <a:ext cx="942975" cy="1066800"/>
          </a:xfrm>
          <a:prstGeom prst="rect">
            <a:avLst/>
          </a:prstGeom>
          <a:noFill/>
          <a:ln w="9525">
            <a:noFill/>
            <a:miter lim="800000"/>
            <a:headEnd/>
            <a:tailEnd/>
          </a:ln>
        </p:spPr>
      </p:pic>
      <p:sp>
        <p:nvSpPr>
          <p:cNvPr id="179243" name="Rectangle 258"/>
          <p:cNvSpPr>
            <a:spLocks noChangeArrowheads="1"/>
          </p:cNvSpPr>
          <p:nvPr/>
        </p:nvSpPr>
        <p:spPr bwMode="auto">
          <a:xfrm>
            <a:off x="323851" y="5201324"/>
            <a:ext cx="8424614" cy="738664"/>
          </a:xfrm>
          <a:prstGeom prst="rect">
            <a:avLst/>
          </a:prstGeom>
          <a:noFill/>
          <a:ln w="9525">
            <a:noFill/>
            <a:miter lim="800000"/>
            <a:headEnd/>
            <a:tailEnd/>
          </a:ln>
        </p:spPr>
        <p:txBody>
          <a:bodyPr wrap="square">
            <a:spAutoFit/>
          </a:bodyPr>
          <a:lstStyle/>
          <a:p>
            <a:pPr algn="r"/>
            <a:r>
              <a:rPr lang="ru-RU" altLang="ru-RU" sz="1400" i="1" dirty="0">
                <a:solidFill>
                  <a:srgbClr val="1D4779"/>
                </a:solidFill>
                <a:latin typeface="+mn-lt"/>
              </a:rPr>
              <a:t>Источники: Итоги Всероссийской переписи населения 2002 [Электронный ресурс]. – Режим доступа: http://www.perepis2002.ru/index.html?id=13; Итоги Всероссийской переписи населения 2010 [Электронный ресурс]. – Режим доступа: http://www.gks.ru/free_doc/new_site/perepis2010/croc/perepis_itogi1612.htm </a:t>
            </a:r>
          </a:p>
        </p:txBody>
      </p:sp>
      <p:sp>
        <p:nvSpPr>
          <p:cNvPr id="8"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45</a:t>
            </a:fld>
            <a:endParaRPr lang="ru-RU" sz="2000" b="1" dirty="0">
              <a:solidFill>
                <a:schemeClr val="bg1"/>
              </a:solidFill>
            </a:endParaRPr>
          </a:p>
        </p:txBody>
      </p:sp>
      <p:sp>
        <p:nvSpPr>
          <p:cNvPr id="9" name="TextBox 5"/>
          <p:cNvSpPr txBox="1">
            <a:spLocks noChangeArrowheads="1"/>
          </p:cNvSpPr>
          <p:nvPr/>
        </p:nvSpPr>
        <p:spPr bwMode="auto">
          <a:xfrm>
            <a:off x="1403648" y="1"/>
            <a:ext cx="7740352"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a:t>Внутренняя миграция. </a:t>
            </a:r>
            <a:r>
              <a:rPr lang="ru-RU" altLang="ru-RU" dirty="0" err="1"/>
              <a:t>Обезлюдение</a:t>
            </a:r>
            <a:r>
              <a:rPr lang="ru-RU" altLang="ru-RU" dirty="0"/>
              <a:t> села</a:t>
            </a:r>
          </a:p>
        </p:txBody>
      </p:sp>
    </p:spTree>
    <p:extLst>
      <p:ext uri="{BB962C8B-B14F-4D97-AF65-F5344CB8AC3E}">
        <p14:creationId xmlns:p14="http://schemas.microsoft.com/office/powerpoint/2010/main" val="37548628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0226" name="Диаграмма 3"/>
          <p:cNvGraphicFramePr>
            <a:graphicFrameLocks/>
          </p:cNvGraphicFramePr>
          <p:nvPr>
            <p:extLst>
              <p:ext uri="{D42A27DB-BD31-4B8C-83A1-F6EECF244321}">
                <p14:modId xmlns:p14="http://schemas.microsoft.com/office/powerpoint/2010/main" val="553726105"/>
              </p:ext>
            </p:extLst>
          </p:nvPr>
        </p:nvGraphicFramePr>
        <p:xfrm>
          <a:off x="546473" y="1628800"/>
          <a:ext cx="8275265" cy="4780722"/>
        </p:xfrm>
        <a:graphic>
          <a:graphicData uri="http://schemas.openxmlformats.org/presentationml/2006/ole">
            <mc:AlternateContent xmlns:mc="http://schemas.openxmlformats.org/markup-compatibility/2006">
              <mc:Choice xmlns:v="urn:schemas-microsoft-com:vml" Requires="v">
                <p:oleObj spid="_x0000_s53293" r:id="rId4" imgW="8888738" imgH="5230821" progId="Excel.Chart.8">
                  <p:embed/>
                </p:oleObj>
              </mc:Choice>
              <mc:Fallback>
                <p:oleObj r:id="rId4" imgW="8888738" imgH="5230821"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473" y="1628800"/>
                        <a:ext cx="8275265" cy="4780722"/>
                      </a:xfrm>
                      <a:prstGeom prst="rect">
                        <a:avLst/>
                      </a:prstGeom>
                      <a:noFill/>
                      <a:extLst/>
                    </p:spPr>
                  </p:pic>
                </p:oleObj>
              </mc:Fallback>
            </mc:AlternateContent>
          </a:graphicData>
        </a:graphic>
      </p:graphicFrame>
      <p:sp>
        <p:nvSpPr>
          <p:cNvPr id="180227" name="Прямоугольник 4"/>
          <p:cNvSpPr>
            <a:spLocks noChangeArrowheads="1"/>
          </p:cNvSpPr>
          <p:nvPr/>
        </p:nvSpPr>
        <p:spPr bwMode="auto">
          <a:xfrm>
            <a:off x="179388" y="1109877"/>
            <a:ext cx="8642350" cy="5909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b="1" dirty="0">
                <a:solidFill>
                  <a:srgbClr val="C00000"/>
                </a:solidFill>
                <a:latin typeface="+mj-lt"/>
                <a:ea typeface="+mj-ea"/>
                <a:cs typeface="+mj-cs"/>
              </a:rPr>
              <a:t>Вариативный прогноз численности сельского населения </a:t>
            </a:r>
            <a:endParaRPr lang="ru-RU" altLang="ru-RU" b="1" dirty="0" smtClean="0">
              <a:solidFill>
                <a:srgbClr val="C00000"/>
              </a:solidFill>
              <a:latin typeface="+mj-lt"/>
              <a:ea typeface="+mj-ea"/>
              <a:cs typeface="+mj-cs"/>
            </a:endParaRPr>
          </a:p>
          <a:p>
            <a:pPr algn="ctr" eaLnBrk="0" hangingPunct="0">
              <a:lnSpc>
                <a:spcPct val="90000"/>
              </a:lnSpc>
            </a:pPr>
            <a:r>
              <a:rPr lang="ru-RU" altLang="ru-RU" b="1" dirty="0" smtClean="0">
                <a:solidFill>
                  <a:srgbClr val="C00000"/>
                </a:solidFill>
                <a:latin typeface="+mj-lt"/>
                <a:ea typeface="+mj-ea"/>
                <a:cs typeface="+mj-cs"/>
              </a:rPr>
              <a:t>Северо-Западного </a:t>
            </a:r>
            <a:r>
              <a:rPr lang="ru-RU" altLang="ru-RU" b="1" dirty="0">
                <a:solidFill>
                  <a:srgbClr val="C00000"/>
                </a:solidFill>
                <a:latin typeface="+mj-lt"/>
                <a:ea typeface="+mj-ea"/>
                <a:cs typeface="+mj-cs"/>
              </a:rPr>
              <a:t>федерального округа на 2015-2035 гг. (тыс. человек)</a:t>
            </a:r>
          </a:p>
        </p:txBody>
      </p:sp>
      <p:sp>
        <p:nvSpPr>
          <p:cNvPr id="5"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46</a:t>
            </a:fld>
            <a:endParaRPr lang="ru-RU" sz="2000" b="1" dirty="0">
              <a:solidFill>
                <a:schemeClr val="bg1"/>
              </a:solidFill>
            </a:endParaRPr>
          </a:p>
        </p:txBody>
      </p:sp>
      <p:sp>
        <p:nvSpPr>
          <p:cNvPr id="6" name="TextBox 5"/>
          <p:cNvSpPr txBox="1">
            <a:spLocks noChangeArrowheads="1"/>
          </p:cNvSpPr>
          <p:nvPr/>
        </p:nvSpPr>
        <p:spPr bwMode="auto">
          <a:xfrm>
            <a:off x="1403648" y="1"/>
            <a:ext cx="7740352"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a:t>Внутренняя миграция. </a:t>
            </a:r>
            <a:r>
              <a:rPr lang="ru-RU" altLang="ru-RU" dirty="0" err="1"/>
              <a:t>Обезлюдение</a:t>
            </a:r>
            <a:r>
              <a:rPr lang="ru-RU" altLang="ru-RU" dirty="0"/>
              <a:t> села</a:t>
            </a:r>
          </a:p>
        </p:txBody>
      </p:sp>
    </p:spTree>
    <p:extLst>
      <p:ext uri="{BB962C8B-B14F-4D97-AF65-F5344CB8AC3E}">
        <p14:creationId xmlns:p14="http://schemas.microsoft.com/office/powerpoint/2010/main" val="234835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2274" name="Диаграмма 3"/>
          <p:cNvGraphicFramePr>
            <a:graphicFrameLocks/>
          </p:cNvGraphicFramePr>
          <p:nvPr>
            <p:extLst>
              <p:ext uri="{D42A27DB-BD31-4B8C-83A1-F6EECF244321}">
                <p14:modId xmlns:p14="http://schemas.microsoft.com/office/powerpoint/2010/main" val="50703484"/>
              </p:ext>
            </p:extLst>
          </p:nvPr>
        </p:nvGraphicFramePr>
        <p:xfrm>
          <a:off x="398019" y="1277739"/>
          <a:ext cx="3791394" cy="2534731"/>
        </p:xfrm>
        <a:graphic>
          <a:graphicData uri="http://schemas.openxmlformats.org/presentationml/2006/ole">
            <mc:AlternateContent xmlns:mc="http://schemas.openxmlformats.org/markup-compatibility/2006">
              <mc:Choice xmlns:v="urn:schemas-microsoft-com:vml" Requires="v">
                <p:oleObj spid="_x0000_s54446" name="Диаграмма" r:id="rId4" imgW="3933808" imgH="2724285" progId="Excel.Chart.8">
                  <p:embed/>
                </p:oleObj>
              </mc:Choice>
              <mc:Fallback>
                <p:oleObj name="Диаграмма" r:id="rId4" imgW="3933808" imgH="272428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19" y="1277739"/>
                        <a:ext cx="3791394" cy="2534731"/>
                      </a:xfrm>
                      <a:prstGeom prst="rect">
                        <a:avLst/>
                      </a:prstGeom>
                      <a:noFill/>
                      <a:extLst/>
                    </p:spPr>
                  </p:pic>
                </p:oleObj>
              </mc:Fallback>
            </mc:AlternateContent>
          </a:graphicData>
        </a:graphic>
      </p:graphicFrame>
      <p:graphicFrame>
        <p:nvGraphicFramePr>
          <p:cNvPr id="182275" name="Диаграмма 4"/>
          <p:cNvGraphicFramePr>
            <a:graphicFrameLocks/>
          </p:cNvGraphicFramePr>
          <p:nvPr>
            <p:extLst>
              <p:ext uri="{D42A27DB-BD31-4B8C-83A1-F6EECF244321}">
                <p14:modId xmlns:p14="http://schemas.microsoft.com/office/powerpoint/2010/main" val="2423198079"/>
              </p:ext>
            </p:extLst>
          </p:nvPr>
        </p:nvGraphicFramePr>
        <p:xfrm>
          <a:off x="4941561" y="1206301"/>
          <a:ext cx="3957964" cy="2534731"/>
        </p:xfrm>
        <a:graphic>
          <a:graphicData uri="http://schemas.openxmlformats.org/presentationml/2006/ole">
            <mc:AlternateContent xmlns:mc="http://schemas.openxmlformats.org/markup-compatibility/2006">
              <mc:Choice xmlns:v="urn:schemas-microsoft-com:vml" Requires="v">
                <p:oleObj spid="_x0000_s54447" r:id="rId6" imgW="4109060" imgH="2725148" progId="Excel.Chart.8">
                  <p:embed/>
                </p:oleObj>
              </mc:Choice>
              <mc:Fallback>
                <p:oleObj r:id="rId6" imgW="4109060" imgH="2725148"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1561" y="1206301"/>
                        <a:ext cx="3957964" cy="2534731"/>
                      </a:xfrm>
                      <a:prstGeom prst="rect">
                        <a:avLst/>
                      </a:prstGeom>
                      <a:noFill/>
                      <a:extLst/>
                    </p:spPr>
                  </p:pic>
                </p:oleObj>
              </mc:Fallback>
            </mc:AlternateContent>
          </a:graphicData>
        </a:graphic>
      </p:graphicFrame>
      <p:graphicFrame>
        <p:nvGraphicFramePr>
          <p:cNvPr id="182276" name="Диаграмма 5"/>
          <p:cNvGraphicFramePr>
            <a:graphicFrameLocks/>
          </p:cNvGraphicFramePr>
          <p:nvPr>
            <p:extLst>
              <p:ext uri="{D42A27DB-BD31-4B8C-83A1-F6EECF244321}">
                <p14:modId xmlns:p14="http://schemas.microsoft.com/office/powerpoint/2010/main" val="101487135"/>
              </p:ext>
            </p:extLst>
          </p:nvPr>
        </p:nvGraphicFramePr>
        <p:xfrm>
          <a:off x="467544" y="3860800"/>
          <a:ext cx="3701231" cy="2369487"/>
        </p:xfrm>
        <a:graphic>
          <a:graphicData uri="http://schemas.openxmlformats.org/presentationml/2006/ole">
            <mc:AlternateContent xmlns:mc="http://schemas.openxmlformats.org/markup-compatibility/2006">
              <mc:Choice xmlns:v="urn:schemas-microsoft-com:vml" Requires="v">
                <p:oleObj spid="_x0000_s54448" r:id="rId8" imgW="3840813" imgH="2554445" progId="Excel.Chart.8">
                  <p:embed/>
                </p:oleObj>
              </mc:Choice>
              <mc:Fallback>
                <p:oleObj r:id="rId8" imgW="3840813" imgH="2554445" progId="Excel.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544" y="3860800"/>
                        <a:ext cx="3701231" cy="2369487"/>
                      </a:xfrm>
                      <a:prstGeom prst="rect">
                        <a:avLst/>
                      </a:prstGeom>
                      <a:noFill/>
                      <a:extLst/>
                    </p:spPr>
                  </p:pic>
                </p:oleObj>
              </mc:Fallback>
            </mc:AlternateContent>
          </a:graphicData>
        </a:graphic>
      </p:graphicFrame>
      <p:graphicFrame>
        <p:nvGraphicFramePr>
          <p:cNvPr id="182277" name="Диаграмма 6"/>
          <p:cNvGraphicFramePr>
            <a:graphicFrameLocks/>
          </p:cNvGraphicFramePr>
          <p:nvPr>
            <p:extLst>
              <p:ext uri="{D42A27DB-BD31-4B8C-83A1-F6EECF244321}">
                <p14:modId xmlns:p14="http://schemas.microsoft.com/office/powerpoint/2010/main" val="2468707717"/>
              </p:ext>
            </p:extLst>
          </p:nvPr>
        </p:nvGraphicFramePr>
        <p:xfrm>
          <a:off x="4868997" y="3789363"/>
          <a:ext cx="3928928" cy="2370962"/>
        </p:xfrm>
        <a:graphic>
          <a:graphicData uri="http://schemas.openxmlformats.org/presentationml/2006/ole">
            <mc:AlternateContent xmlns:mc="http://schemas.openxmlformats.org/markup-compatibility/2006">
              <mc:Choice xmlns:v="urn:schemas-microsoft-com:vml" Requires="v">
                <p:oleObj spid="_x0000_s54449" r:id="rId10" imgW="4084674" imgH="2548349" progId="Excel.Chart.8">
                  <p:embed/>
                </p:oleObj>
              </mc:Choice>
              <mc:Fallback>
                <p:oleObj r:id="rId10" imgW="4084674" imgH="2548349"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8997" y="3789363"/>
                        <a:ext cx="3928928" cy="2370962"/>
                      </a:xfrm>
                      <a:prstGeom prst="rect">
                        <a:avLst/>
                      </a:prstGeom>
                      <a:noFill/>
                      <a:extLst/>
                    </p:spPr>
                  </p:pic>
                </p:oleObj>
              </mc:Fallback>
            </mc:AlternateContent>
          </a:graphicData>
        </a:graphic>
      </p:graphicFrame>
      <p:sp>
        <p:nvSpPr>
          <p:cNvPr id="8" name="Стрелка вправо 7"/>
          <p:cNvSpPr/>
          <p:nvPr/>
        </p:nvSpPr>
        <p:spPr>
          <a:xfrm rot="2102057">
            <a:off x="4233273" y="6315076"/>
            <a:ext cx="223838" cy="138112"/>
          </a:xfrm>
          <a:prstGeom prst="rightArrow">
            <a:avLst/>
          </a:prstGeom>
          <a:solidFill>
            <a:srgbClr val="C00000"/>
          </a:solidFill>
          <a:ln w="25400" cap="flat" cmpd="sng" algn="ctr">
            <a:solidFill>
              <a:srgbClr val="C00000"/>
            </a:solidFill>
            <a:prstDash val="solid"/>
          </a:ln>
          <a:effectLst/>
        </p:spPr>
        <p:txBody>
          <a:bodyPr anchor="ctr"/>
          <a:lstStyle/>
          <a:p>
            <a:pPr eaLnBrk="1" fontAlgn="auto" hangingPunct="1">
              <a:spcBef>
                <a:spcPts val="0"/>
              </a:spcBef>
              <a:spcAft>
                <a:spcPts val="0"/>
              </a:spcAft>
              <a:defRPr/>
            </a:pPr>
            <a:endParaRPr lang="ru-RU" kern="0">
              <a:solidFill>
                <a:sysClr val="windowText" lastClr="000000"/>
              </a:solidFill>
            </a:endParaRPr>
          </a:p>
        </p:txBody>
      </p:sp>
      <p:sp>
        <p:nvSpPr>
          <p:cNvPr id="182279" name="TextBox 8"/>
          <p:cNvSpPr txBox="1">
            <a:spLocks noChangeArrowheads="1"/>
          </p:cNvSpPr>
          <p:nvPr/>
        </p:nvSpPr>
        <p:spPr bwMode="auto">
          <a:xfrm>
            <a:off x="4499992" y="6230287"/>
            <a:ext cx="4032250" cy="274638"/>
          </a:xfrm>
          <a:prstGeom prst="rect">
            <a:avLst/>
          </a:prstGeom>
          <a:noFill/>
          <a:ln w="9525">
            <a:noFill/>
            <a:miter lim="800000"/>
            <a:headEnd/>
            <a:tailEnd/>
          </a:ln>
        </p:spPr>
        <p:txBody>
          <a:bodyPr>
            <a:spAutoFit/>
          </a:bodyPr>
          <a:lstStyle/>
          <a:p>
            <a:pPr eaLnBrk="1" hangingPunct="1"/>
            <a:r>
              <a:rPr lang="ru-RU" altLang="ru-RU" sz="1200" b="1" dirty="0"/>
              <a:t>- тренд численности населения</a:t>
            </a:r>
          </a:p>
        </p:txBody>
      </p:sp>
      <p:sp>
        <p:nvSpPr>
          <p:cNvPr id="182280" name="Прямоугольник 1"/>
          <p:cNvSpPr>
            <a:spLocks noChangeArrowheads="1"/>
          </p:cNvSpPr>
          <p:nvPr/>
        </p:nvSpPr>
        <p:spPr bwMode="auto">
          <a:xfrm>
            <a:off x="313586" y="965861"/>
            <a:ext cx="8820150" cy="5909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90000"/>
              </a:lnSpc>
            </a:pPr>
            <a:r>
              <a:rPr lang="ru-RU" altLang="ru-RU" b="1" dirty="0">
                <a:solidFill>
                  <a:srgbClr val="C00000"/>
                </a:solidFill>
                <a:latin typeface="+mj-lt"/>
                <a:ea typeface="+mj-ea"/>
                <a:cs typeface="+mj-cs"/>
              </a:rPr>
              <a:t>Регионы со стабильно снижающейся </a:t>
            </a:r>
            <a:r>
              <a:rPr lang="ru-RU" altLang="ru-RU" b="1" dirty="0" smtClean="0">
                <a:solidFill>
                  <a:srgbClr val="C00000"/>
                </a:solidFill>
                <a:latin typeface="+mj-lt"/>
                <a:ea typeface="+mj-ea"/>
                <a:cs typeface="+mj-cs"/>
              </a:rPr>
              <a:t>численностью </a:t>
            </a:r>
            <a:r>
              <a:rPr lang="ru-RU" altLang="ru-RU" b="1" dirty="0">
                <a:solidFill>
                  <a:srgbClr val="C00000"/>
                </a:solidFill>
                <a:latin typeface="+mj-lt"/>
                <a:ea typeface="+mj-ea"/>
                <a:cs typeface="+mj-cs"/>
              </a:rPr>
              <a:t>сельского населения </a:t>
            </a:r>
          </a:p>
        </p:txBody>
      </p:sp>
      <p:sp>
        <p:nvSpPr>
          <p:cNvPr id="10"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47</a:t>
            </a:fld>
            <a:endParaRPr lang="ru-RU" sz="2000" b="1" dirty="0">
              <a:solidFill>
                <a:schemeClr val="bg1"/>
              </a:solidFill>
            </a:endParaRPr>
          </a:p>
        </p:txBody>
      </p:sp>
      <p:sp>
        <p:nvSpPr>
          <p:cNvPr id="11" name="TextBox 10"/>
          <p:cNvSpPr txBox="1">
            <a:spLocks noChangeArrowheads="1"/>
          </p:cNvSpPr>
          <p:nvPr/>
        </p:nvSpPr>
        <p:spPr bwMode="auto">
          <a:xfrm>
            <a:off x="1403648" y="1"/>
            <a:ext cx="7740352"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a:t>Внутренняя миграция. </a:t>
            </a:r>
            <a:r>
              <a:rPr lang="ru-RU" altLang="ru-RU" dirty="0" err="1"/>
              <a:t>Обезлюдение</a:t>
            </a:r>
            <a:r>
              <a:rPr lang="ru-RU" altLang="ru-RU" dirty="0"/>
              <a:t> села</a:t>
            </a:r>
          </a:p>
        </p:txBody>
      </p:sp>
    </p:spTree>
    <p:extLst>
      <p:ext uri="{BB962C8B-B14F-4D97-AF65-F5344CB8AC3E}">
        <p14:creationId xmlns:p14="http://schemas.microsoft.com/office/powerpoint/2010/main" val="568212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Скругленный прямоугольник 13"/>
          <p:cNvSpPr/>
          <p:nvPr/>
        </p:nvSpPr>
        <p:spPr>
          <a:xfrm>
            <a:off x="6514347" y="1090501"/>
            <a:ext cx="2128954" cy="2338499"/>
          </a:xfrm>
          <a:prstGeom prst="roundRect">
            <a:avLst>
              <a:gd name="adj" fmla="val 7572"/>
            </a:avLst>
          </a:prstGeom>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3" name="Скругленный прямоугольник 12"/>
          <p:cNvSpPr/>
          <p:nvPr/>
        </p:nvSpPr>
        <p:spPr>
          <a:xfrm>
            <a:off x="282806" y="3589111"/>
            <a:ext cx="2128954" cy="2669426"/>
          </a:xfrm>
          <a:prstGeom prst="roundRect">
            <a:avLst>
              <a:gd name="adj" fmla="val 7572"/>
            </a:avLst>
          </a:prstGeom>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graphicFrame>
        <p:nvGraphicFramePr>
          <p:cNvPr id="184322" name="Object 2"/>
          <p:cNvGraphicFramePr>
            <a:graphicFrameLocks/>
          </p:cNvGraphicFramePr>
          <p:nvPr>
            <p:extLst>
              <p:ext uri="{D42A27DB-BD31-4B8C-83A1-F6EECF244321}">
                <p14:modId xmlns:p14="http://schemas.microsoft.com/office/powerpoint/2010/main" val="3558122551"/>
              </p:ext>
            </p:extLst>
          </p:nvPr>
        </p:nvGraphicFramePr>
        <p:xfrm>
          <a:off x="3275856" y="3357563"/>
          <a:ext cx="5335587" cy="3388704"/>
        </p:xfrm>
        <a:graphic>
          <a:graphicData uri="http://schemas.openxmlformats.org/presentationml/2006/ole">
            <mc:AlternateContent xmlns:mc="http://schemas.openxmlformats.org/markup-compatibility/2006">
              <mc:Choice xmlns:v="urn:schemas-microsoft-com:vml" Requires="v">
                <p:oleObj spid="_x0000_s55384" r:id="rId3" imgW="6151397" imgH="3773751" progId="Excel.Chart.8">
                  <p:embed/>
                </p:oleObj>
              </mc:Choice>
              <mc:Fallback>
                <p:oleObj r:id="rId3" imgW="6151397" imgH="3773751"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3357563"/>
                        <a:ext cx="5335587" cy="3388704"/>
                      </a:xfrm>
                      <a:prstGeom prst="rect">
                        <a:avLst/>
                      </a:prstGeom>
                      <a:noFill/>
                      <a:extLst/>
                    </p:spPr>
                  </p:pic>
                </p:oleObj>
              </mc:Fallback>
            </mc:AlternateContent>
          </a:graphicData>
        </a:graphic>
      </p:graphicFrame>
      <p:sp>
        <p:nvSpPr>
          <p:cNvPr id="6" name="Прямоугольник 5"/>
          <p:cNvSpPr/>
          <p:nvPr/>
        </p:nvSpPr>
        <p:spPr>
          <a:xfrm>
            <a:off x="2555776" y="4530301"/>
            <a:ext cx="1140056" cy="923330"/>
          </a:xfrm>
          <a:prstGeom prst="rect">
            <a:avLst/>
          </a:prstGeom>
        </p:spPr>
        <p:txBody>
          <a:bodyPr wrap="none">
            <a:spAutoFit/>
          </a:bodyPr>
          <a:lstStyle/>
          <a:p>
            <a:pPr algn="r" eaLnBrk="1" fontAlgn="auto" hangingPunct="1">
              <a:spcBef>
                <a:spcPts val="0"/>
              </a:spcBef>
              <a:spcAft>
                <a:spcPts val="0"/>
              </a:spcAft>
              <a:defRPr/>
            </a:pPr>
            <a:r>
              <a:rPr lang="ru-RU" dirty="0" err="1" smtClean="0">
                <a:solidFill>
                  <a:schemeClr val="accent1">
                    <a:lumMod val="50000"/>
                  </a:schemeClr>
                </a:solidFill>
                <a:latin typeface="+mn-lt"/>
                <a:cs typeface="+mn-cs"/>
              </a:rPr>
              <a:t>Миграци</a:t>
            </a:r>
            <a:r>
              <a:rPr lang="ru-RU" dirty="0" smtClean="0">
                <a:solidFill>
                  <a:schemeClr val="accent1">
                    <a:lumMod val="50000"/>
                  </a:schemeClr>
                </a:solidFill>
                <a:latin typeface="+mn-lt"/>
                <a:cs typeface="+mn-cs"/>
              </a:rPr>
              <a:t>-</a:t>
            </a:r>
          </a:p>
          <a:p>
            <a:pPr algn="r" eaLnBrk="1" fontAlgn="auto" hangingPunct="1">
              <a:spcBef>
                <a:spcPts val="0"/>
              </a:spcBef>
              <a:spcAft>
                <a:spcPts val="0"/>
              </a:spcAft>
              <a:defRPr/>
            </a:pPr>
            <a:r>
              <a:rPr lang="ru-RU" dirty="0" err="1" smtClean="0">
                <a:solidFill>
                  <a:schemeClr val="accent1">
                    <a:lumMod val="50000"/>
                  </a:schemeClr>
                </a:solidFill>
                <a:latin typeface="+mn-lt"/>
                <a:cs typeface="+mn-cs"/>
              </a:rPr>
              <a:t>онный</a:t>
            </a:r>
            <a:r>
              <a:rPr lang="ru-RU" dirty="0" smtClean="0">
                <a:solidFill>
                  <a:schemeClr val="accent1">
                    <a:lumMod val="50000"/>
                  </a:schemeClr>
                </a:solidFill>
                <a:latin typeface="+mn-lt"/>
                <a:cs typeface="+mn-cs"/>
              </a:rPr>
              <a:t> </a:t>
            </a:r>
          </a:p>
          <a:p>
            <a:pPr algn="r" eaLnBrk="1" fontAlgn="auto" hangingPunct="1">
              <a:spcBef>
                <a:spcPts val="0"/>
              </a:spcBef>
              <a:spcAft>
                <a:spcPts val="0"/>
              </a:spcAft>
              <a:defRPr/>
            </a:pPr>
            <a:r>
              <a:rPr lang="ru-RU" dirty="0" smtClean="0">
                <a:solidFill>
                  <a:schemeClr val="accent1">
                    <a:lumMod val="50000"/>
                  </a:schemeClr>
                </a:solidFill>
                <a:latin typeface="+mn-lt"/>
                <a:cs typeface="+mn-cs"/>
              </a:rPr>
              <a:t>прирост</a:t>
            </a:r>
            <a:endParaRPr lang="ru-RU" dirty="0">
              <a:solidFill>
                <a:schemeClr val="accent1">
                  <a:lumMod val="50000"/>
                </a:schemeClr>
              </a:solidFill>
              <a:latin typeface="+mn-lt"/>
              <a:cs typeface="+mn-cs"/>
            </a:endParaRPr>
          </a:p>
        </p:txBody>
      </p:sp>
      <p:sp>
        <p:nvSpPr>
          <p:cNvPr id="184324" name="Прямоугольник 6"/>
          <p:cNvSpPr>
            <a:spLocks noChangeArrowheads="1"/>
          </p:cNvSpPr>
          <p:nvPr/>
        </p:nvSpPr>
        <p:spPr bwMode="auto">
          <a:xfrm>
            <a:off x="4387162" y="4509120"/>
            <a:ext cx="3686175" cy="369887"/>
          </a:xfrm>
          <a:prstGeom prst="rect">
            <a:avLst/>
          </a:prstGeom>
          <a:noFill/>
          <a:ln w="9525">
            <a:noFill/>
            <a:miter lim="800000"/>
            <a:headEnd/>
            <a:tailEnd/>
          </a:ln>
        </p:spPr>
        <p:txBody>
          <a:bodyPr wrap="none">
            <a:spAutoFit/>
          </a:bodyPr>
          <a:lstStyle/>
          <a:p>
            <a:pPr eaLnBrk="1" hangingPunct="1"/>
            <a:r>
              <a:rPr lang="ru-RU" altLang="ru-RU" dirty="0">
                <a:latin typeface="Calibri" pitchFamily="34" charset="0"/>
              </a:rPr>
              <a:t>Незамещенная естественная убыль</a:t>
            </a:r>
          </a:p>
        </p:txBody>
      </p:sp>
      <p:sp>
        <p:nvSpPr>
          <p:cNvPr id="9" name="Прямоугольник 8"/>
          <p:cNvSpPr/>
          <p:nvPr/>
        </p:nvSpPr>
        <p:spPr>
          <a:xfrm>
            <a:off x="360140" y="3645024"/>
            <a:ext cx="1979612" cy="2563812"/>
          </a:xfrm>
          <a:prstGeom prst="rect">
            <a:avLst/>
          </a:prstGeom>
          <a:noFill/>
        </p:spPr>
        <p:txBody>
          <a:bodyPr>
            <a:spAutoFit/>
          </a:bodyPr>
          <a:lstStyle/>
          <a:p>
            <a:pPr eaLnBrk="1" fontAlgn="auto" hangingPunct="1">
              <a:spcBef>
                <a:spcPts val="0"/>
              </a:spcBef>
              <a:spcAft>
                <a:spcPts val="0"/>
              </a:spcAft>
              <a:defRPr/>
            </a:pPr>
            <a:r>
              <a:rPr lang="ru-RU" dirty="0">
                <a:solidFill>
                  <a:prstClr val="black"/>
                </a:solidFill>
                <a:latin typeface="+mn-lt"/>
                <a:cs typeface="+mn-cs"/>
              </a:rPr>
              <a:t>В Вологодской области с начала 2000-х гг. замещение естественной убыли миграционным приростом не превышало 20%. </a:t>
            </a:r>
          </a:p>
        </p:txBody>
      </p:sp>
      <p:graphicFrame>
        <p:nvGraphicFramePr>
          <p:cNvPr id="184326" name="Object 6"/>
          <p:cNvGraphicFramePr>
            <a:graphicFrameLocks/>
          </p:cNvGraphicFramePr>
          <p:nvPr>
            <p:extLst>
              <p:ext uri="{D42A27DB-BD31-4B8C-83A1-F6EECF244321}">
                <p14:modId xmlns:p14="http://schemas.microsoft.com/office/powerpoint/2010/main" val="4215536366"/>
              </p:ext>
            </p:extLst>
          </p:nvPr>
        </p:nvGraphicFramePr>
        <p:xfrm>
          <a:off x="251520" y="836712"/>
          <a:ext cx="6219825" cy="2627312"/>
        </p:xfrm>
        <a:graphic>
          <a:graphicData uri="http://schemas.openxmlformats.org/presentationml/2006/ole">
            <mc:AlternateContent xmlns:mc="http://schemas.openxmlformats.org/markup-compatibility/2006">
              <mc:Choice xmlns:v="urn:schemas-microsoft-com:vml" Requires="v">
                <p:oleObj spid="_x0000_s55385" r:id="rId5" imgW="6218459" imgH="2627604" progId="Excel.Chart.8">
                  <p:embed/>
                </p:oleObj>
              </mc:Choice>
              <mc:Fallback>
                <p:oleObj r:id="rId5" imgW="6218459" imgH="2627604"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836712"/>
                        <a:ext cx="6219825" cy="2627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Прямоугольник 11"/>
          <p:cNvSpPr/>
          <p:nvPr/>
        </p:nvSpPr>
        <p:spPr>
          <a:xfrm>
            <a:off x="6588224" y="1061082"/>
            <a:ext cx="1981200" cy="2289175"/>
          </a:xfrm>
          <a:prstGeom prst="rect">
            <a:avLst/>
          </a:prstGeom>
          <a:noFill/>
        </p:spPr>
        <p:txBody>
          <a:bodyPr>
            <a:spAutoFit/>
          </a:bodyPr>
          <a:lstStyle/>
          <a:p>
            <a:pPr fontAlgn="auto">
              <a:spcBef>
                <a:spcPts val="0"/>
              </a:spcBef>
              <a:spcAft>
                <a:spcPts val="0"/>
              </a:spcAft>
            </a:pPr>
            <a:r>
              <a:rPr lang="ru-RU" dirty="0">
                <a:solidFill>
                  <a:prstClr val="black"/>
                </a:solidFill>
                <a:latin typeface="+mn-lt"/>
                <a:cs typeface="+mn-cs"/>
              </a:rPr>
              <a:t>В России замещение естественной убыли миграционным приростом было минимальным </a:t>
            </a:r>
            <a:endParaRPr lang="ru-RU" dirty="0" smtClean="0">
              <a:solidFill>
                <a:prstClr val="black"/>
              </a:solidFill>
              <a:latin typeface="+mn-lt"/>
              <a:cs typeface="+mn-cs"/>
            </a:endParaRPr>
          </a:p>
          <a:p>
            <a:pPr fontAlgn="auto">
              <a:spcBef>
                <a:spcPts val="0"/>
              </a:spcBef>
              <a:spcAft>
                <a:spcPts val="0"/>
              </a:spcAft>
            </a:pPr>
            <a:r>
              <a:rPr lang="ru-RU" dirty="0" smtClean="0">
                <a:solidFill>
                  <a:prstClr val="black"/>
                </a:solidFill>
                <a:latin typeface="+mn-lt"/>
                <a:cs typeface="+mn-cs"/>
              </a:rPr>
              <a:t>с </a:t>
            </a:r>
            <a:r>
              <a:rPr lang="ru-RU" dirty="0">
                <a:solidFill>
                  <a:prstClr val="black"/>
                </a:solidFill>
                <a:latin typeface="+mn-lt"/>
                <a:cs typeface="+mn-cs"/>
              </a:rPr>
              <a:t>2000 по 2007 гг. </a:t>
            </a:r>
          </a:p>
        </p:txBody>
      </p:sp>
      <p:sp>
        <p:nvSpPr>
          <p:cNvPr id="184328" name="Text Box 8"/>
          <p:cNvSpPr txBox="1">
            <a:spLocks noChangeArrowheads="1"/>
          </p:cNvSpPr>
          <p:nvPr/>
        </p:nvSpPr>
        <p:spPr bwMode="auto">
          <a:xfrm>
            <a:off x="4283968" y="3589111"/>
            <a:ext cx="3095625" cy="341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ru-RU"/>
            </a:defPPr>
            <a:lvl1pPr algn="ctr" eaLnBrk="0" hangingPunct="0">
              <a:lnSpc>
                <a:spcPct val="90000"/>
              </a:lnSpc>
              <a:defRPr b="1">
                <a:solidFill>
                  <a:srgbClr val="C00000"/>
                </a:solidFill>
                <a:latin typeface="+mj-lt"/>
                <a:ea typeface="+mj-ea"/>
                <a:cs typeface="+mj-cs"/>
              </a:defRPr>
            </a:lvl1pPr>
          </a:lstStyle>
          <a:p>
            <a:pPr algn="l"/>
            <a:r>
              <a:rPr lang="ru-RU" altLang="ru-RU" dirty="0"/>
              <a:t>Вологодская область</a:t>
            </a:r>
          </a:p>
        </p:txBody>
      </p:sp>
      <p:sp>
        <p:nvSpPr>
          <p:cNvPr id="184329" name="Text Box 9"/>
          <p:cNvSpPr txBox="1">
            <a:spLocks noChangeArrowheads="1"/>
          </p:cNvSpPr>
          <p:nvPr/>
        </p:nvSpPr>
        <p:spPr bwMode="auto">
          <a:xfrm>
            <a:off x="1291537" y="1052736"/>
            <a:ext cx="3095625" cy="341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ru-RU"/>
            </a:defPPr>
            <a:lvl1pPr algn="ctr" eaLnBrk="0" hangingPunct="0">
              <a:lnSpc>
                <a:spcPct val="90000"/>
              </a:lnSpc>
              <a:defRPr b="1">
                <a:solidFill>
                  <a:srgbClr val="C00000"/>
                </a:solidFill>
                <a:latin typeface="+mj-lt"/>
                <a:ea typeface="+mj-ea"/>
                <a:cs typeface="+mj-cs"/>
              </a:defRPr>
            </a:lvl1pPr>
          </a:lstStyle>
          <a:p>
            <a:pPr algn="l"/>
            <a:r>
              <a:rPr lang="ru-RU" altLang="ru-RU" dirty="0"/>
              <a:t>Российская Федерация</a:t>
            </a:r>
          </a:p>
        </p:txBody>
      </p:sp>
      <p:sp>
        <p:nvSpPr>
          <p:cNvPr id="10"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48</a:t>
            </a:fld>
            <a:endParaRPr lang="ru-RU" sz="2000" b="1" dirty="0">
              <a:solidFill>
                <a:schemeClr val="bg1"/>
              </a:solidFill>
            </a:endParaRPr>
          </a:p>
        </p:txBody>
      </p:sp>
      <p:sp>
        <p:nvSpPr>
          <p:cNvPr id="11" name="TextBox 10"/>
          <p:cNvSpPr txBox="1">
            <a:spLocks noChangeArrowheads="1"/>
          </p:cNvSpPr>
          <p:nvPr/>
        </p:nvSpPr>
        <p:spPr bwMode="auto">
          <a:xfrm>
            <a:off x="1403648" y="1"/>
            <a:ext cx="7740352" cy="6926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a:t>Внутренняя миграция. </a:t>
            </a:r>
            <a:r>
              <a:rPr lang="ru-RU" altLang="ru-RU" dirty="0" err="1"/>
              <a:t>Обезлюдение</a:t>
            </a:r>
            <a:r>
              <a:rPr lang="ru-RU" altLang="ru-RU" dirty="0"/>
              <a:t> села</a:t>
            </a:r>
          </a:p>
        </p:txBody>
      </p:sp>
    </p:spTree>
    <p:extLst>
      <p:ext uri="{BB962C8B-B14F-4D97-AF65-F5344CB8AC3E}">
        <p14:creationId xmlns:p14="http://schemas.microsoft.com/office/powerpoint/2010/main" val="21092524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1349896"/>
            <a:ext cx="8229600" cy="1143000"/>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ru-RU" altLang="ru-RU" sz="1800" b="1" dirty="0">
                <a:solidFill>
                  <a:srgbClr val="C00000"/>
                </a:solidFill>
              </a:rPr>
              <a:t>Институты, регулирующие международную миграцию </a:t>
            </a:r>
            <a:r>
              <a:rPr lang="ru-RU" altLang="ru-RU" sz="1800" b="1" dirty="0" smtClean="0">
                <a:solidFill>
                  <a:srgbClr val="C00000"/>
                </a:solidFill>
              </a:rPr>
              <a:t/>
            </a:r>
            <a:br>
              <a:rPr lang="ru-RU" altLang="ru-RU" sz="1800" b="1" dirty="0" smtClean="0">
                <a:solidFill>
                  <a:srgbClr val="C00000"/>
                </a:solidFill>
              </a:rPr>
            </a:br>
            <a:r>
              <a:rPr lang="ru-RU" altLang="ru-RU" sz="1800" b="1" dirty="0" smtClean="0">
                <a:solidFill>
                  <a:srgbClr val="C00000"/>
                </a:solidFill>
              </a:rPr>
              <a:t>на </a:t>
            </a:r>
            <a:r>
              <a:rPr lang="ru-RU" altLang="ru-RU" sz="1800" b="1" dirty="0">
                <a:solidFill>
                  <a:srgbClr val="C00000"/>
                </a:solidFill>
              </a:rPr>
              <a:t>уровне принимающей страны</a:t>
            </a:r>
          </a:p>
        </p:txBody>
      </p:sp>
      <p:sp>
        <p:nvSpPr>
          <p:cNvPr id="185347" name="Rectangle 3"/>
          <p:cNvSpPr>
            <a:spLocks noGrp="1" noChangeArrowheads="1"/>
          </p:cNvSpPr>
          <p:nvPr>
            <p:ph type="body" idx="1"/>
          </p:nvPr>
        </p:nvSpPr>
        <p:spPr>
          <a:xfrm>
            <a:off x="457200" y="2104256"/>
            <a:ext cx="8229600" cy="3268960"/>
          </a:xfrm>
          <a:noFill/>
          <a:ln w="9525">
            <a:noFill/>
            <a:miter lim="800000"/>
            <a:headEnd/>
            <a:tailEnd/>
          </a:ln>
        </p:spPr>
        <p:txBody>
          <a:bodyPr vert="horz" wrap="square" lIns="91436" tIns="45718" rIns="91436" bIns="45718" numCol="1" anchor="t" anchorCtr="0" compatLnSpc="1">
            <a:prstTxWarp prst="textNoShape">
              <a:avLst/>
            </a:prstTxWarp>
          </a:bodyPr>
          <a:lstStyle/>
          <a:p>
            <a:pPr>
              <a:spcBef>
                <a:spcPts val="600"/>
              </a:spcBef>
              <a:spcAft>
                <a:spcPts val="600"/>
              </a:spcAft>
              <a:buClr>
                <a:srgbClr val="C00000"/>
              </a:buClr>
              <a:buSzPct val="150000"/>
            </a:pPr>
            <a:r>
              <a:rPr lang="ru-RU" altLang="ru-RU" sz="1700" dirty="0">
                <a:solidFill>
                  <a:srgbClr val="1D4779"/>
                </a:solidFill>
                <a:latin typeface="+mj-lt"/>
                <a:ea typeface="+mj-ea"/>
                <a:cs typeface="+mj-cs"/>
              </a:rPr>
              <a:t>Миграционная ситуация в стране определяется взаимосвязанной системой формальных и неформальных институтов:</a:t>
            </a:r>
          </a:p>
          <a:p>
            <a:pPr>
              <a:spcBef>
                <a:spcPts val="600"/>
              </a:spcBef>
              <a:spcAft>
                <a:spcPts val="600"/>
              </a:spcAft>
              <a:buClr>
                <a:srgbClr val="C00000"/>
              </a:buClr>
              <a:buSzPct val="150000"/>
            </a:pPr>
            <a:r>
              <a:rPr lang="ru-RU" altLang="ru-RU" sz="1700" dirty="0">
                <a:solidFill>
                  <a:srgbClr val="1D4779"/>
                </a:solidFill>
                <a:latin typeface="+mj-lt"/>
                <a:ea typeface="+mj-ea"/>
                <a:cs typeface="+mj-cs"/>
              </a:rPr>
              <a:t>Институтов отбора кандидатов на въезд в страну</a:t>
            </a:r>
          </a:p>
          <a:p>
            <a:pPr>
              <a:spcBef>
                <a:spcPts val="600"/>
              </a:spcBef>
              <a:spcAft>
                <a:spcPts val="600"/>
              </a:spcAft>
              <a:buClr>
                <a:srgbClr val="C00000"/>
              </a:buClr>
              <a:buSzPct val="150000"/>
            </a:pPr>
            <a:r>
              <a:rPr lang="ru-RU" altLang="ru-RU" sz="1700" dirty="0">
                <a:solidFill>
                  <a:srgbClr val="1D4779"/>
                </a:solidFill>
                <a:latin typeface="+mj-lt"/>
                <a:ea typeface="+mj-ea"/>
                <a:cs typeface="+mj-cs"/>
              </a:rPr>
              <a:t>Формальных институтов, определяющих права и ограничения для прибывающих в страну мигрантов</a:t>
            </a:r>
          </a:p>
          <a:p>
            <a:pPr>
              <a:spcBef>
                <a:spcPts val="600"/>
              </a:spcBef>
              <a:spcAft>
                <a:spcPts val="600"/>
              </a:spcAft>
              <a:buClr>
                <a:srgbClr val="C00000"/>
              </a:buClr>
              <a:buSzPct val="150000"/>
            </a:pPr>
            <a:r>
              <a:rPr lang="ru-RU" altLang="ru-RU" sz="1700" dirty="0">
                <a:solidFill>
                  <a:srgbClr val="1D4779"/>
                </a:solidFill>
                <a:latin typeface="+mj-lt"/>
                <a:ea typeface="+mj-ea"/>
                <a:cs typeface="+mj-cs"/>
              </a:rPr>
              <a:t>Институтов, обеспечивающих выполнение законодательных норм</a:t>
            </a:r>
          </a:p>
          <a:p>
            <a:pPr>
              <a:spcBef>
                <a:spcPts val="600"/>
              </a:spcBef>
              <a:spcAft>
                <a:spcPts val="600"/>
              </a:spcAft>
              <a:buClr>
                <a:srgbClr val="C00000"/>
              </a:buClr>
              <a:buSzPct val="150000"/>
            </a:pPr>
            <a:r>
              <a:rPr lang="ru-RU" altLang="ru-RU" sz="1700" dirty="0">
                <a:solidFill>
                  <a:srgbClr val="1D4779"/>
                </a:solidFill>
                <a:latin typeface="+mj-lt"/>
                <a:ea typeface="+mj-ea"/>
                <a:cs typeface="+mj-cs"/>
              </a:rPr>
              <a:t>Неформальных институтов и практик (отношение местного населения к мигрантам, профессиональные ниши открытые и закрытые для мигрантов, жесткость </a:t>
            </a:r>
            <a:r>
              <a:rPr lang="ru-RU" altLang="ru-RU" sz="1700" dirty="0" err="1">
                <a:solidFill>
                  <a:srgbClr val="1D4779"/>
                </a:solidFill>
                <a:latin typeface="+mj-lt"/>
                <a:ea typeface="+mj-ea"/>
                <a:cs typeface="+mj-cs"/>
              </a:rPr>
              <a:t>правоприменения</a:t>
            </a:r>
            <a:r>
              <a:rPr lang="ru-RU" altLang="ru-RU" sz="1700" dirty="0">
                <a:solidFill>
                  <a:srgbClr val="1D4779"/>
                </a:solidFill>
                <a:latin typeface="+mj-lt"/>
                <a:ea typeface="+mj-ea"/>
                <a:cs typeface="+mj-cs"/>
              </a:rPr>
              <a:t>)  </a:t>
            </a:r>
          </a:p>
        </p:txBody>
      </p:sp>
      <p:sp>
        <p:nvSpPr>
          <p:cNvPr id="185348" name="TextBox 5"/>
          <p:cNvSpPr txBox="1">
            <a:spLocks noChangeArrowheads="1"/>
          </p:cNvSpPr>
          <p:nvPr/>
        </p:nvSpPr>
        <p:spPr bwMode="auto">
          <a:xfrm>
            <a:off x="1475657" y="159023"/>
            <a:ext cx="7668344"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a:t>Миграционное движение</a:t>
            </a:r>
          </a:p>
        </p:txBody>
      </p:sp>
      <p:sp>
        <p:nvSpPr>
          <p:cNvPr id="5"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49</a:t>
            </a:fld>
            <a:endParaRPr lang="ru-RU" sz="2000" b="1" dirty="0">
              <a:solidFill>
                <a:schemeClr val="bg1"/>
              </a:solidFill>
            </a:endParaRPr>
          </a:p>
        </p:txBody>
      </p:sp>
    </p:spTree>
    <p:extLst>
      <p:ext uri="{BB962C8B-B14F-4D97-AF65-F5344CB8AC3E}">
        <p14:creationId xmlns:p14="http://schemas.microsoft.com/office/powerpoint/2010/main" val="340556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1520" y="3926910"/>
            <a:ext cx="8677396" cy="2094378"/>
          </a:xfrm>
          <a:prstGeom prst="roundRect">
            <a:avLst>
              <a:gd name="adj" fmla="val 7572"/>
            </a:avLst>
          </a:prstGeom>
          <a:solidFill>
            <a:schemeClr val="bg1"/>
          </a:solid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7" name="Скругленный прямоугольник 6"/>
          <p:cNvSpPr/>
          <p:nvPr/>
        </p:nvSpPr>
        <p:spPr>
          <a:xfrm>
            <a:off x="251521" y="1215688"/>
            <a:ext cx="8677396" cy="1637248"/>
          </a:xfrm>
          <a:prstGeom prst="roundRect">
            <a:avLst>
              <a:gd name="adj" fmla="val 7572"/>
            </a:avLst>
          </a:prstGeom>
          <a:solidFill>
            <a:schemeClr val="bg1"/>
          </a:solid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35170" name="Rectangle 2"/>
          <p:cNvSpPr>
            <a:spLocks noGrp="1" noChangeArrowheads="1"/>
          </p:cNvSpPr>
          <p:nvPr>
            <p:ph type="title"/>
          </p:nvPr>
        </p:nvSpPr>
        <p:spPr>
          <a:xfrm>
            <a:off x="1259631" y="44625"/>
            <a:ext cx="7438281" cy="648072"/>
          </a:xfrm>
          <a:noFill/>
          <a:ln w="9525">
            <a:noFill/>
            <a:miter lim="800000"/>
            <a:headEnd/>
            <a:tailEnd/>
          </a:ln>
        </p:spPr>
        <p:txBody>
          <a:bodyPr vert="horz" wrap="square" lIns="91440" tIns="45720" rIns="91440" bIns="45720" numCol="1" anchor="ctr" anchorCtr="0" compatLnSpc="1">
            <a:prstTxWarp prst="textNoShape">
              <a:avLst/>
            </a:prstTxWarp>
          </a:bodyPr>
          <a:lstStyle/>
          <a:p>
            <a:pPr algn="l"/>
            <a:r>
              <a:rPr lang="ru-RU" altLang="ru-RU" sz="2400" dirty="0">
                <a:solidFill>
                  <a:schemeClr val="bg1"/>
                </a:solidFill>
              </a:rPr>
              <a:t>Кризис теории демографического перехода</a:t>
            </a:r>
          </a:p>
        </p:txBody>
      </p:sp>
      <p:sp>
        <p:nvSpPr>
          <p:cNvPr id="135171" name="Rectangle 4"/>
          <p:cNvSpPr>
            <a:spLocks noChangeArrowheads="1"/>
          </p:cNvSpPr>
          <p:nvPr/>
        </p:nvSpPr>
        <p:spPr bwMode="auto">
          <a:xfrm>
            <a:off x="395288" y="1331497"/>
            <a:ext cx="8281168" cy="152143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fontAlgn="auto">
              <a:lnSpc>
                <a:spcPct val="90000"/>
              </a:lnSpc>
              <a:spcBef>
                <a:spcPts val="0"/>
              </a:spcBef>
              <a:spcAft>
                <a:spcPts val="1200"/>
              </a:spcAft>
              <a:buFont typeface="Arial" pitchFamily="34" charset="0"/>
              <a:buNone/>
            </a:pPr>
            <a:r>
              <a:rPr lang="ru-RU" altLang="ru-RU" dirty="0" smtClean="0">
                <a:solidFill>
                  <a:srgbClr val="1D4779"/>
                </a:solidFill>
                <a:latin typeface="+mn-lt"/>
                <a:cs typeface="+mn-cs"/>
              </a:rPr>
              <a:t>«Классическая</a:t>
            </a:r>
            <a:r>
              <a:rPr lang="ru-RU" altLang="ru-RU" dirty="0">
                <a:solidFill>
                  <a:srgbClr val="1D4779"/>
                </a:solidFill>
                <a:latin typeface="+mn-lt"/>
                <a:cs typeface="+mn-cs"/>
              </a:rPr>
              <a:t>" ТДП оказалась малопродуктивной в интерпретации снижения продолжительности жизни, наблюдаемого в последние десятилетия в ряде стран, включая Россию, и феномена сверхнизкой рождаемости. Объяснительная сила теории второго демографического перехода ослабевает по мере удаления от Северной и Западной Европы. </a:t>
            </a:r>
          </a:p>
        </p:txBody>
      </p:sp>
      <p:sp>
        <p:nvSpPr>
          <p:cNvPr id="135172" name="Rectangle 5"/>
          <p:cNvSpPr>
            <a:spLocks noChangeArrowheads="1"/>
          </p:cNvSpPr>
          <p:nvPr/>
        </p:nvSpPr>
        <p:spPr bwMode="auto">
          <a:xfrm>
            <a:off x="395288" y="4005064"/>
            <a:ext cx="8496300" cy="201622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fontAlgn="auto">
              <a:lnSpc>
                <a:spcPct val="90000"/>
              </a:lnSpc>
              <a:spcBef>
                <a:spcPts val="0"/>
              </a:spcBef>
              <a:spcAft>
                <a:spcPts val="1200"/>
              </a:spcAft>
              <a:buFont typeface="Arial" pitchFamily="34" charset="0"/>
              <a:buNone/>
            </a:pPr>
            <a:r>
              <a:rPr lang="ru-RU" altLang="ru-RU" dirty="0">
                <a:solidFill>
                  <a:srgbClr val="1D4779"/>
                </a:solidFill>
                <a:latin typeface="+mn-lt"/>
                <a:cs typeface="+mn-cs"/>
              </a:rPr>
              <a:t>Институциональный анализ, предполагает более глубокое, чем в ТДП, изучение локальных институтов и их эволюции, в том числе под воздействием глобальных изменений. </a:t>
            </a:r>
          </a:p>
          <a:p>
            <a:pPr fontAlgn="auto">
              <a:lnSpc>
                <a:spcPct val="90000"/>
              </a:lnSpc>
              <a:spcBef>
                <a:spcPts val="0"/>
              </a:spcBef>
              <a:spcAft>
                <a:spcPts val="1200"/>
              </a:spcAft>
              <a:buFont typeface="Arial" pitchFamily="34" charset="0"/>
              <a:buNone/>
            </a:pPr>
            <a:r>
              <a:rPr lang="ru-RU" altLang="ru-RU" dirty="0">
                <a:solidFill>
                  <a:srgbClr val="1D4779"/>
                </a:solidFill>
                <a:latin typeface="+mn-lt"/>
                <a:cs typeface="+mn-cs"/>
              </a:rPr>
              <a:t>Таким образом, ТДП предлагает лицам, принимающим решения, карту </a:t>
            </a:r>
            <a:r>
              <a:rPr lang="ru-RU" altLang="ru-RU" b="1" dirty="0">
                <a:solidFill>
                  <a:srgbClr val="1D4779"/>
                </a:solidFill>
                <a:latin typeface="+mn-lt"/>
                <a:cs typeface="+mn-cs"/>
              </a:rPr>
              <a:t>мира</a:t>
            </a:r>
            <a:r>
              <a:rPr lang="ru-RU" altLang="ru-RU" dirty="0">
                <a:solidFill>
                  <a:srgbClr val="1D4779"/>
                </a:solidFill>
                <a:latin typeface="+mn-lt"/>
                <a:cs typeface="+mn-cs"/>
              </a:rPr>
              <a:t>, </a:t>
            </a:r>
            <a:r>
              <a:rPr lang="ru-RU" altLang="ru-RU" dirty="0" smtClean="0">
                <a:solidFill>
                  <a:srgbClr val="1D4779"/>
                </a:solidFill>
                <a:latin typeface="+mn-lt"/>
                <a:cs typeface="+mn-cs"/>
              </a:rPr>
              <a:t>                      на </a:t>
            </a:r>
            <a:r>
              <a:rPr lang="ru-RU" altLang="ru-RU" dirty="0">
                <a:solidFill>
                  <a:srgbClr val="1D4779"/>
                </a:solidFill>
                <a:latin typeface="+mn-lt"/>
                <a:cs typeface="+mn-cs"/>
              </a:rPr>
              <a:t>которой, вследствие ее малого масштаба, не видны региональные детали, </a:t>
            </a:r>
            <a:r>
              <a:rPr lang="ru-RU" altLang="ru-RU" dirty="0" smtClean="0">
                <a:solidFill>
                  <a:srgbClr val="1D4779"/>
                </a:solidFill>
                <a:latin typeface="+mn-lt"/>
                <a:cs typeface="+mn-cs"/>
              </a:rPr>
              <a:t>                       то </a:t>
            </a:r>
            <a:r>
              <a:rPr lang="ru-RU" altLang="ru-RU" dirty="0">
                <a:solidFill>
                  <a:srgbClr val="1D4779"/>
                </a:solidFill>
                <a:latin typeface="+mn-lt"/>
                <a:cs typeface="+mn-cs"/>
              </a:rPr>
              <a:t>институциональный подход </a:t>
            </a:r>
            <a:r>
              <a:rPr lang="ru-RU" altLang="ru-RU" dirty="0" smtClean="0">
                <a:solidFill>
                  <a:srgbClr val="1D4779"/>
                </a:solidFill>
                <a:latin typeface="+mn-lt"/>
                <a:cs typeface="+mn-cs"/>
              </a:rPr>
              <a:t>– </a:t>
            </a:r>
            <a:r>
              <a:rPr lang="ru-RU" altLang="ru-RU" dirty="0">
                <a:solidFill>
                  <a:srgbClr val="1D4779"/>
                </a:solidFill>
                <a:latin typeface="+mn-lt"/>
                <a:cs typeface="+mn-cs"/>
              </a:rPr>
              <a:t>атлас крупномасштабных карт </a:t>
            </a:r>
            <a:r>
              <a:rPr lang="ru-RU" altLang="ru-RU" b="1" dirty="0">
                <a:solidFill>
                  <a:srgbClr val="1D4779"/>
                </a:solidFill>
                <a:latin typeface="+mn-lt"/>
                <a:cs typeface="+mn-cs"/>
              </a:rPr>
              <a:t>отдельных регионов</a:t>
            </a:r>
            <a:r>
              <a:rPr lang="ru-RU" altLang="ru-RU" dirty="0">
                <a:solidFill>
                  <a:srgbClr val="1D4779"/>
                </a:solidFill>
                <a:latin typeface="+mn-lt"/>
                <a:cs typeface="+mn-cs"/>
              </a:rPr>
              <a:t>. </a:t>
            </a:r>
          </a:p>
        </p:txBody>
      </p:sp>
      <p:sp>
        <p:nvSpPr>
          <p:cNvPr id="5"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5</a:t>
            </a:fld>
            <a:endParaRPr lang="ru-RU" sz="2000" b="1" dirty="0">
              <a:solidFill>
                <a:schemeClr val="bg1"/>
              </a:solidFill>
            </a:endParaRPr>
          </a:p>
        </p:txBody>
      </p:sp>
      <p:sp>
        <p:nvSpPr>
          <p:cNvPr id="6" name="Rectangle 5"/>
          <p:cNvSpPr>
            <a:spLocks noChangeArrowheads="1"/>
          </p:cNvSpPr>
          <p:nvPr/>
        </p:nvSpPr>
        <p:spPr bwMode="auto">
          <a:xfrm>
            <a:off x="251520" y="3153162"/>
            <a:ext cx="84963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ru-RU" altLang="ru-RU" sz="2000" b="1" dirty="0" smtClean="0">
                <a:solidFill>
                  <a:srgbClr val="C00000"/>
                </a:solidFill>
                <a:latin typeface="+mj-lt"/>
                <a:ea typeface="+mj-ea"/>
                <a:cs typeface="+mj-cs"/>
              </a:rPr>
              <a:t>Институциональный </a:t>
            </a:r>
            <a:r>
              <a:rPr lang="ru-RU" altLang="ru-RU" sz="2000" b="1" dirty="0">
                <a:solidFill>
                  <a:srgbClr val="C00000"/>
                </a:solidFill>
                <a:latin typeface="+mj-lt"/>
                <a:ea typeface="+mj-ea"/>
                <a:cs typeface="+mj-cs"/>
              </a:rPr>
              <a:t>подход </a:t>
            </a:r>
          </a:p>
          <a:p>
            <a:pPr algn="ctr" eaLnBrk="0" hangingPunct="0"/>
            <a:r>
              <a:rPr lang="ru-RU" altLang="ru-RU" sz="1700" i="1" dirty="0">
                <a:solidFill>
                  <a:srgbClr val="1D4779"/>
                </a:solidFill>
                <a:latin typeface="+mj-lt"/>
                <a:ea typeface="+mj-ea"/>
                <a:cs typeface="+mj-cs"/>
              </a:rPr>
              <a:t>(среди российских ученых М. </a:t>
            </a:r>
            <a:r>
              <a:rPr lang="ru-RU" altLang="ru-RU" sz="1700" i="1" dirty="0" err="1">
                <a:solidFill>
                  <a:srgbClr val="1D4779"/>
                </a:solidFill>
                <a:latin typeface="+mj-lt"/>
                <a:ea typeface="+mj-ea"/>
                <a:cs typeface="+mj-cs"/>
              </a:rPr>
              <a:t>Клупт</a:t>
            </a:r>
            <a:r>
              <a:rPr lang="ru-RU" altLang="ru-RU" sz="1700" i="1" dirty="0">
                <a:solidFill>
                  <a:srgbClr val="1D4779"/>
                </a:solidFill>
                <a:latin typeface="+mj-lt"/>
                <a:ea typeface="+mj-ea"/>
                <a:cs typeface="+mj-cs"/>
              </a:rPr>
              <a:t>, А. Антонов)</a:t>
            </a:r>
          </a:p>
        </p:txBody>
      </p:sp>
    </p:spTree>
    <p:extLst>
      <p:ext uri="{BB962C8B-B14F-4D97-AF65-F5344CB8AC3E}">
        <p14:creationId xmlns:p14="http://schemas.microsoft.com/office/powerpoint/2010/main" val="2469371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Заголовок 1"/>
          <p:cNvSpPr>
            <a:spLocks noGrp="1"/>
          </p:cNvSpPr>
          <p:nvPr>
            <p:ph type="title" idx="4294967295"/>
          </p:nvPr>
        </p:nvSpPr>
        <p:spPr>
          <a:xfrm>
            <a:off x="251520" y="1133872"/>
            <a:ext cx="8229600" cy="1143000"/>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ru-RU" altLang="ru-RU" sz="1800" b="1" dirty="0" smtClean="0">
                <a:solidFill>
                  <a:srgbClr val="C00000"/>
                </a:solidFill>
              </a:rPr>
              <a:t>О</a:t>
            </a:r>
            <a:r>
              <a:rPr lang="ru-RU" altLang="ru-RU" sz="1800" b="1" dirty="0" smtClean="0">
                <a:solidFill>
                  <a:srgbClr val="C00000"/>
                </a:solidFill>
              </a:rPr>
              <a:t>собенности </a:t>
            </a:r>
            <a:r>
              <a:rPr lang="ru-RU" altLang="ru-RU" sz="1800" b="1" dirty="0">
                <a:solidFill>
                  <a:srgbClr val="C00000"/>
                </a:solidFill>
              </a:rPr>
              <a:t>институционального подхода </a:t>
            </a:r>
            <a:r>
              <a:rPr lang="ru-RU" altLang="ru-RU" sz="1800" b="1" dirty="0" smtClean="0">
                <a:solidFill>
                  <a:srgbClr val="C00000"/>
                </a:solidFill>
              </a:rPr>
              <a:t/>
            </a:r>
            <a:br>
              <a:rPr lang="ru-RU" altLang="ru-RU" sz="1800" b="1" dirty="0" smtClean="0">
                <a:solidFill>
                  <a:srgbClr val="C00000"/>
                </a:solidFill>
              </a:rPr>
            </a:br>
            <a:r>
              <a:rPr lang="ru-RU" altLang="ru-RU" sz="1800" b="1" dirty="0" smtClean="0">
                <a:solidFill>
                  <a:srgbClr val="C00000"/>
                </a:solidFill>
              </a:rPr>
              <a:t>в </a:t>
            </a:r>
            <a:r>
              <a:rPr lang="ru-RU" altLang="ru-RU" sz="1800" b="1" dirty="0">
                <a:solidFill>
                  <a:srgbClr val="C00000"/>
                </a:solidFill>
              </a:rPr>
              <a:t>демографии отражены </a:t>
            </a:r>
            <a:r>
              <a:rPr lang="ru-RU" altLang="ru-RU" sz="1800" b="1" dirty="0" smtClean="0">
                <a:solidFill>
                  <a:srgbClr val="C00000"/>
                </a:solidFill>
              </a:rPr>
              <a:t>в следующих </a:t>
            </a:r>
            <a:r>
              <a:rPr lang="ru-RU" altLang="ru-RU" sz="1800" b="1" dirty="0">
                <a:solidFill>
                  <a:srgbClr val="C00000"/>
                </a:solidFill>
              </a:rPr>
              <a:t>работах</a:t>
            </a:r>
          </a:p>
        </p:txBody>
      </p:sp>
      <p:sp>
        <p:nvSpPr>
          <p:cNvPr id="186371" name="Содержимое 2"/>
          <p:cNvSpPr>
            <a:spLocks noGrp="1"/>
          </p:cNvSpPr>
          <p:nvPr>
            <p:ph idx="4294967295"/>
          </p:nvPr>
        </p:nvSpPr>
        <p:spPr>
          <a:xfrm>
            <a:off x="468313" y="1844353"/>
            <a:ext cx="8229600" cy="4320951"/>
          </a:xfrm>
          <a:noFill/>
          <a:ln w="9525">
            <a:noFill/>
            <a:miter lim="800000"/>
            <a:headEnd/>
            <a:tailEnd/>
          </a:ln>
        </p:spPr>
        <p:txBody>
          <a:bodyPr vert="horz" wrap="square" lIns="91436" tIns="45718" rIns="91436" bIns="45718" numCol="1" anchor="t" anchorCtr="0" compatLnSpc="1">
            <a:prstTxWarp prst="textNoShape">
              <a:avLst/>
            </a:prstTxWarp>
          </a:bodyPr>
          <a:lstStyle/>
          <a:p>
            <a:pPr>
              <a:spcBef>
                <a:spcPts val="300"/>
              </a:spcBef>
              <a:spcAft>
                <a:spcPts val="300"/>
              </a:spcAft>
              <a:buClr>
                <a:srgbClr val="C00000"/>
              </a:buClr>
              <a:buSzPct val="150000"/>
            </a:pPr>
            <a:r>
              <a:rPr lang="ru-RU" altLang="ru-RU" sz="1700" dirty="0">
                <a:solidFill>
                  <a:srgbClr val="1D4779"/>
                </a:solidFill>
                <a:latin typeface="+mj-lt"/>
                <a:ea typeface="+mj-ea"/>
                <a:cs typeface="+mj-cs"/>
              </a:rPr>
              <a:t>Дискуссия в журнале «Общественные науки и современность» 2005, №2</a:t>
            </a:r>
          </a:p>
          <a:p>
            <a:pPr>
              <a:spcBef>
                <a:spcPts val="300"/>
              </a:spcBef>
              <a:spcAft>
                <a:spcPts val="300"/>
              </a:spcAft>
              <a:buClr>
                <a:srgbClr val="C00000"/>
              </a:buClr>
              <a:buSzPct val="150000"/>
            </a:pPr>
            <a:r>
              <a:rPr lang="ru-RU" altLang="ru-RU" sz="1700" dirty="0" err="1">
                <a:solidFill>
                  <a:srgbClr val="1D4779"/>
                </a:solidFill>
                <a:latin typeface="+mj-lt"/>
                <a:ea typeface="+mj-ea"/>
                <a:cs typeface="+mj-cs"/>
              </a:rPr>
              <a:t>Клупт</a:t>
            </a:r>
            <a:r>
              <a:rPr lang="ru-RU" altLang="ru-RU" sz="1700" dirty="0">
                <a:solidFill>
                  <a:srgbClr val="1D4779"/>
                </a:solidFill>
                <a:latin typeface="+mj-lt"/>
                <a:ea typeface="+mj-ea"/>
                <a:cs typeface="+mj-cs"/>
              </a:rPr>
              <a:t> М.А. Теория демографического развития: институциональная перспектива//Общественные науки и современность. 2005, №2, с.139-149. </a:t>
            </a:r>
          </a:p>
          <a:p>
            <a:pPr>
              <a:spcBef>
                <a:spcPts val="300"/>
              </a:spcBef>
              <a:spcAft>
                <a:spcPts val="300"/>
              </a:spcAft>
              <a:buClr>
                <a:srgbClr val="C00000"/>
              </a:buClr>
              <a:buSzPct val="150000"/>
            </a:pPr>
            <a:r>
              <a:rPr lang="ru-RU" altLang="ru-RU" sz="1700" dirty="0">
                <a:solidFill>
                  <a:srgbClr val="1D4779"/>
                </a:solidFill>
                <a:latin typeface="+mj-lt"/>
                <a:ea typeface="+mj-ea"/>
                <a:cs typeface="+mj-cs"/>
              </a:rPr>
              <a:t>Вишневский А.Г. Это ключ от другого замка</a:t>
            </a:r>
            <a:r>
              <a:rPr lang="en-US" altLang="ru-RU" sz="1700" dirty="0">
                <a:solidFill>
                  <a:srgbClr val="1D4779"/>
                </a:solidFill>
                <a:latin typeface="+mj-lt"/>
                <a:ea typeface="+mj-ea"/>
                <a:cs typeface="+mj-cs"/>
              </a:rPr>
              <a:t>//</a:t>
            </a:r>
            <a:r>
              <a:rPr lang="ru-RU" altLang="ru-RU" sz="1700" dirty="0">
                <a:solidFill>
                  <a:srgbClr val="1D4779"/>
                </a:solidFill>
                <a:latin typeface="+mj-lt"/>
                <a:ea typeface="+mj-ea"/>
                <a:cs typeface="+mj-cs"/>
              </a:rPr>
              <a:t>Там же, с.150-155</a:t>
            </a:r>
          </a:p>
          <a:p>
            <a:pPr>
              <a:spcBef>
                <a:spcPts val="300"/>
              </a:spcBef>
              <a:spcAft>
                <a:spcPts val="300"/>
              </a:spcAft>
              <a:buClr>
                <a:srgbClr val="C00000"/>
              </a:buClr>
              <a:buSzPct val="150000"/>
            </a:pPr>
            <a:r>
              <a:rPr lang="ru-RU" altLang="ru-RU" sz="1700" dirty="0">
                <a:solidFill>
                  <a:srgbClr val="1D4779"/>
                </a:solidFill>
                <a:latin typeface="+mj-lt"/>
                <a:ea typeface="+mj-ea"/>
                <a:cs typeface="+mj-cs"/>
              </a:rPr>
              <a:t>Дискуссия в журнале «Общественные науки и современность» 2012, №2</a:t>
            </a:r>
          </a:p>
          <a:p>
            <a:pPr>
              <a:spcBef>
                <a:spcPts val="300"/>
              </a:spcBef>
              <a:spcAft>
                <a:spcPts val="300"/>
              </a:spcAft>
              <a:buClr>
                <a:srgbClr val="C00000"/>
              </a:buClr>
              <a:buSzPct val="150000"/>
            </a:pPr>
            <a:r>
              <a:rPr lang="ru-RU" altLang="ru-RU" sz="1700" dirty="0" err="1">
                <a:solidFill>
                  <a:srgbClr val="1D4779"/>
                </a:solidFill>
                <a:latin typeface="+mj-lt"/>
                <a:ea typeface="+mj-ea"/>
                <a:cs typeface="+mj-cs"/>
              </a:rPr>
              <a:t>Клупт</a:t>
            </a:r>
            <a:r>
              <a:rPr lang="ru-RU" altLang="ru-RU" sz="1700" dirty="0">
                <a:solidFill>
                  <a:srgbClr val="1D4779"/>
                </a:solidFill>
                <a:latin typeface="+mj-lt"/>
                <a:ea typeface="+mj-ea"/>
                <a:cs typeface="+mj-cs"/>
              </a:rPr>
              <a:t> М.А. Региональные альтернативы глобального демографического развития// Общественные науки и современность. 2012. № 2, C. 66-77</a:t>
            </a:r>
          </a:p>
          <a:p>
            <a:pPr>
              <a:spcBef>
                <a:spcPts val="300"/>
              </a:spcBef>
              <a:spcAft>
                <a:spcPts val="300"/>
              </a:spcAft>
              <a:buClr>
                <a:srgbClr val="C00000"/>
              </a:buClr>
              <a:buSzPct val="150000"/>
            </a:pPr>
            <a:r>
              <a:rPr lang="ru-RU" altLang="ru-RU" sz="1700" dirty="0">
                <a:solidFill>
                  <a:srgbClr val="1D4779"/>
                </a:solidFill>
                <a:latin typeface="+mj-lt"/>
                <a:ea typeface="+mj-ea"/>
                <a:cs typeface="+mj-cs"/>
              </a:rPr>
              <a:t>Вишневский А.Г. Есть ли альтернативы у безальтернативного</a:t>
            </a:r>
            <a:r>
              <a:rPr lang="en-US" altLang="ru-RU" sz="1700" dirty="0">
                <a:solidFill>
                  <a:srgbClr val="1D4779"/>
                </a:solidFill>
                <a:latin typeface="+mj-lt"/>
                <a:ea typeface="+mj-ea"/>
                <a:cs typeface="+mj-cs"/>
              </a:rPr>
              <a:t>//</a:t>
            </a:r>
            <a:r>
              <a:rPr lang="ru-RU" altLang="ru-RU" sz="1700" dirty="0">
                <a:solidFill>
                  <a:srgbClr val="1D4779"/>
                </a:solidFill>
                <a:latin typeface="+mj-lt"/>
                <a:ea typeface="+mj-ea"/>
                <a:cs typeface="+mj-cs"/>
              </a:rPr>
              <a:t>Там же, с.78-92</a:t>
            </a:r>
          </a:p>
          <a:p>
            <a:pPr>
              <a:spcBef>
                <a:spcPts val="300"/>
              </a:spcBef>
              <a:spcAft>
                <a:spcPts val="300"/>
              </a:spcAft>
              <a:buClr>
                <a:srgbClr val="C00000"/>
              </a:buClr>
              <a:buSzPct val="150000"/>
            </a:pPr>
            <a:r>
              <a:rPr lang="ru-RU" altLang="ru-RU" sz="1700" dirty="0" err="1" smtClean="0">
                <a:solidFill>
                  <a:srgbClr val="1D4779"/>
                </a:solidFill>
                <a:latin typeface="+mj-lt"/>
                <a:ea typeface="+mj-ea"/>
                <a:cs typeface="+mj-cs"/>
              </a:rPr>
              <a:t>Клупт</a:t>
            </a:r>
            <a:r>
              <a:rPr lang="ru-RU" altLang="ru-RU" sz="1700" dirty="0" smtClean="0">
                <a:solidFill>
                  <a:srgbClr val="1D4779"/>
                </a:solidFill>
                <a:latin typeface="+mj-lt"/>
                <a:ea typeface="+mj-ea"/>
                <a:cs typeface="+mj-cs"/>
              </a:rPr>
              <a:t> </a:t>
            </a:r>
            <a:r>
              <a:rPr lang="ru-RU" altLang="ru-RU" sz="1700" dirty="0" err="1">
                <a:solidFill>
                  <a:srgbClr val="1D4779"/>
                </a:solidFill>
                <a:latin typeface="+mj-lt"/>
                <a:ea typeface="+mj-ea"/>
                <a:cs typeface="+mj-cs"/>
              </a:rPr>
              <a:t>М.А.Демография</a:t>
            </a:r>
            <a:r>
              <a:rPr lang="ru-RU" altLang="ru-RU" sz="1700" dirty="0">
                <a:solidFill>
                  <a:srgbClr val="1D4779"/>
                </a:solidFill>
                <a:latin typeface="+mj-lt"/>
                <a:ea typeface="+mj-ea"/>
                <a:cs typeface="+mj-cs"/>
              </a:rPr>
              <a:t> регионов Земли.- </a:t>
            </a:r>
            <a:r>
              <a:rPr lang="ru-RU" altLang="ru-RU" sz="1700" dirty="0" err="1">
                <a:solidFill>
                  <a:srgbClr val="1D4779"/>
                </a:solidFill>
                <a:latin typeface="+mj-lt"/>
                <a:ea typeface="+mj-ea"/>
                <a:cs typeface="+mj-cs"/>
              </a:rPr>
              <a:t>СПб.:Питер</a:t>
            </a:r>
            <a:r>
              <a:rPr lang="ru-RU" altLang="ru-RU" sz="1700" dirty="0">
                <a:solidFill>
                  <a:srgbClr val="1D4779"/>
                </a:solidFill>
                <a:latin typeface="+mj-lt"/>
                <a:ea typeface="+mj-ea"/>
                <a:cs typeface="+mj-cs"/>
              </a:rPr>
              <a:t>, 2008, </a:t>
            </a:r>
            <a:r>
              <a:rPr lang="en-US" altLang="ru-RU" sz="1700" dirty="0">
                <a:solidFill>
                  <a:srgbClr val="1D4779"/>
                </a:solidFill>
                <a:latin typeface="+mj-lt"/>
                <a:ea typeface="+mj-ea"/>
                <a:cs typeface="+mj-cs"/>
              </a:rPr>
              <a:t>§</a:t>
            </a:r>
            <a:r>
              <a:rPr lang="ru-RU" altLang="ru-RU" sz="1700" dirty="0">
                <a:solidFill>
                  <a:srgbClr val="1D4779"/>
                </a:solidFill>
                <a:latin typeface="+mj-lt"/>
                <a:ea typeface="+mj-ea"/>
                <a:cs typeface="+mj-cs"/>
              </a:rPr>
              <a:t>8.3 (с.275-289)</a:t>
            </a:r>
            <a:endParaRPr lang="en-US" altLang="ru-RU" sz="1700" dirty="0">
              <a:solidFill>
                <a:srgbClr val="1D4779"/>
              </a:solidFill>
              <a:latin typeface="+mj-lt"/>
              <a:ea typeface="+mj-ea"/>
              <a:cs typeface="+mj-cs"/>
            </a:endParaRPr>
          </a:p>
          <a:p>
            <a:pPr>
              <a:spcBef>
                <a:spcPts val="300"/>
              </a:spcBef>
              <a:spcAft>
                <a:spcPts val="300"/>
              </a:spcAft>
              <a:buClr>
                <a:srgbClr val="C00000"/>
              </a:buClr>
              <a:buSzPct val="150000"/>
            </a:pPr>
            <a:r>
              <a:rPr lang="ru-RU" altLang="ru-RU" sz="1700" dirty="0" err="1">
                <a:solidFill>
                  <a:srgbClr val="1D4779"/>
                </a:solidFill>
                <a:latin typeface="+mj-lt"/>
                <a:ea typeface="+mj-ea"/>
                <a:cs typeface="+mj-cs"/>
              </a:rPr>
              <a:t>Клупт</a:t>
            </a:r>
            <a:r>
              <a:rPr lang="ru-RU" altLang="ru-RU" sz="1700" dirty="0">
                <a:solidFill>
                  <a:srgbClr val="1D4779"/>
                </a:solidFill>
                <a:latin typeface="+mj-lt"/>
                <a:ea typeface="+mj-ea"/>
                <a:cs typeface="+mj-cs"/>
              </a:rPr>
              <a:t> М.А Демографическая повестка ХХ</a:t>
            </a:r>
            <a:r>
              <a:rPr lang="en-US" altLang="ru-RU" sz="1700" dirty="0">
                <a:solidFill>
                  <a:srgbClr val="1D4779"/>
                </a:solidFill>
                <a:latin typeface="+mj-lt"/>
                <a:ea typeface="+mj-ea"/>
                <a:cs typeface="+mj-cs"/>
              </a:rPr>
              <a:t>I </a:t>
            </a:r>
            <a:r>
              <a:rPr lang="ru-RU" altLang="ru-RU" sz="1700" dirty="0">
                <a:solidFill>
                  <a:srgbClr val="1D4779"/>
                </a:solidFill>
                <a:latin typeface="+mj-lt"/>
                <a:ea typeface="+mj-ea"/>
                <a:cs typeface="+mj-cs"/>
              </a:rPr>
              <a:t>века: теории и реалии//Социологические исследования 2010. №8, </a:t>
            </a:r>
            <a:r>
              <a:rPr lang="en-US" altLang="ru-RU" sz="1700" dirty="0">
                <a:solidFill>
                  <a:srgbClr val="1D4779"/>
                </a:solidFill>
                <a:latin typeface="+mj-lt"/>
                <a:ea typeface="+mj-ea"/>
                <a:cs typeface="+mj-cs"/>
              </a:rPr>
              <a:t>c</a:t>
            </a:r>
            <a:r>
              <a:rPr lang="ru-RU" altLang="ru-RU" sz="1700" dirty="0">
                <a:solidFill>
                  <a:srgbClr val="1D4779"/>
                </a:solidFill>
                <a:latin typeface="+mj-lt"/>
                <a:ea typeface="+mj-ea"/>
                <a:cs typeface="+mj-cs"/>
              </a:rPr>
              <a:t>.60-71, 1,3 </a:t>
            </a:r>
            <a:r>
              <a:rPr lang="ru-RU" altLang="ru-RU" sz="1700" dirty="0" err="1">
                <a:solidFill>
                  <a:srgbClr val="1D4779"/>
                </a:solidFill>
                <a:latin typeface="+mj-lt"/>
                <a:ea typeface="+mj-ea"/>
                <a:cs typeface="+mj-cs"/>
              </a:rPr>
              <a:t>п.л</a:t>
            </a:r>
            <a:endParaRPr lang="ru-RU" altLang="ru-RU" sz="1700" dirty="0">
              <a:solidFill>
                <a:srgbClr val="1D4779"/>
              </a:solidFill>
              <a:latin typeface="+mj-lt"/>
              <a:ea typeface="+mj-ea"/>
              <a:cs typeface="+mj-cs"/>
            </a:endParaRPr>
          </a:p>
          <a:p>
            <a:pPr>
              <a:spcBef>
                <a:spcPts val="300"/>
              </a:spcBef>
              <a:spcAft>
                <a:spcPts val="300"/>
              </a:spcAft>
              <a:buClr>
                <a:srgbClr val="C00000"/>
              </a:buClr>
              <a:buSzPct val="150000"/>
            </a:pPr>
            <a:r>
              <a:rPr lang="ru-RU" altLang="ru-RU" sz="1700" dirty="0">
                <a:solidFill>
                  <a:srgbClr val="1D4779"/>
                </a:solidFill>
                <a:latin typeface="+mj-lt"/>
                <a:ea typeface="+mj-ea"/>
                <a:cs typeface="+mj-cs"/>
              </a:rPr>
              <a:t> </a:t>
            </a:r>
            <a:r>
              <a:rPr lang="ru-RU" altLang="ru-RU" sz="1700" dirty="0" err="1">
                <a:solidFill>
                  <a:srgbClr val="1D4779"/>
                </a:solidFill>
                <a:latin typeface="+mj-lt"/>
                <a:ea typeface="+mj-ea"/>
                <a:cs typeface="+mj-cs"/>
              </a:rPr>
              <a:t>Клупт</a:t>
            </a:r>
            <a:r>
              <a:rPr lang="ru-RU" altLang="ru-RU" sz="1700" dirty="0">
                <a:solidFill>
                  <a:srgbClr val="1D4779"/>
                </a:solidFill>
                <a:latin typeface="+mj-lt"/>
                <a:ea typeface="+mj-ea"/>
                <a:cs typeface="+mj-cs"/>
              </a:rPr>
              <a:t> М.А. Страны Запада: будущее </a:t>
            </a:r>
            <a:r>
              <a:rPr lang="ru-RU" altLang="ru-RU" sz="1700" dirty="0" err="1">
                <a:solidFill>
                  <a:srgbClr val="1D4779"/>
                </a:solidFill>
                <a:latin typeface="+mj-lt"/>
                <a:ea typeface="+mj-ea"/>
                <a:cs typeface="+mj-cs"/>
              </a:rPr>
              <a:t>мультикультурализма</a:t>
            </a:r>
            <a:r>
              <a:rPr lang="ru-RU" altLang="ru-RU" sz="1700" dirty="0">
                <a:solidFill>
                  <a:srgbClr val="1D4779"/>
                </a:solidFill>
                <a:latin typeface="+mj-lt"/>
                <a:ea typeface="+mj-ea"/>
                <a:cs typeface="+mj-cs"/>
              </a:rPr>
              <a:t> в зеркале занятости//Мировая экономика и международные отношения.2012. №7, с.16-25. </a:t>
            </a:r>
          </a:p>
        </p:txBody>
      </p:sp>
      <p:sp>
        <p:nvSpPr>
          <p:cNvPr id="4"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50</a:t>
            </a:fld>
            <a:endParaRPr lang="ru-RU" sz="2000" b="1" dirty="0">
              <a:solidFill>
                <a:schemeClr val="bg1"/>
              </a:solidFill>
            </a:endParaRPr>
          </a:p>
        </p:txBody>
      </p:sp>
    </p:spTree>
    <p:extLst>
      <p:ext uri="{BB962C8B-B14F-4D97-AF65-F5344CB8AC3E}">
        <p14:creationId xmlns:p14="http://schemas.microsoft.com/office/powerpoint/2010/main" val="13943336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B0905CDC-BA87-4471-8AF7-AB658FB9550B}" type="slidenum">
              <a:rPr lang="ru-RU" altLang="ru-RU"/>
              <a:pPr>
                <a:defRPr/>
              </a:pPr>
              <a:t>51</a:t>
            </a:fld>
            <a:endParaRPr lang="ru-RU" altLang="ru-RU"/>
          </a:p>
        </p:txBody>
      </p:sp>
      <p:sp>
        <p:nvSpPr>
          <p:cNvPr id="308228" name="Rectangle 4"/>
          <p:cNvSpPr>
            <a:spLocks noChangeArrowheads="1"/>
          </p:cNvSpPr>
          <p:nvPr/>
        </p:nvSpPr>
        <p:spPr bwMode="auto">
          <a:xfrm>
            <a:off x="323528" y="914311"/>
            <a:ext cx="8642350" cy="552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28600">
              <a:tabLst>
                <a:tab pos="228600" algn="l"/>
              </a:tabLst>
              <a:defRPr>
                <a:solidFill>
                  <a:schemeClr val="tx1"/>
                </a:solidFill>
                <a:latin typeface="Arial" panose="020B0604020202020204" pitchFamily="34" charset="0"/>
                <a:cs typeface="Arial" panose="020B0604020202020204" pitchFamily="34" charset="0"/>
              </a:defRPr>
            </a:lvl1pPr>
            <a:lvl2pPr>
              <a:tabLst>
                <a:tab pos="228600" algn="l"/>
              </a:tabLst>
              <a:defRPr>
                <a:solidFill>
                  <a:schemeClr val="tx1"/>
                </a:solidFill>
                <a:latin typeface="Arial" panose="020B0604020202020204" pitchFamily="34" charset="0"/>
                <a:cs typeface="Arial" panose="020B0604020202020204" pitchFamily="34" charset="0"/>
              </a:defRPr>
            </a:lvl2pPr>
            <a:lvl3pPr>
              <a:tabLst>
                <a:tab pos="228600" algn="l"/>
              </a:tabLst>
              <a:defRPr>
                <a:solidFill>
                  <a:schemeClr val="tx1"/>
                </a:solidFill>
                <a:latin typeface="Arial" panose="020B0604020202020204" pitchFamily="34" charset="0"/>
                <a:cs typeface="Arial" panose="020B0604020202020204" pitchFamily="34" charset="0"/>
              </a:defRPr>
            </a:lvl3pPr>
            <a:lvl4pPr>
              <a:tabLst>
                <a:tab pos="228600" algn="l"/>
              </a:tabLst>
              <a:defRPr>
                <a:solidFill>
                  <a:schemeClr val="tx1"/>
                </a:solidFill>
                <a:latin typeface="Arial" panose="020B0604020202020204" pitchFamily="34" charset="0"/>
                <a:cs typeface="Arial" panose="020B0604020202020204" pitchFamily="34" charset="0"/>
              </a:defRPr>
            </a:lvl4pPr>
            <a:lvl5pPr>
              <a:tabLst>
                <a:tab pos="228600" algn="l"/>
              </a:tabLst>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cs typeface="Arial" panose="020B0604020202020204" pitchFamily="34" charset="0"/>
              </a:defRPr>
            </a:lvl9pPr>
          </a:lstStyle>
          <a:p>
            <a:pPr marL="342900" indent="-342900" eaLnBrk="0" hangingPunct="0">
              <a:spcBef>
                <a:spcPts val="300"/>
              </a:spcBef>
              <a:spcAft>
                <a:spcPts val="300"/>
              </a:spcAft>
              <a:buClr>
                <a:srgbClr val="C00000"/>
              </a:buClr>
              <a:buSzPct val="150000"/>
              <a:buFont typeface="Arial" charset="0"/>
              <a:buChar char="•"/>
            </a:pPr>
            <a:r>
              <a:rPr lang="ru-RU" altLang="ru-RU" sz="1700" dirty="0">
                <a:solidFill>
                  <a:srgbClr val="1D4779"/>
                </a:solidFill>
                <a:latin typeface="+mj-lt"/>
                <a:ea typeface="+mj-ea"/>
                <a:cs typeface="+mj-cs"/>
              </a:rPr>
              <a:t>Вишневский А. Россия: демографические итоги двух десятилетий и ближайшие перспективы [Электронный ресурс]: доклад на конференции «Ответственная деловая </a:t>
            </a:r>
            <a:r>
              <a:rPr lang="ru-RU" altLang="ru-RU" sz="1700" dirty="0" err="1">
                <a:solidFill>
                  <a:srgbClr val="1D4779"/>
                </a:solidFill>
                <a:latin typeface="+mj-lt"/>
                <a:ea typeface="+mj-ea"/>
                <a:cs typeface="+mj-cs"/>
              </a:rPr>
              <a:t>практи</a:t>
            </a:r>
            <a:r>
              <a:rPr lang="ru-RU" altLang="ru-RU" sz="1700" dirty="0">
                <a:solidFill>
                  <a:srgbClr val="1D4779"/>
                </a:solidFill>
                <a:latin typeface="+mj-lt"/>
                <a:ea typeface="+mj-ea"/>
                <a:cs typeface="+mj-cs"/>
              </a:rPr>
              <a:t>-ка и социальные инвестиции: партнёрство бизнеса и власти» 7 февраля 2012 г. – Режим доступа: media.rspp.ru.</a:t>
            </a:r>
          </a:p>
          <a:p>
            <a:pPr marL="342900" indent="-342900" eaLnBrk="0" hangingPunct="0">
              <a:spcBef>
                <a:spcPts val="300"/>
              </a:spcBef>
              <a:spcAft>
                <a:spcPts val="300"/>
              </a:spcAft>
              <a:buClr>
                <a:srgbClr val="C00000"/>
              </a:buClr>
              <a:buSzPct val="150000"/>
              <a:buFont typeface="Arial" charset="0"/>
              <a:buChar char="•"/>
            </a:pPr>
            <a:r>
              <a:rPr lang="ru-RU" altLang="ru-RU" sz="1700" dirty="0">
                <a:solidFill>
                  <a:srgbClr val="1D4779"/>
                </a:solidFill>
                <a:latin typeface="+mj-lt"/>
                <a:ea typeface="+mj-ea"/>
                <a:cs typeface="+mj-cs"/>
              </a:rPr>
              <a:t>Глейзер О.Б. Пространство жизнедеятельности населения и расселение как факторы и условия модернизации России [Текст] / О.Б. Глейзер, Э.И. </a:t>
            </a:r>
            <a:r>
              <a:rPr lang="ru-RU" altLang="ru-RU" sz="1700" dirty="0" err="1">
                <a:solidFill>
                  <a:srgbClr val="1D4779"/>
                </a:solidFill>
                <a:latin typeface="+mj-lt"/>
                <a:ea typeface="+mj-ea"/>
                <a:cs typeface="+mj-cs"/>
              </a:rPr>
              <a:t>Вайнберг</a:t>
            </a:r>
            <a:r>
              <a:rPr lang="ru-RU" altLang="ru-RU" sz="1700" dirty="0">
                <a:solidFill>
                  <a:srgbClr val="1D4779"/>
                </a:solidFill>
                <a:latin typeface="+mj-lt"/>
                <a:ea typeface="+mj-ea"/>
                <a:cs typeface="+mj-cs"/>
              </a:rPr>
              <a:t> // Регион: экономика и социология. – 2013. – №3. – С. 21–38.</a:t>
            </a:r>
          </a:p>
          <a:p>
            <a:pPr marL="342900" indent="-342900" eaLnBrk="0" hangingPunct="0">
              <a:spcBef>
                <a:spcPts val="300"/>
              </a:spcBef>
              <a:spcAft>
                <a:spcPts val="300"/>
              </a:spcAft>
              <a:buClr>
                <a:srgbClr val="C00000"/>
              </a:buClr>
              <a:buSzPct val="150000"/>
              <a:buFont typeface="Arial" charset="0"/>
              <a:buChar char="•"/>
            </a:pPr>
            <a:r>
              <a:rPr lang="ru-RU" altLang="ru-RU" sz="1700" dirty="0">
                <a:solidFill>
                  <a:srgbClr val="1D4779"/>
                </a:solidFill>
                <a:latin typeface="+mj-lt"/>
                <a:ea typeface="+mj-ea"/>
                <a:cs typeface="+mj-cs"/>
              </a:rPr>
              <a:t>Горшков М.К. Об аксиоматической трактовке влияния неэкономических факторов на экономический рост // Экономические перемены: факты, тенденции, прогноз – 2014. – №3(33). – С. 45-56</a:t>
            </a:r>
          </a:p>
          <a:p>
            <a:pPr marL="342900" indent="-342900" eaLnBrk="0" hangingPunct="0">
              <a:spcBef>
                <a:spcPts val="300"/>
              </a:spcBef>
              <a:spcAft>
                <a:spcPts val="300"/>
              </a:spcAft>
              <a:buClr>
                <a:srgbClr val="C00000"/>
              </a:buClr>
              <a:buSzPct val="150000"/>
              <a:buFont typeface="Arial" charset="0"/>
              <a:buChar char="•"/>
            </a:pPr>
            <a:r>
              <a:rPr lang="ru-RU" altLang="ru-RU" sz="1700" dirty="0">
                <a:solidFill>
                  <a:srgbClr val="1D4779"/>
                </a:solidFill>
                <a:latin typeface="+mj-lt"/>
                <a:ea typeface="+mj-ea"/>
                <a:cs typeface="+mj-cs"/>
              </a:rPr>
              <a:t>Горшков М.К. «Русская мечта»: опыт социологического измерения // Социологические исследования. – 2012. – №12. – С. 3.</a:t>
            </a:r>
          </a:p>
          <a:p>
            <a:pPr marL="342900" indent="-342900" eaLnBrk="0" hangingPunct="0">
              <a:spcBef>
                <a:spcPts val="300"/>
              </a:spcBef>
              <a:spcAft>
                <a:spcPts val="300"/>
              </a:spcAft>
              <a:buClr>
                <a:srgbClr val="C00000"/>
              </a:buClr>
              <a:buSzPct val="150000"/>
              <a:buFont typeface="Arial" charset="0"/>
              <a:buChar char="•"/>
            </a:pPr>
            <a:r>
              <a:rPr lang="ru-RU" altLang="ru-RU" sz="1700" dirty="0">
                <a:solidFill>
                  <a:srgbClr val="1D4779"/>
                </a:solidFill>
                <a:latin typeface="+mj-lt"/>
                <a:ea typeface="+mj-ea"/>
                <a:cs typeface="+mj-cs"/>
              </a:rPr>
              <a:t>Захаров С.В. Расширяющиеся границы брака /С.В. Захаров // </a:t>
            </a:r>
            <a:r>
              <a:rPr lang="ru-RU" altLang="ru-RU" sz="1700" dirty="0" err="1">
                <a:solidFill>
                  <a:srgbClr val="1D4779"/>
                </a:solidFill>
                <a:latin typeface="+mj-lt"/>
                <a:ea typeface="+mj-ea"/>
                <a:cs typeface="+mj-cs"/>
              </a:rPr>
              <a:t>Демоскоп</a:t>
            </a:r>
            <a:r>
              <a:rPr lang="ru-RU" altLang="ru-RU" sz="1700" dirty="0">
                <a:solidFill>
                  <a:srgbClr val="1D4779"/>
                </a:solidFill>
                <a:latin typeface="+mj-lt"/>
                <a:ea typeface="+mj-ea"/>
                <a:cs typeface="+mj-cs"/>
              </a:rPr>
              <a:t> </a:t>
            </a:r>
            <a:r>
              <a:rPr lang="ru-RU" altLang="ru-RU" sz="1700" dirty="0" err="1">
                <a:solidFill>
                  <a:srgbClr val="1D4779"/>
                </a:solidFill>
                <a:latin typeface="+mj-lt"/>
                <a:ea typeface="+mj-ea"/>
                <a:cs typeface="+mj-cs"/>
              </a:rPr>
              <a:t>Weekly</a:t>
            </a:r>
            <a:r>
              <a:rPr lang="ru-RU" altLang="ru-RU" sz="1700" dirty="0">
                <a:solidFill>
                  <a:srgbClr val="1D4779"/>
                </a:solidFill>
                <a:latin typeface="+mj-lt"/>
                <a:ea typeface="+mj-ea"/>
                <a:cs typeface="+mj-cs"/>
              </a:rPr>
              <a:t>. </a:t>
            </a:r>
            <a:r>
              <a:rPr lang="ru-RU" altLang="ru-RU" sz="1700" dirty="0">
                <a:solidFill>
                  <a:srgbClr val="1D4779"/>
                </a:solidFill>
                <a:latin typeface="+mj-lt"/>
                <a:ea typeface="+mj-ea"/>
                <a:cs typeface="+mj-cs"/>
                <a:hlinkClick r:id="rId2"/>
              </a:rPr>
              <a:t>http://www.demoscope.ru/weekly/2006/0237/tema02.p</a:t>
            </a:r>
            <a:endParaRPr lang="ru-RU" altLang="ru-RU" sz="1700" dirty="0">
              <a:solidFill>
                <a:srgbClr val="1D4779"/>
              </a:solidFill>
              <a:latin typeface="+mj-lt"/>
              <a:ea typeface="+mj-ea"/>
              <a:cs typeface="+mj-cs"/>
            </a:endParaRPr>
          </a:p>
          <a:p>
            <a:pPr marL="342900" indent="-342900" eaLnBrk="0" hangingPunct="0">
              <a:spcBef>
                <a:spcPts val="300"/>
              </a:spcBef>
              <a:spcAft>
                <a:spcPts val="300"/>
              </a:spcAft>
              <a:buClr>
                <a:srgbClr val="C00000"/>
              </a:buClr>
              <a:buSzPct val="150000"/>
              <a:buFont typeface="Arial" charset="0"/>
              <a:buChar char="•"/>
            </a:pPr>
            <a:r>
              <a:rPr lang="ru-RU" altLang="ru-RU" sz="1700" dirty="0">
                <a:solidFill>
                  <a:srgbClr val="1D4779"/>
                </a:solidFill>
                <a:latin typeface="+mj-lt"/>
                <a:ea typeface="+mj-ea"/>
                <a:cs typeface="+mj-cs"/>
              </a:rPr>
              <a:t>Захаров «Рождаемость в России: первый и второй демографический переход»/С.В. Захаров // </a:t>
            </a:r>
            <a:r>
              <a:rPr lang="ru-RU" altLang="ru-RU" sz="1700" dirty="0" err="1">
                <a:solidFill>
                  <a:srgbClr val="1D4779"/>
                </a:solidFill>
                <a:latin typeface="+mj-lt"/>
                <a:ea typeface="+mj-ea"/>
                <a:cs typeface="+mj-cs"/>
              </a:rPr>
              <a:t>Демоскоп</a:t>
            </a:r>
            <a:r>
              <a:rPr lang="ru-RU" altLang="ru-RU" sz="1700" dirty="0">
                <a:solidFill>
                  <a:srgbClr val="1D4779"/>
                </a:solidFill>
                <a:latin typeface="+mj-lt"/>
                <a:ea typeface="+mj-ea"/>
                <a:cs typeface="+mj-cs"/>
              </a:rPr>
              <a:t> </a:t>
            </a:r>
            <a:r>
              <a:rPr lang="ru-RU" altLang="ru-RU" sz="1700" dirty="0" err="1">
                <a:solidFill>
                  <a:srgbClr val="1D4779"/>
                </a:solidFill>
                <a:latin typeface="+mj-lt"/>
                <a:ea typeface="+mj-ea"/>
                <a:cs typeface="+mj-cs"/>
              </a:rPr>
              <a:t>Weekly</a:t>
            </a:r>
            <a:r>
              <a:rPr lang="ru-RU" altLang="ru-RU" sz="1700" dirty="0">
                <a:solidFill>
                  <a:srgbClr val="1D4779"/>
                </a:solidFill>
                <a:latin typeface="+mj-lt"/>
                <a:ea typeface="+mj-ea"/>
                <a:cs typeface="+mj-cs"/>
              </a:rPr>
              <a:t> http://demoscope.hse.ru/zaharov</a:t>
            </a:r>
          </a:p>
          <a:p>
            <a:pPr marL="342900" indent="-342900" eaLnBrk="0" hangingPunct="0">
              <a:spcBef>
                <a:spcPts val="300"/>
              </a:spcBef>
              <a:spcAft>
                <a:spcPts val="300"/>
              </a:spcAft>
              <a:buClr>
                <a:srgbClr val="C00000"/>
              </a:buClr>
              <a:buSzPct val="150000"/>
              <a:buFont typeface="Arial" charset="0"/>
              <a:buChar char="•"/>
            </a:pPr>
            <a:r>
              <a:rPr lang="ru-RU" altLang="ru-RU" sz="1700" dirty="0" err="1">
                <a:solidFill>
                  <a:srgbClr val="1D4779"/>
                </a:solidFill>
                <a:latin typeface="+mj-lt"/>
                <a:ea typeface="+mj-ea"/>
                <a:cs typeface="+mj-cs"/>
              </a:rPr>
              <a:t>Ивантер</a:t>
            </a:r>
            <a:r>
              <a:rPr lang="ru-RU" altLang="ru-RU" sz="1700" dirty="0">
                <a:solidFill>
                  <a:srgbClr val="1D4779"/>
                </a:solidFill>
                <a:latin typeface="+mj-lt"/>
                <a:ea typeface="+mj-ea"/>
                <a:cs typeface="+mj-cs"/>
              </a:rPr>
              <a:t> В.В. Новая экономическая политика – политика экономического роста / В.В. </a:t>
            </a:r>
            <a:r>
              <a:rPr lang="ru-RU" altLang="ru-RU" sz="1700" dirty="0" err="1">
                <a:solidFill>
                  <a:srgbClr val="1D4779"/>
                </a:solidFill>
                <a:latin typeface="+mj-lt"/>
                <a:ea typeface="+mj-ea"/>
                <a:cs typeface="+mj-cs"/>
              </a:rPr>
              <a:t>Ивантер</a:t>
            </a:r>
            <a:r>
              <a:rPr lang="ru-RU" altLang="ru-RU" sz="1700" dirty="0">
                <a:solidFill>
                  <a:srgbClr val="1D4779"/>
                </a:solidFill>
                <a:latin typeface="+mj-lt"/>
                <a:ea typeface="+mj-ea"/>
                <a:cs typeface="+mj-cs"/>
              </a:rPr>
              <a:t>, М.Н. </a:t>
            </a:r>
            <a:r>
              <a:rPr lang="ru-RU" altLang="ru-RU" sz="1700" dirty="0" err="1">
                <a:solidFill>
                  <a:srgbClr val="1D4779"/>
                </a:solidFill>
                <a:latin typeface="+mj-lt"/>
                <a:ea typeface="+mj-ea"/>
                <a:cs typeface="+mj-cs"/>
              </a:rPr>
              <a:t>Узяков</a:t>
            </a:r>
            <a:r>
              <a:rPr lang="ru-RU" altLang="ru-RU" sz="1700" dirty="0">
                <a:solidFill>
                  <a:srgbClr val="1D4779"/>
                </a:solidFill>
                <a:latin typeface="+mj-lt"/>
                <a:ea typeface="+mj-ea"/>
                <a:cs typeface="+mj-cs"/>
              </a:rPr>
              <a:t>, М.Ю. Ксенофонтов, А.А. Широв, В.С. Панфилов, </a:t>
            </a:r>
            <a:r>
              <a:rPr lang="ru-RU" altLang="ru-RU" sz="1700" dirty="0" err="1">
                <a:solidFill>
                  <a:srgbClr val="1D4779"/>
                </a:solidFill>
                <a:latin typeface="+mj-lt"/>
                <a:ea typeface="+mj-ea"/>
                <a:cs typeface="+mj-cs"/>
              </a:rPr>
              <a:t>О.Дж</a:t>
            </a:r>
            <a:r>
              <a:rPr lang="ru-RU" altLang="ru-RU" sz="1700" dirty="0">
                <a:solidFill>
                  <a:srgbClr val="1D4779"/>
                </a:solidFill>
                <a:latin typeface="+mj-lt"/>
                <a:ea typeface="+mj-ea"/>
                <a:cs typeface="+mj-cs"/>
              </a:rPr>
              <a:t>. </a:t>
            </a:r>
            <a:r>
              <a:rPr lang="ru-RU" altLang="ru-RU" sz="1700" dirty="0" err="1">
                <a:solidFill>
                  <a:srgbClr val="1D4779"/>
                </a:solidFill>
                <a:latin typeface="+mj-lt"/>
                <a:ea typeface="+mj-ea"/>
                <a:cs typeface="+mj-cs"/>
              </a:rPr>
              <a:t>Говтвань</a:t>
            </a:r>
            <a:r>
              <a:rPr lang="ru-RU" altLang="ru-RU" sz="1700" dirty="0">
                <a:solidFill>
                  <a:srgbClr val="1D4779"/>
                </a:solidFill>
                <a:latin typeface="+mj-lt"/>
                <a:ea typeface="+mj-ea"/>
                <a:cs typeface="+mj-cs"/>
              </a:rPr>
              <a:t>, Д.Б. </a:t>
            </a:r>
            <a:r>
              <a:rPr lang="ru-RU" altLang="ru-RU" sz="1700" dirty="0" err="1">
                <a:solidFill>
                  <a:srgbClr val="1D4779"/>
                </a:solidFill>
                <a:latin typeface="+mj-lt"/>
                <a:ea typeface="+mj-ea"/>
                <a:cs typeface="+mj-cs"/>
              </a:rPr>
              <a:t>Кувалин</a:t>
            </a:r>
            <a:r>
              <a:rPr lang="ru-RU" altLang="ru-RU" sz="1700" dirty="0">
                <a:solidFill>
                  <a:srgbClr val="1D4779"/>
                </a:solidFill>
                <a:latin typeface="+mj-lt"/>
                <a:ea typeface="+mj-ea"/>
                <a:cs typeface="+mj-cs"/>
              </a:rPr>
              <a:t>, Б.Н. Порфирьев // Проблемы прогнозирования. – 2013. – №6. – С. 3–12.</a:t>
            </a:r>
          </a:p>
        </p:txBody>
      </p:sp>
      <p:sp>
        <p:nvSpPr>
          <p:cNvPr id="308229" name="Rectangle 5"/>
          <p:cNvSpPr>
            <a:spLocks noChangeArrowheads="1"/>
          </p:cNvSpPr>
          <p:nvPr/>
        </p:nvSpPr>
        <p:spPr bwMode="auto">
          <a:xfrm>
            <a:off x="3563938" y="246063"/>
            <a:ext cx="196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altLang="ru-RU" sz="2000" b="1" dirty="0">
                <a:solidFill>
                  <a:schemeClr val="bg1"/>
                </a:solidFill>
              </a:rPr>
              <a:t>ЛИТЕРАТУРА</a:t>
            </a:r>
            <a:r>
              <a:rPr lang="ru-RU" altLang="ru-RU" sz="2000" b="1" dirty="0">
                <a:solidFill>
                  <a:srgbClr val="0000CC"/>
                </a:solidFill>
              </a:rPr>
              <a:t> </a:t>
            </a:r>
          </a:p>
        </p:txBody>
      </p:sp>
    </p:spTree>
    <p:extLst>
      <p:ext uri="{BB962C8B-B14F-4D97-AF65-F5344CB8AC3E}">
        <p14:creationId xmlns:p14="http://schemas.microsoft.com/office/powerpoint/2010/main" val="212218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2"/>
          </p:nvPr>
        </p:nvSpPr>
        <p:spPr>
          <a:ln/>
        </p:spPr>
        <p:txBody>
          <a:bodyPr/>
          <a:lstStyle/>
          <a:p>
            <a:pPr>
              <a:defRPr/>
            </a:pPr>
            <a:fld id="{F5E29C9B-9D52-4A8D-B87C-42E6C14986A7}" type="slidenum">
              <a:rPr lang="ru-RU" altLang="ru-RU"/>
              <a:pPr>
                <a:defRPr/>
              </a:pPr>
              <a:t>52</a:t>
            </a:fld>
            <a:endParaRPr lang="ru-RU" altLang="ru-RU"/>
          </a:p>
        </p:txBody>
      </p:sp>
      <p:sp>
        <p:nvSpPr>
          <p:cNvPr id="309252" name="Rectangle 4"/>
          <p:cNvSpPr>
            <a:spLocks noChangeArrowheads="1"/>
          </p:cNvSpPr>
          <p:nvPr/>
        </p:nvSpPr>
        <p:spPr bwMode="auto">
          <a:xfrm>
            <a:off x="395536" y="1556792"/>
            <a:ext cx="8497887"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sz="1700" dirty="0" err="1">
                <a:solidFill>
                  <a:srgbClr val="1D4779"/>
                </a:solidFill>
                <a:latin typeface="+mj-lt"/>
                <a:ea typeface="+mj-ea"/>
                <a:cs typeface="+mj-cs"/>
              </a:rPr>
              <a:t>Калачикова</a:t>
            </a:r>
            <a:r>
              <a:rPr lang="ru-RU" altLang="ru-RU" sz="1700" dirty="0">
                <a:solidFill>
                  <a:srgbClr val="1D4779"/>
                </a:solidFill>
                <a:latin typeface="+mj-lt"/>
                <a:ea typeface="+mj-ea"/>
                <a:cs typeface="+mj-cs"/>
              </a:rPr>
              <a:t> О.Н. О причинах роста рождаемости населения в период активизации демографической политики России (на примере Вологодской области) [Текст] / О.Н. </a:t>
            </a:r>
            <a:r>
              <a:rPr lang="ru-RU" altLang="ru-RU" sz="1700" dirty="0" err="1">
                <a:solidFill>
                  <a:srgbClr val="1D4779"/>
                </a:solidFill>
                <a:latin typeface="+mj-lt"/>
                <a:ea typeface="+mj-ea"/>
                <a:cs typeface="+mj-cs"/>
              </a:rPr>
              <a:t>Калачикова</a:t>
            </a:r>
            <a:r>
              <a:rPr lang="ru-RU" altLang="ru-RU" sz="1700" dirty="0">
                <a:solidFill>
                  <a:srgbClr val="1D4779"/>
                </a:solidFill>
                <a:latin typeface="+mj-lt"/>
                <a:ea typeface="+mj-ea"/>
                <a:cs typeface="+mj-cs"/>
              </a:rPr>
              <a:t>, А.А. Шабунова // Проблемы прогнозирования. – 2013. – №5. – С. 129–136.</a:t>
            </a:r>
          </a:p>
          <a:p>
            <a:r>
              <a:rPr lang="ru-RU" altLang="ru-RU" sz="1700" dirty="0" err="1">
                <a:solidFill>
                  <a:srgbClr val="1D4779"/>
                </a:solidFill>
                <a:latin typeface="+mj-lt"/>
                <a:ea typeface="+mj-ea"/>
                <a:cs typeface="+mj-cs"/>
              </a:rPr>
              <a:t>Калачикова</a:t>
            </a:r>
            <a:r>
              <a:rPr lang="ru-RU" altLang="ru-RU" sz="1700" dirty="0">
                <a:solidFill>
                  <a:srgbClr val="1D4779"/>
                </a:solidFill>
                <a:latin typeface="+mj-lt"/>
                <a:ea typeface="+mj-ea"/>
                <a:cs typeface="+mj-cs"/>
              </a:rPr>
              <a:t> О.Н. Тенденции и перспективы демографического развития России и Вологодской области [Текст] / О.Н. </a:t>
            </a:r>
            <a:r>
              <a:rPr lang="ru-RU" altLang="ru-RU" sz="1700" dirty="0" err="1">
                <a:solidFill>
                  <a:srgbClr val="1D4779"/>
                </a:solidFill>
                <a:latin typeface="+mj-lt"/>
                <a:ea typeface="+mj-ea"/>
                <a:cs typeface="+mj-cs"/>
              </a:rPr>
              <a:t>Калачикова</a:t>
            </a:r>
            <a:r>
              <a:rPr lang="ru-RU" altLang="ru-RU" sz="1700" dirty="0">
                <a:solidFill>
                  <a:srgbClr val="1D4779"/>
                </a:solidFill>
                <a:latin typeface="+mj-lt"/>
                <a:ea typeface="+mj-ea"/>
                <a:cs typeface="+mj-cs"/>
              </a:rPr>
              <a:t>, А.А. Шабунова, М.А. Ласточкина // Экономические и социальные перемены: факты, тенденции, прогноз. – 2012. – № 5. – С. 143–153.</a:t>
            </a:r>
          </a:p>
          <a:p>
            <a:r>
              <a:rPr lang="ru-RU" altLang="ru-RU" sz="1700" dirty="0" err="1">
                <a:solidFill>
                  <a:srgbClr val="1D4779"/>
                </a:solidFill>
                <a:latin typeface="+mj-lt"/>
                <a:ea typeface="+mj-ea"/>
                <a:cs typeface="+mj-cs"/>
              </a:rPr>
              <a:t>Кругман</a:t>
            </a:r>
            <a:r>
              <a:rPr lang="ru-RU" altLang="ru-RU" sz="1700" dirty="0">
                <a:solidFill>
                  <a:srgbClr val="1D4779"/>
                </a:solidFill>
                <a:latin typeface="+mj-lt"/>
                <a:ea typeface="+mj-ea"/>
                <a:cs typeface="+mj-cs"/>
              </a:rPr>
              <a:t> П. Оглядываясь на успехи и провалы стимулирования / П. </a:t>
            </a:r>
            <a:r>
              <a:rPr lang="ru-RU" altLang="ru-RU" sz="1700" dirty="0" err="1">
                <a:solidFill>
                  <a:srgbClr val="1D4779"/>
                </a:solidFill>
                <a:latin typeface="+mj-lt"/>
                <a:ea typeface="+mj-ea"/>
                <a:cs typeface="+mj-cs"/>
              </a:rPr>
              <a:t>Кругман</a:t>
            </a:r>
            <a:r>
              <a:rPr lang="ru-RU" altLang="ru-RU" sz="1700" dirty="0">
                <a:solidFill>
                  <a:srgbClr val="1D4779"/>
                </a:solidFill>
                <a:latin typeface="+mj-lt"/>
                <a:ea typeface="+mj-ea"/>
                <a:cs typeface="+mj-cs"/>
              </a:rPr>
              <a:t> // Независимая газета http://www.ng.ru/krugman/2014-03-04/5_stimulation.html</a:t>
            </a:r>
          </a:p>
          <a:p>
            <a:r>
              <a:rPr lang="ru-RU" altLang="ru-RU" sz="1700" dirty="0">
                <a:solidFill>
                  <a:srgbClr val="1D4779"/>
                </a:solidFill>
                <a:latin typeface="+mj-lt"/>
                <a:ea typeface="+mj-ea"/>
                <a:cs typeface="+mj-cs"/>
              </a:rPr>
              <a:t>Куликов С. Минздрав поторопился с рождаемостью [Электронный ресурс] /С. Куликов // Независимая газета, 28.01.2010 – Режим </a:t>
            </a:r>
            <a:r>
              <a:rPr lang="ru-RU" altLang="ru-RU" sz="1700" dirty="0" err="1">
                <a:solidFill>
                  <a:srgbClr val="1D4779"/>
                </a:solidFill>
                <a:latin typeface="+mj-lt"/>
                <a:ea typeface="+mj-ea"/>
                <a:cs typeface="+mj-cs"/>
              </a:rPr>
              <a:t>доступа:http</a:t>
            </a:r>
            <a:r>
              <a:rPr lang="ru-RU" altLang="ru-RU" sz="1700" dirty="0">
                <a:solidFill>
                  <a:srgbClr val="1D4779"/>
                </a:solidFill>
                <a:latin typeface="+mj-lt"/>
                <a:ea typeface="+mj-ea"/>
                <a:cs typeface="+mj-cs"/>
              </a:rPr>
              <a:t>://www.ng.ru/economics/2010-01-28/1_demography.html</a:t>
            </a:r>
          </a:p>
          <a:p>
            <a:r>
              <a:rPr lang="ru-RU" altLang="ru-RU" sz="1700" dirty="0">
                <a:solidFill>
                  <a:srgbClr val="1D4779"/>
                </a:solidFill>
                <a:latin typeface="+mj-lt"/>
                <a:ea typeface="+mj-ea"/>
                <a:cs typeface="+mj-cs"/>
              </a:rPr>
              <a:t>Молодежь современной России – ключевой ресурс модернизации [Текст] : монография / коллектив авторов; общ. ред. А.А. </a:t>
            </a:r>
            <a:r>
              <a:rPr lang="ru-RU" altLang="ru-RU" sz="1700" dirty="0" err="1">
                <a:solidFill>
                  <a:srgbClr val="1D4779"/>
                </a:solidFill>
                <a:latin typeface="+mj-lt"/>
                <a:ea typeface="+mj-ea"/>
                <a:cs typeface="+mj-cs"/>
              </a:rPr>
              <a:t>Шабуновой</a:t>
            </a:r>
            <a:r>
              <a:rPr lang="ru-RU" altLang="ru-RU" sz="1700" dirty="0">
                <a:solidFill>
                  <a:srgbClr val="1D4779"/>
                </a:solidFill>
                <a:latin typeface="+mj-lt"/>
                <a:ea typeface="+mj-ea"/>
                <a:cs typeface="+mj-cs"/>
              </a:rPr>
              <a:t>. – Вологда : ИСЭРТ РАН, 2013. –148 с.</a:t>
            </a:r>
          </a:p>
        </p:txBody>
      </p:sp>
      <p:sp>
        <p:nvSpPr>
          <p:cNvPr id="4" name="Rectangle 5"/>
          <p:cNvSpPr>
            <a:spLocks noChangeArrowheads="1"/>
          </p:cNvSpPr>
          <p:nvPr/>
        </p:nvSpPr>
        <p:spPr bwMode="auto">
          <a:xfrm>
            <a:off x="3563938" y="246063"/>
            <a:ext cx="196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altLang="ru-RU" sz="2000" b="1" dirty="0">
                <a:solidFill>
                  <a:schemeClr val="bg1"/>
                </a:solidFill>
              </a:rPr>
              <a:t>ЛИТЕРАТУРА</a:t>
            </a:r>
            <a:r>
              <a:rPr lang="ru-RU" altLang="ru-RU" sz="2000" b="1" dirty="0">
                <a:solidFill>
                  <a:srgbClr val="0000CC"/>
                </a:solidFill>
              </a:rPr>
              <a:t> </a:t>
            </a:r>
          </a:p>
        </p:txBody>
      </p:sp>
    </p:spTree>
    <p:extLst>
      <p:ext uri="{BB962C8B-B14F-4D97-AF65-F5344CB8AC3E}">
        <p14:creationId xmlns:p14="http://schemas.microsoft.com/office/powerpoint/2010/main" val="16614030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2"/>
          </p:nvPr>
        </p:nvSpPr>
        <p:spPr>
          <a:ln/>
        </p:spPr>
        <p:txBody>
          <a:bodyPr/>
          <a:lstStyle/>
          <a:p>
            <a:pPr>
              <a:defRPr/>
            </a:pPr>
            <a:fld id="{2B402534-B9DB-4430-ABA4-C8E668E065F9}" type="slidenum">
              <a:rPr lang="ru-RU" altLang="ru-RU"/>
              <a:pPr>
                <a:defRPr/>
              </a:pPr>
              <a:t>53</a:t>
            </a:fld>
            <a:endParaRPr lang="ru-RU" altLang="ru-RU"/>
          </a:p>
        </p:txBody>
      </p:sp>
      <p:sp>
        <p:nvSpPr>
          <p:cNvPr id="310276" name="Rectangle 4"/>
          <p:cNvSpPr>
            <a:spLocks noChangeArrowheads="1"/>
          </p:cNvSpPr>
          <p:nvPr/>
        </p:nvSpPr>
        <p:spPr bwMode="auto">
          <a:xfrm>
            <a:off x="179512" y="1700808"/>
            <a:ext cx="8604250"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sz="1700" dirty="0">
                <a:solidFill>
                  <a:srgbClr val="1D4779"/>
                </a:solidFill>
                <a:latin typeface="+mj-lt"/>
                <a:ea typeface="+mj-ea"/>
                <a:cs typeface="+mj-cs"/>
              </a:rPr>
              <a:t>Предположительная численность населения Российской Федерации до 2030</a:t>
            </a:r>
            <a:r>
              <a:rPr lang="en-US" altLang="ru-RU" sz="1700" dirty="0">
                <a:solidFill>
                  <a:srgbClr val="1D4779"/>
                </a:solidFill>
                <a:latin typeface="+mj-lt"/>
                <a:ea typeface="+mj-ea"/>
                <a:cs typeface="+mj-cs"/>
              </a:rPr>
              <a:t> </a:t>
            </a:r>
            <a:r>
              <a:rPr lang="ru-RU" altLang="ru-RU" sz="1700" dirty="0">
                <a:solidFill>
                  <a:srgbClr val="1D4779"/>
                </a:solidFill>
                <a:latin typeface="+mj-lt"/>
                <a:ea typeface="+mj-ea"/>
                <a:cs typeface="+mj-cs"/>
              </a:rPr>
              <a:t>г. [Электронный ресурс]. – Режим доступа: http://www.gks.ru/wps/wcm/connect/rosstat_main/rosstat/ru/statistics/publications/catalog/doc_1140095525812</a:t>
            </a:r>
          </a:p>
          <a:p>
            <a:r>
              <a:rPr lang="ru-RU" altLang="ru-RU" sz="1700" dirty="0" err="1">
                <a:solidFill>
                  <a:srgbClr val="1D4779"/>
                </a:solidFill>
                <a:latin typeface="+mj-lt"/>
                <a:ea typeface="+mj-ea"/>
                <a:cs typeface="+mj-cs"/>
              </a:rPr>
              <a:t>Рубанов</a:t>
            </a:r>
            <a:r>
              <a:rPr lang="ru-RU" altLang="ru-RU" sz="1700" dirty="0">
                <a:solidFill>
                  <a:srgbClr val="1D4779"/>
                </a:solidFill>
                <a:latin typeface="+mj-lt"/>
                <a:ea typeface="+mj-ea"/>
                <a:cs typeface="+mj-cs"/>
              </a:rPr>
              <a:t> И. Крест на «русский крест» [Электронный ресурс]/ И. </a:t>
            </a:r>
            <a:r>
              <a:rPr lang="ru-RU" altLang="ru-RU" sz="1700" dirty="0" err="1">
                <a:solidFill>
                  <a:srgbClr val="1D4779"/>
                </a:solidFill>
                <a:latin typeface="+mj-lt"/>
                <a:ea typeface="+mj-ea"/>
                <a:cs typeface="+mj-cs"/>
              </a:rPr>
              <a:t>Рубанов</a:t>
            </a:r>
            <a:r>
              <a:rPr lang="ru-RU" altLang="ru-RU" sz="1700" dirty="0">
                <a:solidFill>
                  <a:srgbClr val="1D4779"/>
                </a:solidFill>
                <a:latin typeface="+mj-lt"/>
                <a:ea typeface="+mj-ea"/>
                <a:cs typeface="+mj-cs"/>
              </a:rPr>
              <a:t> // «Эксперт». – 2014. – №3 (882). – Режим доступа:  ttp://expert.ru/expert/2014/03</a:t>
            </a:r>
          </a:p>
          <a:p>
            <a:r>
              <a:rPr lang="ru-RU" altLang="ru-RU" sz="1700" dirty="0" err="1">
                <a:solidFill>
                  <a:srgbClr val="1D4779"/>
                </a:solidFill>
                <a:latin typeface="+mj-lt"/>
                <a:ea typeface="+mj-ea"/>
                <a:cs typeface="+mj-cs"/>
              </a:rPr>
              <a:t>Рыбаковский</a:t>
            </a:r>
            <a:r>
              <a:rPr lang="ru-RU" altLang="ru-RU" sz="1700" dirty="0">
                <a:solidFill>
                  <a:srgbClr val="1D4779"/>
                </a:solidFill>
                <a:latin typeface="+mj-lt"/>
                <a:ea typeface="+mj-ea"/>
                <a:cs typeface="+mj-cs"/>
              </a:rPr>
              <a:t> Л.Л. Демографические вызовы:  что ожидает Россию? [Текст] /Л.Л. </a:t>
            </a:r>
            <a:r>
              <a:rPr lang="ru-RU" altLang="ru-RU" sz="1700" dirty="0" err="1">
                <a:solidFill>
                  <a:srgbClr val="1D4779"/>
                </a:solidFill>
                <a:latin typeface="+mj-lt"/>
                <a:ea typeface="+mj-ea"/>
                <a:cs typeface="+mj-cs"/>
              </a:rPr>
              <a:t>Рыбаковский</a:t>
            </a:r>
            <a:r>
              <a:rPr lang="ru-RU" altLang="ru-RU" sz="1700" dirty="0">
                <a:solidFill>
                  <a:srgbClr val="1D4779"/>
                </a:solidFill>
                <a:latin typeface="+mj-lt"/>
                <a:ea typeface="+mj-ea"/>
                <a:cs typeface="+mj-cs"/>
              </a:rPr>
              <a:t> // Социологические исследования. – 2012. – №8. – С. 49–60.</a:t>
            </a:r>
          </a:p>
          <a:p>
            <a:r>
              <a:rPr lang="ru-RU" altLang="ru-RU" sz="1700" dirty="0" err="1">
                <a:solidFill>
                  <a:srgbClr val="1D4779"/>
                </a:solidFill>
                <a:latin typeface="+mj-lt"/>
                <a:ea typeface="+mj-ea"/>
                <a:cs typeface="+mj-cs"/>
              </a:rPr>
              <a:t>Шпаковская</a:t>
            </a:r>
            <a:r>
              <a:rPr lang="ru-RU" altLang="ru-RU" sz="1700" dirty="0">
                <a:solidFill>
                  <a:srgbClr val="1D4779"/>
                </a:solidFill>
                <a:latin typeface="+mj-lt"/>
                <a:ea typeface="+mj-ea"/>
                <a:cs typeface="+mj-cs"/>
              </a:rPr>
              <a:t> Л.Л. Незарегистрированные союзы: брачные стратегии молодых представителей городского среднего класса /Л.Л. </a:t>
            </a:r>
            <a:r>
              <a:rPr lang="ru-RU" altLang="ru-RU" sz="1700" dirty="0" err="1">
                <a:solidFill>
                  <a:srgbClr val="1D4779"/>
                </a:solidFill>
                <a:latin typeface="+mj-lt"/>
                <a:ea typeface="+mj-ea"/>
                <a:cs typeface="+mj-cs"/>
              </a:rPr>
              <a:t>Шпаковская</a:t>
            </a:r>
            <a:r>
              <a:rPr lang="ru-RU" altLang="ru-RU" sz="1700" dirty="0">
                <a:solidFill>
                  <a:srgbClr val="1D4779"/>
                </a:solidFill>
                <a:latin typeface="+mj-lt"/>
                <a:ea typeface="+mj-ea"/>
                <a:cs typeface="+mj-cs"/>
              </a:rPr>
              <a:t>. – </a:t>
            </a:r>
            <a:r>
              <a:rPr lang="ru-RU" altLang="ru-RU" sz="1700" dirty="0">
                <a:solidFill>
                  <a:srgbClr val="1D4779"/>
                </a:solidFill>
                <a:latin typeface="+mj-lt"/>
                <a:ea typeface="+mj-ea"/>
                <a:cs typeface="+mj-cs"/>
                <a:hlinkClick r:id="rId2"/>
              </a:rPr>
              <a:t>http://womaninrussiansociety.ru/wp-content/uploads/2013/11/2012_1_shpakovskaya.pdf</a:t>
            </a:r>
            <a:endParaRPr lang="ru-RU" altLang="ru-RU" sz="1700" dirty="0">
              <a:solidFill>
                <a:srgbClr val="1D4779"/>
              </a:solidFill>
              <a:latin typeface="+mj-lt"/>
              <a:ea typeface="+mj-ea"/>
              <a:cs typeface="+mj-cs"/>
            </a:endParaRPr>
          </a:p>
          <a:p>
            <a:r>
              <a:rPr lang="ru-RU" altLang="ru-RU" sz="1700" dirty="0" err="1">
                <a:solidFill>
                  <a:srgbClr val="1D4779"/>
                </a:solidFill>
                <a:latin typeface="+mj-lt"/>
                <a:ea typeface="+mj-ea"/>
                <a:cs typeface="+mj-cs"/>
              </a:rPr>
              <a:t>Шпаковская</a:t>
            </a:r>
            <a:r>
              <a:rPr lang="ru-RU" altLang="ru-RU" sz="1700" dirty="0">
                <a:solidFill>
                  <a:srgbClr val="1D4779"/>
                </a:solidFill>
                <a:latin typeface="+mj-lt"/>
                <a:ea typeface="+mj-ea"/>
                <a:cs typeface="+mj-cs"/>
              </a:rPr>
              <a:t> Л.Л. Гражданский брак в России: свобода и отношения /Л.Л. </a:t>
            </a:r>
            <a:r>
              <a:rPr lang="ru-RU" altLang="ru-RU" sz="1700" dirty="0" err="1">
                <a:solidFill>
                  <a:srgbClr val="1D4779"/>
                </a:solidFill>
                <a:latin typeface="+mj-lt"/>
                <a:ea typeface="+mj-ea"/>
                <a:cs typeface="+mj-cs"/>
              </a:rPr>
              <a:t>Шпаковская</a:t>
            </a:r>
            <a:r>
              <a:rPr lang="ru-RU" altLang="ru-RU" sz="1700" dirty="0">
                <a:solidFill>
                  <a:srgbClr val="1D4779"/>
                </a:solidFill>
                <a:latin typeface="+mj-lt"/>
                <a:ea typeface="+mj-ea"/>
                <a:cs typeface="+mj-cs"/>
              </a:rPr>
              <a:t> // </a:t>
            </a:r>
            <a:r>
              <a:rPr lang="ru-RU" altLang="ru-RU" sz="1700" dirty="0" err="1">
                <a:solidFill>
                  <a:srgbClr val="1D4779"/>
                </a:solidFill>
                <a:latin typeface="+mj-lt"/>
                <a:ea typeface="+mj-ea"/>
                <a:cs typeface="+mj-cs"/>
              </a:rPr>
              <a:t>Демоскоп</a:t>
            </a:r>
            <a:r>
              <a:rPr lang="ru-RU" altLang="ru-RU" sz="1700" dirty="0">
                <a:solidFill>
                  <a:srgbClr val="1D4779"/>
                </a:solidFill>
                <a:latin typeface="+mj-lt"/>
                <a:ea typeface="+mj-ea"/>
                <a:cs typeface="+mj-cs"/>
              </a:rPr>
              <a:t> </a:t>
            </a:r>
            <a:r>
              <a:rPr lang="ru-RU" altLang="ru-RU" sz="1700" dirty="0" err="1">
                <a:solidFill>
                  <a:srgbClr val="1D4779"/>
                </a:solidFill>
                <a:latin typeface="+mj-lt"/>
                <a:ea typeface="+mj-ea"/>
                <a:cs typeface="+mj-cs"/>
              </a:rPr>
              <a:t>Weekly</a:t>
            </a:r>
            <a:r>
              <a:rPr lang="ru-RU" altLang="ru-RU" sz="1700" dirty="0">
                <a:solidFill>
                  <a:srgbClr val="1D4779"/>
                </a:solidFill>
                <a:latin typeface="+mj-lt"/>
                <a:ea typeface="+mj-ea"/>
                <a:cs typeface="+mj-cs"/>
              </a:rPr>
              <a:t>. – http://www.demoscope.ru/weekly/2013/0565/analit02.php</a:t>
            </a:r>
          </a:p>
          <a:p>
            <a:r>
              <a:rPr lang="en-US" altLang="ru-RU" sz="1700" dirty="0">
                <a:solidFill>
                  <a:srgbClr val="1D4779"/>
                </a:solidFill>
                <a:latin typeface="+mj-lt"/>
                <a:ea typeface="+mj-ea"/>
                <a:cs typeface="+mj-cs"/>
              </a:rPr>
              <a:t>Where is the Wealth of Nations: Measuring Capital for the 21st Century. [</a:t>
            </a:r>
            <a:r>
              <a:rPr lang="ru-RU" altLang="ru-RU" sz="1700" dirty="0">
                <a:solidFill>
                  <a:srgbClr val="1D4779"/>
                </a:solidFill>
                <a:latin typeface="+mj-lt"/>
                <a:ea typeface="+mj-ea"/>
                <a:cs typeface="+mj-cs"/>
              </a:rPr>
              <a:t>Те</a:t>
            </a:r>
            <a:r>
              <a:rPr lang="en-US" altLang="ru-RU" sz="1700" dirty="0" err="1">
                <a:solidFill>
                  <a:srgbClr val="1D4779"/>
                </a:solidFill>
                <a:latin typeface="+mj-lt"/>
                <a:ea typeface="+mj-ea"/>
                <a:cs typeface="+mj-cs"/>
              </a:rPr>
              <a:t>xt</a:t>
            </a:r>
            <a:r>
              <a:rPr lang="en-US" altLang="ru-RU" sz="1700" dirty="0">
                <a:solidFill>
                  <a:srgbClr val="1D4779"/>
                </a:solidFill>
                <a:latin typeface="+mj-lt"/>
                <a:ea typeface="+mj-ea"/>
                <a:cs typeface="+mj-cs"/>
              </a:rPr>
              <a:t>] // The World Bank. Washington.– DC, 2006.</a:t>
            </a:r>
          </a:p>
        </p:txBody>
      </p:sp>
      <p:sp>
        <p:nvSpPr>
          <p:cNvPr id="4" name="Rectangle 5"/>
          <p:cNvSpPr>
            <a:spLocks noChangeArrowheads="1"/>
          </p:cNvSpPr>
          <p:nvPr/>
        </p:nvSpPr>
        <p:spPr bwMode="auto">
          <a:xfrm>
            <a:off x="3563938" y="246063"/>
            <a:ext cx="196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altLang="ru-RU" sz="2000" b="1" dirty="0">
                <a:solidFill>
                  <a:schemeClr val="bg1"/>
                </a:solidFill>
              </a:rPr>
              <a:t>ЛИТЕРАТУРА</a:t>
            </a:r>
            <a:r>
              <a:rPr lang="ru-RU" altLang="ru-RU" sz="2000" b="1" dirty="0">
                <a:solidFill>
                  <a:srgbClr val="0000CC"/>
                </a:solidFill>
              </a:rPr>
              <a:t> </a:t>
            </a:r>
          </a:p>
        </p:txBody>
      </p:sp>
    </p:spTree>
    <p:extLst>
      <p:ext uri="{BB962C8B-B14F-4D97-AF65-F5344CB8AC3E}">
        <p14:creationId xmlns:p14="http://schemas.microsoft.com/office/powerpoint/2010/main" val="20527494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7" descr="Демография с плюсом"/>
          <p:cNvPicPr>
            <a:picLocks noChangeAspect="1" noChangeArrowheads="1"/>
          </p:cNvPicPr>
          <p:nvPr/>
        </p:nvPicPr>
        <p:blipFill rotWithShape="1">
          <a:blip r:embed="rId2"/>
          <a:srcRect t="2502" b="11257"/>
          <a:stretch/>
        </p:blipFill>
        <p:spPr bwMode="auto">
          <a:xfrm>
            <a:off x="4427984" y="3823355"/>
            <a:ext cx="4312221" cy="2603205"/>
          </a:xfrm>
          <a:prstGeom prst="rect">
            <a:avLst/>
          </a:prstGeom>
          <a:ln>
            <a:noFill/>
          </a:ln>
          <a:effectLst>
            <a:outerShdw blurRad="190500" algn="tl" rotWithShape="0">
              <a:srgbClr val="000000">
                <a:alpha val="70000"/>
              </a:srgbClr>
            </a:outerShdw>
          </a:effectLst>
        </p:spPr>
      </p:pic>
      <p:pic>
        <p:nvPicPr>
          <p:cNvPr id="187395" name="Picture 5" descr="В Бурятии бороться с коноплей поможет химия - Портал Sweet211.RU"/>
          <p:cNvPicPr>
            <a:picLocks noChangeAspect="1" noChangeArrowheads="1"/>
          </p:cNvPicPr>
          <p:nvPr/>
        </p:nvPicPr>
        <p:blipFill rotWithShape="1">
          <a:blip r:embed="rId3"/>
          <a:srcRect b="19216"/>
          <a:stretch/>
        </p:blipFill>
        <p:spPr bwMode="auto">
          <a:xfrm>
            <a:off x="1229610" y="1052736"/>
            <a:ext cx="3198373" cy="1987513"/>
          </a:xfrm>
          <a:prstGeom prst="rect">
            <a:avLst/>
          </a:prstGeom>
          <a:ln>
            <a:noFill/>
          </a:ln>
          <a:effectLst>
            <a:outerShdw blurRad="190500" algn="tl" rotWithShape="0">
              <a:srgbClr val="000000">
                <a:alpha val="70000"/>
              </a:srgbClr>
            </a:outerShdw>
          </a:effectLst>
        </p:spPr>
      </p:pic>
      <p:sp>
        <p:nvSpPr>
          <p:cNvPr id="187396" name="Rectangle 18"/>
          <p:cNvSpPr>
            <a:spLocks noGrp="1" noChangeArrowheads="1"/>
          </p:cNvSpPr>
          <p:nvPr>
            <p:ph type="body" idx="1"/>
          </p:nvPr>
        </p:nvSpPr>
        <p:spPr>
          <a:xfrm>
            <a:off x="537000" y="3102630"/>
            <a:ext cx="8229600" cy="720725"/>
          </a:xfrm>
          <a:noFill/>
        </p:spPr>
        <p:txBody>
          <a:bodyPr/>
          <a:lstStyle/>
          <a:p>
            <a:pPr algn="ctr">
              <a:spcBef>
                <a:spcPct val="0"/>
              </a:spcBef>
              <a:buFontTx/>
              <a:buNone/>
            </a:pPr>
            <a:r>
              <a:rPr lang="ru-RU" altLang="ru-RU" b="1" i="1" dirty="0" smtClean="0">
                <a:solidFill>
                  <a:srgbClr val="CC0000"/>
                </a:solidFill>
              </a:rPr>
              <a:t>Благодарю за внимание!</a:t>
            </a:r>
          </a:p>
        </p:txBody>
      </p:sp>
    </p:spTree>
    <p:extLst>
      <p:ext uri="{BB962C8B-B14F-4D97-AF65-F5344CB8AC3E}">
        <p14:creationId xmlns:p14="http://schemas.microsoft.com/office/powerpoint/2010/main" val="392876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6455E99-F1D0-41F0-8887-2F0DBF0EA105}" type="slidenum">
              <a:rPr lang="ru-RU" sz="1200">
                <a:solidFill>
                  <a:schemeClr val="bg1"/>
                </a:solidFill>
                <a:latin typeface="+mn-lt"/>
                <a:cs typeface="+mn-cs"/>
              </a:rPr>
              <a:pPr algn="r" fontAlgn="auto">
                <a:spcBef>
                  <a:spcPts val="0"/>
                </a:spcBef>
                <a:spcAft>
                  <a:spcPts val="0"/>
                </a:spcAft>
                <a:defRPr/>
              </a:pPr>
              <a:t>55</a:t>
            </a:fld>
            <a:endParaRPr lang="ru-RU" sz="1200" dirty="0">
              <a:solidFill>
                <a:schemeClr val="bg1"/>
              </a:solidFill>
              <a:latin typeface="+mn-lt"/>
              <a:cs typeface="+mn-cs"/>
            </a:endParaRPr>
          </a:p>
        </p:txBody>
      </p:sp>
      <p:sp>
        <p:nvSpPr>
          <p:cNvPr id="13" name="Прямоугольник 12"/>
          <p:cNvSpPr/>
          <p:nvPr/>
        </p:nvSpPr>
        <p:spPr>
          <a:xfrm>
            <a:off x="1476375" y="3357563"/>
            <a:ext cx="6111875" cy="727075"/>
          </a:xfrm>
          <a:prstGeom prst="rect">
            <a:avLst/>
          </a:prstGeom>
          <a:noFill/>
          <a:ln w="9525">
            <a:noFill/>
            <a:miter lim="800000"/>
            <a:headEnd/>
            <a:tailEnd/>
          </a:ln>
        </p:spPr>
        <p:style>
          <a:lnRef idx="0">
            <a:scrgbClr r="0" g="0" b="0"/>
          </a:lnRef>
          <a:fillRef idx="1002">
            <a:schemeClr val="lt2"/>
          </a:fillRef>
          <a:effectRef idx="0">
            <a:scrgbClr r="0" g="0" b="0"/>
          </a:effectRef>
          <a:fontRef idx="major"/>
        </p:style>
        <p:txBody>
          <a:bodyPr/>
          <a:lstStyle/>
          <a:p>
            <a:pPr algn="ctr" fontAlgn="auto">
              <a:spcAft>
                <a:spcPts val="0"/>
              </a:spcAft>
              <a:defRPr/>
            </a:pPr>
            <a:r>
              <a:rPr lang="ru-RU" sz="1500" b="1" dirty="0">
                <a:solidFill>
                  <a:srgbClr val="1D4779"/>
                </a:solidFill>
                <a:latin typeface="+mn-lt"/>
              </a:rPr>
              <a:t>Федеральное государственное бюджетное учреждение науки</a:t>
            </a:r>
          </a:p>
          <a:p>
            <a:pPr algn="ctr" fontAlgn="auto">
              <a:spcAft>
                <a:spcPts val="0"/>
              </a:spcAft>
              <a:defRPr/>
            </a:pPr>
            <a:r>
              <a:rPr lang="ru-RU" sz="1500" b="1" dirty="0">
                <a:solidFill>
                  <a:srgbClr val="1D4779"/>
                </a:solidFill>
                <a:latin typeface="+mn-lt"/>
              </a:rPr>
              <a:t>Институт социально-экономического развития территорий </a:t>
            </a:r>
          </a:p>
          <a:p>
            <a:pPr algn="ctr" fontAlgn="auto">
              <a:spcAft>
                <a:spcPts val="0"/>
              </a:spcAft>
              <a:defRPr/>
            </a:pPr>
            <a:r>
              <a:rPr lang="ru-RU" sz="1500" b="1" dirty="0">
                <a:solidFill>
                  <a:srgbClr val="1D4779"/>
                </a:solidFill>
                <a:latin typeface="+mn-lt"/>
              </a:rPr>
              <a:t>Российской академии наук (ИСЭРТ РАН)</a:t>
            </a:r>
          </a:p>
          <a:p>
            <a:pPr algn="ctr" fontAlgn="auto">
              <a:spcAft>
                <a:spcPts val="0"/>
              </a:spcAft>
              <a:defRPr/>
            </a:pPr>
            <a:endParaRPr lang="ru-RU" sz="1500" b="1" dirty="0">
              <a:solidFill>
                <a:srgbClr val="1D4779"/>
              </a:solidFill>
              <a:latin typeface="+mn-lt"/>
            </a:endParaRPr>
          </a:p>
          <a:p>
            <a:pPr algn="ctr" fontAlgn="auto">
              <a:spcAft>
                <a:spcPts val="0"/>
              </a:spcAft>
              <a:defRPr/>
            </a:pPr>
            <a:r>
              <a:rPr lang="ru-RU" sz="1500" b="1" dirty="0">
                <a:solidFill>
                  <a:srgbClr val="1D4779"/>
                </a:solidFill>
                <a:latin typeface="+mn-lt"/>
              </a:rPr>
              <a:t>Россия, 160014, г. Вологда, ул. Горького, д. 56а</a:t>
            </a:r>
          </a:p>
          <a:p>
            <a:pPr algn="ctr" fontAlgn="auto">
              <a:spcAft>
                <a:spcPts val="0"/>
              </a:spcAft>
              <a:defRPr/>
            </a:pPr>
            <a:r>
              <a:rPr lang="ru-RU" sz="1500" b="1" dirty="0">
                <a:solidFill>
                  <a:srgbClr val="1D4779"/>
                </a:solidFill>
                <a:latin typeface="+mn-lt"/>
              </a:rPr>
              <a:t>Телефон: (8172) 59-78-03</a:t>
            </a:r>
          </a:p>
          <a:p>
            <a:pPr algn="ctr" fontAlgn="auto">
              <a:spcAft>
                <a:spcPts val="0"/>
              </a:spcAft>
              <a:defRPr/>
            </a:pPr>
            <a:r>
              <a:rPr lang="ru-RU" sz="1500" b="1" dirty="0">
                <a:solidFill>
                  <a:srgbClr val="1D4779"/>
                </a:solidFill>
                <a:latin typeface="+mn-lt"/>
              </a:rPr>
              <a:t>www.vscc.ac.ru</a:t>
            </a:r>
          </a:p>
          <a:p>
            <a:pPr algn="ctr" fontAlgn="auto">
              <a:spcAft>
                <a:spcPts val="0"/>
              </a:spcAft>
              <a:defRPr/>
            </a:pPr>
            <a:r>
              <a:rPr lang="ru-RU" sz="1500" b="1" dirty="0">
                <a:solidFill>
                  <a:srgbClr val="1D4779"/>
                </a:solidFill>
                <a:latin typeface="+mn-lt"/>
              </a:rPr>
              <a:t>E-</a:t>
            </a:r>
            <a:r>
              <a:rPr lang="ru-RU" sz="1500" b="1" dirty="0" err="1">
                <a:solidFill>
                  <a:srgbClr val="1D4779"/>
                </a:solidFill>
                <a:latin typeface="+mn-lt"/>
              </a:rPr>
              <a:t>mail</a:t>
            </a:r>
            <a:r>
              <a:rPr lang="ru-RU" sz="1500" b="1" dirty="0">
                <a:solidFill>
                  <a:srgbClr val="1D4779"/>
                </a:solidFill>
                <a:latin typeface="+mn-lt"/>
              </a:rPr>
              <a:t>: common@vscc.ac.ru</a:t>
            </a:r>
          </a:p>
        </p:txBody>
      </p:sp>
      <p:pic>
        <p:nvPicPr>
          <p:cNvPr id="52228" name="Picture 7" descr="D:\Презентация Шабуновой\Лого ИСЭРТ.png"/>
          <p:cNvPicPr>
            <a:picLocks noChangeAspect="1" noChangeArrowheads="1"/>
          </p:cNvPicPr>
          <p:nvPr/>
        </p:nvPicPr>
        <p:blipFill>
          <a:blip r:embed="rId2"/>
          <a:srcRect/>
          <a:stretch>
            <a:fillRect/>
          </a:stretch>
        </p:blipFill>
        <p:spPr bwMode="auto">
          <a:xfrm>
            <a:off x="3952875" y="2060575"/>
            <a:ext cx="1157288" cy="1173163"/>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pPr>
              <a:defRPr/>
            </a:pPr>
            <a:fld id="{87A2CBBF-CB1B-45E6-B4FE-6EEE2E905232}" type="slidenum">
              <a:rPr lang="ru-RU" smtClean="0"/>
              <a:pPr>
                <a:defRPr/>
              </a:pPr>
              <a:t>55</a:t>
            </a:fld>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1417296" y="2708920"/>
            <a:ext cx="6453424" cy="3125553"/>
          </a:xfrm>
          <a:prstGeom prst="roundRect">
            <a:avLst>
              <a:gd name="adj" fmla="val 7572"/>
            </a:avLst>
          </a:prstGeom>
          <a:solidFill>
            <a:schemeClr val="bg1"/>
          </a:solid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36194" name="Rectangle 2"/>
          <p:cNvSpPr>
            <a:spLocks noGrp="1" noChangeArrowheads="1"/>
          </p:cNvSpPr>
          <p:nvPr>
            <p:ph type="title" idx="4294967295"/>
          </p:nvPr>
        </p:nvSpPr>
        <p:spPr>
          <a:xfrm>
            <a:off x="0" y="1268760"/>
            <a:ext cx="9144000" cy="576064"/>
          </a:xfrm>
          <a:noFill/>
          <a:ln w="9525">
            <a:noFill/>
            <a:miter lim="800000"/>
            <a:headEnd/>
            <a:tailEnd/>
          </a:ln>
        </p:spPr>
        <p:txBody>
          <a:bodyPr vert="horz" wrap="square" lIns="91440" tIns="45720" rIns="91440" bIns="45720" numCol="1" anchor="t" anchorCtr="0" compatLnSpc="1">
            <a:prstTxWarp prst="textNoShape">
              <a:avLst/>
            </a:prstTxWarp>
          </a:bodyPr>
          <a:lstStyle/>
          <a:p>
            <a:r>
              <a:rPr lang="ru-RU" altLang="ru-RU" sz="2000" b="1" dirty="0" smtClean="0">
                <a:solidFill>
                  <a:srgbClr val="C00000"/>
                </a:solidFill>
              </a:rPr>
              <a:t>Роль </a:t>
            </a:r>
            <a:r>
              <a:rPr lang="ru-RU" altLang="ru-RU" sz="2000" b="1" dirty="0">
                <a:solidFill>
                  <a:srgbClr val="C00000"/>
                </a:solidFill>
              </a:rPr>
              <a:t>институциональной структуры в демографическом </a:t>
            </a:r>
            <a:r>
              <a:rPr lang="ru-RU" altLang="ru-RU" sz="2000" b="1" dirty="0" smtClean="0">
                <a:solidFill>
                  <a:srgbClr val="C00000"/>
                </a:solidFill>
              </a:rPr>
              <a:t>развитии</a:t>
            </a:r>
            <a:endParaRPr lang="ru-RU" altLang="ru-RU" sz="2000" b="1" dirty="0">
              <a:solidFill>
                <a:srgbClr val="C00000"/>
              </a:solidFill>
            </a:endParaRPr>
          </a:p>
        </p:txBody>
      </p:sp>
      <p:pic>
        <p:nvPicPr>
          <p:cNvPr id="136195" name="Picture 3" descr="08_01"/>
          <p:cNvPicPr>
            <a:picLocks noGrp="1" noChangeAspect="1" noChangeArrowheads="1"/>
          </p:cNvPicPr>
          <p:nvPr>
            <p:ph idx="4294967295"/>
          </p:nvPr>
        </p:nvPicPr>
        <p:blipFill>
          <a:blip r:embed="rId3"/>
          <a:srcRect/>
          <a:stretch>
            <a:fillRect/>
          </a:stretch>
        </p:blipFill>
        <p:spPr>
          <a:xfrm>
            <a:off x="1617915" y="3026161"/>
            <a:ext cx="6136084" cy="2707095"/>
          </a:xfrm>
          <a:noFill/>
        </p:spPr>
      </p:pic>
      <p:sp>
        <p:nvSpPr>
          <p:cNvPr id="5"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6</a:t>
            </a:fld>
            <a:endParaRPr lang="ru-RU" sz="2000" b="1" dirty="0">
              <a:solidFill>
                <a:schemeClr val="bg1"/>
              </a:solidFill>
            </a:endParaRPr>
          </a:p>
        </p:txBody>
      </p:sp>
      <p:sp>
        <p:nvSpPr>
          <p:cNvPr id="6" name="Rectangle 2"/>
          <p:cNvSpPr txBox="1">
            <a:spLocks noChangeArrowheads="1"/>
          </p:cNvSpPr>
          <p:nvPr/>
        </p:nvSpPr>
        <p:spPr bwMode="auto">
          <a:xfrm>
            <a:off x="395536" y="1889671"/>
            <a:ext cx="8496944" cy="110728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defPPr>
              <a:defRPr lang="ru-RU"/>
            </a:defPPr>
            <a:lvl1pPr fontAlgn="auto">
              <a:lnSpc>
                <a:spcPct val="90000"/>
              </a:lnSpc>
              <a:spcBef>
                <a:spcPts val="0"/>
              </a:spcBef>
              <a:spcAft>
                <a:spcPts val="1200"/>
              </a:spcAft>
              <a:buFont typeface="Arial" pitchFamily="34" charset="0"/>
              <a:buNone/>
              <a:defRPr>
                <a:solidFill>
                  <a:srgbClr val="1D4779"/>
                </a:solidFill>
                <a:latin typeface="+mn-lt"/>
                <a:cs typeface="+mn-cs"/>
              </a:defRPr>
            </a:lvl1pPr>
          </a:lstStyle>
          <a:p>
            <a:r>
              <a:rPr lang="ru-RU" altLang="ru-RU" dirty="0"/>
              <a:t>Прохождение одного и того же импульса </a:t>
            </a:r>
            <a:r>
              <a:rPr lang="en-US" altLang="ru-RU" dirty="0"/>
              <a:t>(I) </a:t>
            </a:r>
            <a:r>
              <a:rPr lang="ru-RU" altLang="ru-RU" dirty="0"/>
              <a:t> сквозь разные институциональные структуры</a:t>
            </a:r>
            <a:r>
              <a:rPr lang="en-US" altLang="ru-RU" dirty="0"/>
              <a:t> (IS1, IS2) </a:t>
            </a:r>
            <a:r>
              <a:rPr lang="ru-RU" altLang="ru-RU" dirty="0"/>
              <a:t> порождает различные демографические результаты</a:t>
            </a:r>
            <a:r>
              <a:rPr lang="en-US" altLang="ru-RU" dirty="0"/>
              <a:t> (DR1, DR2</a:t>
            </a:r>
            <a:r>
              <a:rPr lang="en-US" altLang="ru-RU" dirty="0" smtClean="0"/>
              <a:t>)</a:t>
            </a:r>
            <a:r>
              <a:rPr lang="ru-RU" altLang="ru-RU" dirty="0" smtClean="0"/>
              <a:t>.</a:t>
            </a:r>
            <a:endParaRPr lang="ru-RU" altLang="ru-RU" dirty="0"/>
          </a:p>
        </p:txBody>
      </p:sp>
      <p:sp>
        <p:nvSpPr>
          <p:cNvPr id="7" name="Rectangle 2"/>
          <p:cNvSpPr>
            <a:spLocks noChangeArrowheads="1"/>
          </p:cNvSpPr>
          <p:nvPr/>
        </p:nvSpPr>
        <p:spPr bwMode="auto">
          <a:xfrm>
            <a:off x="539552" y="6093296"/>
            <a:ext cx="8424936" cy="307777"/>
          </a:xfrm>
          <a:prstGeom prst="rect">
            <a:avLst/>
          </a:prstGeom>
          <a:noFill/>
          <a:ln w="9525">
            <a:noFill/>
            <a:miter lim="800000"/>
            <a:headEnd/>
            <a:tailEnd/>
          </a:ln>
          <a:extLst/>
        </p:spPr>
        <p:txBody>
          <a:bodyPr wrap="square">
            <a:spAutoFit/>
          </a:bodyPr>
          <a:lstStyle/>
          <a:p>
            <a:pPr algn="r"/>
            <a:r>
              <a:rPr lang="ru-RU" altLang="ru-RU" sz="1400" i="1" dirty="0" err="1">
                <a:solidFill>
                  <a:srgbClr val="1D4779"/>
                </a:solidFill>
              </a:rPr>
              <a:t>Клупт</a:t>
            </a:r>
            <a:r>
              <a:rPr lang="ru-RU" altLang="ru-RU" sz="1400" i="1" dirty="0">
                <a:solidFill>
                  <a:srgbClr val="1D4779"/>
                </a:solidFill>
              </a:rPr>
              <a:t> М.А</a:t>
            </a:r>
            <a:r>
              <a:rPr lang="ru-RU" altLang="ru-RU" sz="1400" i="1" dirty="0" smtClean="0">
                <a:solidFill>
                  <a:srgbClr val="1D4779"/>
                </a:solidFill>
              </a:rPr>
              <a:t>. Демография  регионов </a:t>
            </a:r>
            <a:r>
              <a:rPr lang="ru-RU" altLang="ru-RU" sz="1400" i="1" dirty="0">
                <a:solidFill>
                  <a:srgbClr val="1D4779"/>
                </a:solidFill>
              </a:rPr>
              <a:t>Земли</a:t>
            </a:r>
            <a:r>
              <a:rPr lang="ru-RU" altLang="ru-RU" sz="1400" i="1" dirty="0" smtClean="0">
                <a:solidFill>
                  <a:srgbClr val="1D4779"/>
                </a:solidFill>
              </a:rPr>
              <a:t>. – </a:t>
            </a:r>
            <a:r>
              <a:rPr lang="ru-RU" altLang="ru-RU" sz="1400" i="1" dirty="0">
                <a:solidFill>
                  <a:srgbClr val="1D4779"/>
                </a:solidFill>
              </a:rPr>
              <a:t>СПб</a:t>
            </a:r>
            <a:r>
              <a:rPr lang="ru-RU" altLang="ru-RU" sz="1400" i="1" dirty="0" smtClean="0">
                <a:solidFill>
                  <a:srgbClr val="1D4779"/>
                </a:solidFill>
              </a:rPr>
              <a:t>.: Питер</a:t>
            </a:r>
            <a:r>
              <a:rPr lang="ru-RU" altLang="ru-RU" sz="1400" i="1" dirty="0">
                <a:solidFill>
                  <a:srgbClr val="1D4779"/>
                </a:solidFill>
              </a:rPr>
              <a:t>, </a:t>
            </a:r>
            <a:r>
              <a:rPr lang="ru-RU" altLang="ru-RU" sz="1400" i="1" dirty="0" smtClean="0">
                <a:solidFill>
                  <a:srgbClr val="1D4779"/>
                </a:solidFill>
              </a:rPr>
              <a:t>2008 г.</a:t>
            </a:r>
            <a:endParaRPr lang="ru-RU" altLang="ru-RU" sz="1400" i="1" dirty="0">
              <a:solidFill>
                <a:srgbClr val="1D4779"/>
              </a:solidFill>
            </a:endParaRPr>
          </a:p>
        </p:txBody>
      </p:sp>
    </p:spTree>
    <p:extLst>
      <p:ext uri="{BB962C8B-B14F-4D97-AF65-F5344CB8AC3E}">
        <p14:creationId xmlns:p14="http://schemas.microsoft.com/office/powerpoint/2010/main" val="1507936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Содержимое 2"/>
          <p:cNvSpPr>
            <a:spLocks noGrp="1"/>
          </p:cNvSpPr>
          <p:nvPr>
            <p:ph idx="4294967295"/>
          </p:nvPr>
        </p:nvSpPr>
        <p:spPr>
          <a:xfrm>
            <a:off x="467544" y="1772816"/>
            <a:ext cx="5544616" cy="1008112"/>
          </a:xfr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indent="0" defTabSz="182563" fontAlgn="auto">
              <a:lnSpc>
                <a:spcPct val="90000"/>
              </a:lnSpc>
              <a:spcBef>
                <a:spcPts val="0"/>
              </a:spcBef>
              <a:spcAft>
                <a:spcPts val="0"/>
              </a:spcAft>
              <a:buFont typeface="Arial" pitchFamily="34" charset="0"/>
              <a:buNone/>
            </a:pPr>
            <a:r>
              <a:rPr lang="en-US" altLang="ru-RU" sz="2000" dirty="0">
                <a:solidFill>
                  <a:srgbClr val="1D4779"/>
                </a:solidFill>
              </a:rPr>
              <a:t>	</a:t>
            </a:r>
            <a:r>
              <a:rPr lang="ru-RU" altLang="ru-RU" sz="2000" dirty="0">
                <a:solidFill>
                  <a:srgbClr val="1D4779"/>
                </a:solidFill>
              </a:rPr>
              <a:t>Использование институционального подхода </a:t>
            </a:r>
            <a:r>
              <a:rPr lang="ru-RU" altLang="ru-RU" sz="2000" dirty="0" smtClean="0">
                <a:solidFill>
                  <a:srgbClr val="1D4779"/>
                </a:solidFill>
              </a:rPr>
              <a:t>              в демографии </a:t>
            </a:r>
            <a:r>
              <a:rPr lang="ru-RU" altLang="ru-RU" sz="2000" dirty="0">
                <a:solidFill>
                  <a:srgbClr val="1D4779"/>
                </a:solidFill>
              </a:rPr>
              <a:t>позволяет объяснить </a:t>
            </a:r>
            <a:r>
              <a:rPr lang="ru-RU" altLang="ru-RU" sz="2000" dirty="0" smtClean="0">
                <a:solidFill>
                  <a:srgbClr val="1D4779"/>
                </a:solidFill>
              </a:rPr>
              <a:t>то, </a:t>
            </a:r>
          </a:p>
          <a:p>
            <a:pPr marL="0" indent="0" defTabSz="182563" fontAlgn="auto">
              <a:lnSpc>
                <a:spcPct val="90000"/>
              </a:lnSpc>
              <a:spcBef>
                <a:spcPts val="0"/>
              </a:spcBef>
              <a:spcAft>
                <a:spcPts val="0"/>
              </a:spcAft>
              <a:buFont typeface="Arial" pitchFamily="34" charset="0"/>
              <a:buNone/>
            </a:pPr>
            <a:r>
              <a:rPr lang="ru-RU" altLang="ru-RU" sz="2000" dirty="0" smtClean="0">
                <a:solidFill>
                  <a:srgbClr val="1D4779"/>
                </a:solidFill>
              </a:rPr>
              <a:t>что необъяснимо с </a:t>
            </a:r>
            <a:r>
              <a:rPr lang="ru-RU" altLang="ru-RU" sz="2000" dirty="0">
                <a:solidFill>
                  <a:srgbClr val="1D4779"/>
                </a:solidFill>
              </a:rPr>
              <a:t>помощью теорий демографического </a:t>
            </a:r>
            <a:r>
              <a:rPr lang="ru-RU" altLang="ru-RU" sz="2000" dirty="0" smtClean="0">
                <a:solidFill>
                  <a:srgbClr val="1D4779"/>
                </a:solidFill>
              </a:rPr>
              <a:t>перехода:</a:t>
            </a:r>
            <a:endParaRPr lang="ru-RU" altLang="ru-RU" sz="2000" dirty="0">
              <a:solidFill>
                <a:srgbClr val="1D4779"/>
              </a:solidFill>
            </a:endParaRPr>
          </a:p>
        </p:txBody>
      </p:sp>
      <p:pic>
        <p:nvPicPr>
          <p:cNvPr id="137219" name="Picture 6" descr="Низкая рождаемость и низкая смертность: наблюдаемая реaльность и образы будущего. Научная конференция в Институте демографии НИУ"/>
          <p:cNvPicPr>
            <a:picLocks noChangeAspect="1" noChangeArrowheads="1"/>
          </p:cNvPicPr>
          <p:nvPr/>
        </p:nvPicPr>
        <p:blipFill rotWithShape="1">
          <a:blip r:embed="rId3"/>
          <a:srcRect b="12845"/>
          <a:stretch/>
        </p:blipFill>
        <p:spPr bwMode="auto">
          <a:xfrm>
            <a:off x="6135270" y="1268760"/>
            <a:ext cx="2613194" cy="169449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7220" name="Rectangle 6"/>
          <p:cNvSpPr>
            <a:spLocks noChangeArrowheads="1"/>
          </p:cNvSpPr>
          <p:nvPr/>
        </p:nvSpPr>
        <p:spPr bwMode="auto">
          <a:xfrm>
            <a:off x="683568" y="1300698"/>
            <a:ext cx="5328592" cy="400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r>
              <a:rPr lang="ru-RU" altLang="ru-RU" sz="2000" b="1" dirty="0">
                <a:solidFill>
                  <a:srgbClr val="C00000"/>
                </a:solidFill>
                <a:latin typeface="+mj-lt"/>
                <a:ea typeface="+mj-ea"/>
                <a:cs typeface="+mj-cs"/>
              </a:rPr>
              <a:t>Михаил Александрович </a:t>
            </a:r>
            <a:r>
              <a:rPr lang="ru-RU" altLang="ru-RU" sz="2000" b="1" dirty="0" err="1">
                <a:solidFill>
                  <a:srgbClr val="C00000"/>
                </a:solidFill>
                <a:latin typeface="+mj-lt"/>
                <a:ea typeface="+mj-ea"/>
                <a:cs typeface="+mj-cs"/>
              </a:rPr>
              <a:t>Клупт</a:t>
            </a:r>
            <a:r>
              <a:rPr lang="ru-RU" altLang="ru-RU" sz="2000" b="1" dirty="0">
                <a:solidFill>
                  <a:srgbClr val="C00000"/>
                </a:solidFill>
                <a:latin typeface="+mj-lt"/>
                <a:ea typeface="+mj-ea"/>
                <a:cs typeface="+mj-cs"/>
              </a:rPr>
              <a:t> подчеркивает:</a:t>
            </a:r>
          </a:p>
        </p:txBody>
      </p:sp>
      <p:sp>
        <p:nvSpPr>
          <p:cNvPr id="5"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7</a:t>
            </a:fld>
            <a:endParaRPr lang="ru-RU" sz="2000" b="1" dirty="0">
              <a:solidFill>
                <a:schemeClr val="bg1"/>
              </a:solidFill>
            </a:endParaRPr>
          </a:p>
        </p:txBody>
      </p:sp>
      <p:sp>
        <p:nvSpPr>
          <p:cNvPr id="6" name="Содержимое 2"/>
          <p:cNvSpPr txBox="1">
            <a:spLocks/>
          </p:cNvSpPr>
          <p:nvPr/>
        </p:nvSpPr>
        <p:spPr bwMode="auto">
          <a:xfrm>
            <a:off x="467544" y="3212976"/>
            <a:ext cx="8280920" cy="331236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90000"/>
              </a:lnSpc>
              <a:spcBef>
                <a:spcPts val="0"/>
              </a:spcBef>
              <a:spcAft>
                <a:spcPts val="1200"/>
              </a:spcAft>
              <a:buClr>
                <a:srgbClr val="C00000"/>
              </a:buClr>
              <a:buSzPct val="150000"/>
            </a:pPr>
            <a:r>
              <a:rPr lang="ru-RU" altLang="ru-RU" sz="1800" dirty="0" smtClean="0">
                <a:solidFill>
                  <a:srgbClr val="1D4779"/>
                </a:solidFill>
              </a:rPr>
              <a:t>Демографическая политика осуществляется в определенной институциональной среде (сети формальных и неформальных правил и норм, а также организаций, обеспечивающих их выполнение).</a:t>
            </a:r>
          </a:p>
          <a:p>
            <a:pPr fontAlgn="auto">
              <a:lnSpc>
                <a:spcPct val="90000"/>
              </a:lnSpc>
              <a:spcBef>
                <a:spcPts val="0"/>
              </a:spcBef>
              <a:spcAft>
                <a:spcPts val="1200"/>
              </a:spcAft>
              <a:buClr>
                <a:srgbClr val="C00000"/>
              </a:buClr>
              <a:buSzPct val="150000"/>
            </a:pPr>
            <a:r>
              <a:rPr lang="ru-RU" altLang="ru-RU" sz="1800" dirty="0" smtClean="0">
                <a:solidFill>
                  <a:srgbClr val="1D4779"/>
                </a:solidFill>
              </a:rPr>
              <a:t>Институциональная среда  - продукт исторического развития стран и ответов на исторические и природно-климатические вызовы.</a:t>
            </a:r>
          </a:p>
          <a:p>
            <a:pPr fontAlgn="auto">
              <a:lnSpc>
                <a:spcPct val="90000"/>
              </a:lnSpc>
              <a:spcBef>
                <a:spcPts val="0"/>
              </a:spcBef>
              <a:spcAft>
                <a:spcPts val="1200"/>
              </a:spcAft>
              <a:buClr>
                <a:srgbClr val="C00000"/>
              </a:buClr>
              <a:buSzPct val="150000"/>
            </a:pPr>
            <a:r>
              <a:rPr lang="ru-RU" altLang="ru-RU" sz="1800" dirty="0" smtClean="0">
                <a:solidFill>
                  <a:srgbClr val="1D4779"/>
                </a:solidFill>
              </a:rPr>
              <a:t>Институциональная среда изменяется медленно, более динамичны ее поверхностные слои.</a:t>
            </a:r>
          </a:p>
          <a:p>
            <a:pPr fontAlgn="auto">
              <a:lnSpc>
                <a:spcPct val="90000"/>
              </a:lnSpc>
              <a:spcBef>
                <a:spcPts val="0"/>
              </a:spcBef>
              <a:spcAft>
                <a:spcPts val="1200"/>
              </a:spcAft>
              <a:buClr>
                <a:srgbClr val="C00000"/>
              </a:buClr>
              <a:buSzPct val="150000"/>
            </a:pPr>
            <a:r>
              <a:rPr lang="ru-RU" altLang="ru-RU" sz="1800" dirty="0" smtClean="0">
                <a:solidFill>
                  <a:srgbClr val="1D4779"/>
                </a:solidFill>
              </a:rPr>
              <a:t>Институциональный подход подчеркивает важность учета особенностей </a:t>
            </a:r>
            <a:r>
              <a:rPr lang="ru-RU" altLang="ru-RU" sz="1800" i="1" dirty="0" smtClean="0">
                <a:solidFill>
                  <a:srgbClr val="C00000"/>
                </a:solidFill>
              </a:rPr>
              <a:t>каждой страны при проведении демографической политики.</a:t>
            </a:r>
            <a:endParaRPr lang="ru-RU" altLang="ru-RU" sz="1800" i="1" dirty="0">
              <a:solidFill>
                <a:srgbClr val="C00000"/>
              </a:solidFill>
            </a:endParaRPr>
          </a:p>
        </p:txBody>
      </p:sp>
    </p:spTree>
    <p:extLst>
      <p:ext uri="{BB962C8B-B14F-4D97-AF65-F5344CB8AC3E}">
        <p14:creationId xmlns:p14="http://schemas.microsoft.com/office/powerpoint/2010/main" val="3559959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11560" y="1349896"/>
            <a:ext cx="8229600" cy="1143000"/>
          </a:xfr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l" defTabSz="182563" fontAlgn="auto">
              <a:lnSpc>
                <a:spcPct val="90000"/>
              </a:lnSpc>
              <a:spcBef>
                <a:spcPts val="0"/>
              </a:spcBef>
              <a:spcAft>
                <a:spcPts val="0"/>
              </a:spcAft>
              <a:buFont typeface="Arial" pitchFamily="34" charset="0"/>
              <a:buNone/>
            </a:pPr>
            <a:r>
              <a:rPr lang="ru-RU" altLang="ru-RU" sz="2000" dirty="0">
                <a:solidFill>
                  <a:srgbClr val="1D4779"/>
                </a:solidFill>
                <a:latin typeface="+mn-lt"/>
                <a:ea typeface="+mn-ea"/>
                <a:cs typeface="+mn-cs"/>
              </a:rPr>
              <a:t>Демографические феномены, необъяснимые с позиций теорий перехода, и объясняемые на основе институционального </a:t>
            </a:r>
            <a:r>
              <a:rPr lang="ru-RU" altLang="ru-RU" sz="2000" dirty="0" smtClean="0">
                <a:solidFill>
                  <a:srgbClr val="1D4779"/>
                </a:solidFill>
                <a:latin typeface="+mn-lt"/>
                <a:ea typeface="+mn-ea"/>
                <a:cs typeface="+mn-cs"/>
              </a:rPr>
              <a:t>подхода:</a:t>
            </a:r>
            <a:endParaRPr lang="ru-RU" altLang="ru-RU" sz="2000" dirty="0">
              <a:solidFill>
                <a:srgbClr val="1D4779"/>
              </a:solidFill>
              <a:latin typeface="+mn-lt"/>
              <a:ea typeface="+mn-ea"/>
              <a:cs typeface="+mn-cs"/>
            </a:endParaRPr>
          </a:p>
        </p:txBody>
      </p:sp>
      <p:sp>
        <p:nvSpPr>
          <p:cNvPr id="138243" name="Rectangle 3"/>
          <p:cNvSpPr>
            <a:spLocks noGrp="1" noChangeArrowheads="1"/>
          </p:cNvSpPr>
          <p:nvPr>
            <p:ph type="body" idx="1"/>
          </p:nvPr>
        </p:nvSpPr>
        <p:spPr>
          <a:xfrm>
            <a:off x="827584" y="2132857"/>
            <a:ext cx="7797552" cy="4032447"/>
          </a:xfr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fontAlgn="auto">
              <a:lnSpc>
                <a:spcPct val="90000"/>
              </a:lnSpc>
              <a:spcBef>
                <a:spcPts val="0"/>
              </a:spcBef>
              <a:spcAft>
                <a:spcPts val="1200"/>
              </a:spcAft>
              <a:buClr>
                <a:srgbClr val="C00000"/>
              </a:buClr>
              <a:buSzPct val="150000"/>
            </a:pPr>
            <a:r>
              <a:rPr lang="ru-RU" altLang="ru-RU" sz="1800" dirty="0">
                <a:solidFill>
                  <a:srgbClr val="1D4779"/>
                </a:solidFill>
              </a:rPr>
              <a:t>Одна и та же демографическая политика эффективна в одних странах </a:t>
            </a:r>
            <a:r>
              <a:rPr lang="ru-RU" altLang="ru-RU" sz="1800" dirty="0" smtClean="0">
                <a:solidFill>
                  <a:srgbClr val="1D4779"/>
                </a:solidFill>
              </a:rPr>
              <a:t>                 и </a:t>
            </a:r>
            <a:r>
              <a:rPr lang="ru-RU" altLang="ru-RU" sz="1800" dirty="0">
                <a:solidFill>
                  <a:srgbClr val="1D4779"/>
                </a:solidFill>
              </a:rPr>
              <a:t>неэффективна в других (Китай /</a:t>
            </a:r>
            <a:r>
              <a:rPr lang="en-US" altLang="ru-RU" sz="1800" dirty="0">
                <a:solidFill>
                  <a:srgbClr val="1D4779"/>
                </a:solidFill>
              </a:rPr>
              <a:t> </a:t>
            </a:r>
            <a:r>
              <a:rPr lang="ru-RU" altLang="ru-RU" sz="1800" dirty="0">
                <a:solidFill>
                  <a:srgbClr val="1D4779"/>
                </a:solidFill>
              </a:rPr>
              <a:t>Индия и т.д</a:t>
            </a:r>
            <a:r>
              <a:rPr lang="ru-RU" altLang="ru-RU" sz="1800" dirty="0" smtClean="0">
                <a:solidFill>
                  <a:srgbClr val="1D4779"/>
                </a:solidFill>
              </a:rPr>
              <a:t>.).</a:t>
            </a:r>
            <a:endParaRPr lang="ru-RU" altLang="ru-RU" sz="1800" dirty="0">
              <a:solidFill>
                <a:srgbClr val="1D4779"/>
              </a:solidFill>
            </a:endParaRPr>
          </a:p>
          <a:p>
            <a:pPr fontAlgn="auto">
              <a:lnSpc>
                <a:spcPct val="90000"/>
              </a:lnSpc>
              <a:spcBef>
                <a:spcPts val="0"/>
              </a:spcBef>
              <a:spcAft>
                <a:spcPts val="1200"/>
              </a:spcAft>
              <a:buClr>
                <a:srgbClr val="C00000"/>
              </a:buClr>
              <a:buSzPct val="150000"/>
            </a:pPr>
            <a:r>
              <a:rPr lang="ru-RU" altLang="ru-RU" sz="1800" dirty="0">
                <a:solidFill>
                  <a:srgbClr val="1D4779"/>
                </a:solidFill>
              </a:rPr>
              <a:t>Различия в уровне рождаемости развитых </a:t>
            </a:r>
            <a:r>
              <a:rPr lang="ru-RU" altLang="ru-RU" sz="1800" dirty="0" smtClean="0">
                <a:solidFill>
                  <a:srgbClr val="1D4779"/>
                </a:solidFill>
              </a:rPr>
              <a:t>стран.</a:t>
            </a:r>
            <a:endParaRPr lang="ru-RU" altLang="ru-RU" sz="1800" dirty="0">
              <a:solidFill>
                <a:srgbClr val="1D4779"/>
              </a:solidFill>
            </a:endParaRPr>
          </a:p>
          <a:p>
            <a:pPr fontAlgn="auto">
              <a:lnSpc>
                <a:spcPct val="90000"/>
              </a:lnSpc>
              <a:spcBef>
                <a:spcPts val="0"/>
              </a:spcBef>
              <a:spcAft>
                <a:spcPts val="1200"/>
              </a:spcAft>
              <a:buClr>
                <a:srgbClr val="C00000"/>
              </a:buClr>
              <a:buSzPct val="150000"/>
            </a:pPr>
            <a:r>
              <a:rPr lang="ru-RU" altLang="ru-RU" sz="1800" dirty="0">
                <a:solidFill>
                  <a:srgbClr val="1D4779"/>
                </a:solidFill>
              </a:rPr>
              <a:t>Стагнация или снижение продолжительности жизни в СССР </a:t>
            </a:r>
            <a:r>
              <a:rPr lang="ru-RU" altLang="ru-RU" sz="1800" dirty="0" smtClean="0">
                <a:solidFill>
                  <a:srgbClr val="1D4779"/>
                </a:solidFill>
              </a:rPr>
              <a:t>                                     и </a:t>
            </a:r>
            <a:r>
              <a:rPr lang="ru-RU" altLang="ru-RU" sz="1800" dirty="0">
                <a:solidFill>
                  <a:srgbClr val="1D4779"/>
                </a:solidFill>
              </a:rPr>
              <a:t>европейских социалистических странах при ее повышении в Китае, Вьетнаме, на </a:t>
            </a:r>
            <a:r>
              <a:rPr lang="ru-RU" altLang="ru-RU" sz="1800" dirty="0" smtClean="0">
                <a:solidFill>
                  <a:srgbClr val="1D4779"/>
                </a:solidFill>
              </a:rPr>
              <a:t>Кубе.</a:t>
            </a:r>
            <a:endParaRPr lang="ru-RU" altLang="ru-RU" sz="1800" dirty="0">
              <a:solidFill>
                <a:srgbClr val="1D4779"/>
              </a:solidFill>
            </a:endParaRPr>
          </a:p>
          <a:p>
            <a:pPr fontAlgn="auto">
              <a:lnSpc>
                <a:spcPct val="90000"/>
              </a:lnSpc>
              <a:spcBef>
                <a:spcPts val="0"/>
              </a:spcBef>
              <a:spcAft>
                <a:spcPts val="1200"/>
              </a:spcAft>
              <a:buClr>
                <a:srgbClr val="C00000"/>
              </a:buClr>
              <a:buSzPct val="150000"/>
            </a:pPr>
            <a:r>
              <a:rPr lang="ru-RU" altLang="ru-RU" sz="1800" dirty="0">
                <a:solidFill>
                  <a:srgbClr val="1D4779"/>
                </a:solidFill>
              </a:rPr>
              <a:t>Снижение продолжительности жизни в Африке южнее Сахары вследствие эпидемии </a:t>
            </a:r>
            <a:r>
              <a:rPr lang="ru-RU" altLang="ru-RU" sz="1800" dirty="0" smtClean="0">
                <a:solidFill>
                  <a:srgbClr val="1D4779"/>
                </a:solidFill>
              </a:rPr>
              <a:t>СПИД.</a:t>
            </a:r>
            <a:endParaRPr lang="ru-RU" altLang="ru-RU" sz="1800" dirty="0">
              <a:solidFill>
                <a:srgbClr val="1D4779"/>
              </a:solidFill>
            </a:endParaRPr>
          </a:p>
          <a:p>
            <a:pPr fontAlgn="auto">
              <a:lnSpc>
                <a:spcPct val="90000"/>
              </a:lnSpc>
              <a:spcBef>
                <a:spcPts val="0"/>
              </a:spcBef>
              <a:spcAft>
                <a:spcPts val="1200"/>
              </a:spcAft>
              <a:buClr>
                <a:srgbClr val="C00000"/>
              </a:buClr>
              <a:buSzPct val="150000"/>
            </a:pPr>
            <a:r>
              <a:rPr lang="ru-RU" altLang="ru-RU" sz="1800" dirty="0">
                <a:solidFill>
                  <a:srgbClr val="1D4779"/>
                </a:solidFill>
              </a:rPr>
              <a:t>Снижение продолжительности жизни в России в период трансформационного </a:t>
            </a:r>
            <a:r>
              <a:rPr lang="ru-RU" altLang="ru-RU" sz="1800" dirty="0" smtClean="0">
                <a:solidFill>
                  <a:srgbClr val="1D4779"/>
                </a:solidFill>
              </a:rPr>
              <a:t>шока.</a:t>
            </a:r>
            <a:endParaRPr lang="ru-RU" altLang="ru-RU" sz="1800" dirty="0">
              <a:solidFill>
                <a:srgbClr val="1D4779"/>
              </a:solidFill>
            </a:endParaRPr>
          </a:p>
          <a:p>
            <a:pPr fontAlgn="auto">
              <a:lnSpc>
                <a:spcPct val="90000"/>
              </a:lnSpc>
              <a:spcBef>
                <a:spcPts val="0"/>
              </a:spcBef>
              <a:spcAft>
                <a:spcPts val="1200"/>
              </a:spcAft>
              <a:buClr>
                <a:srgbClr val="C00000"/>
              </a:buClr>
              <a:buSzPct val="150000"/>
            </a:pPr>
            <a:r>
              <a:rPr lang="ru-RU" altLang="ru-RU" sz="1800" dirty="0">
                <a:solidFill>
                  <a:srgbClr val="1D4779"/>
                </a:solidFill>
              </a:rPr>
              <a:t>Обратная зависимость между продолжительностью жизни и внебрачной рождаемостью в современной </a:t>
            </a:r>
            <a:r>
              <a:rPr lang="ru-RU" altLang="ru-RU" sz="1800" dirty="0" smtClean="0">
                <a:solidFill>
                  <a:srgbClr val="1D4779"/>
                </a:solidFill>
              </a:rPr>
              <a:t>России.</a:t>
            </a:r>
            <a:endParaRPr lang="ru-RU" altLang="ru-RU" sz="1800" dirty="0">
              <a:solidFill>
                <a:srgbClr val="1D4779"/>
              </a:solidFill>
            </a:endParaRPr>
          </a:p>
        </p:txBody>
      </p:sp>
      <p:sp>
        <p:nvSpPr>
          <p:cNvPr id="138244" name="TextBox 5"/>
          <p:cNvSpPr txBox="1">
            <a:spLocks noChangeArrowheads="1"/>
          </p:cNvSpPr>
          <p:nvPr/>
        </p:nvSpPr>
        <p:spPr bwMode="auto">
          <a:xfrm>
            <a:off x="1331641" y="116632"/>
            <a:ext cx="781236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a:t>Сравнение подходов</a:t>
            </a:r>
          </a:p>
        </p:txBody>
      </p:sp>
      <p:sp>
        <p:nvSpPr>
          <p:cNvPr id="5"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8</a:t>
            </a:fld>
            <a:endParaRPr lang="ru-RU" sz="2000" b="1" dirty="0">
              <a:solidFill>
                <a:schemeClr val="bg1"/>
              </a:solidFill>
            </a:endParaRPr>
          </a:p>
        </p:txBody>
      </p:sp>
    </p:spTree>
    <p:extLst>
      <p:ext uri="{BB962C8B-B14F-4D97-AF65-F5344CB8AC3E}">
        <p14:creationId xmlns:p14="http://schemas.microsoft.com/office/powerpoint/2010/main" val="256418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4607781" y="2024844"/>
            <a:ext cx="3996668" cy="4212468"/>
          </a:xfrm>
          <a:prstGeom prst="roundRect">
            <a:avLst>
              <a:gd name="adj" fmla="val 7572"/>
            </a:avLst>
          </a:prstGeom>
          <a:solidFill>
            <a:schemeClr val="bg1"/>
          </a:solidFill>
          <a:ln>
            <a:solidFill>
              <a:srgbClr val="0070C0"/>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1" name="Скругленный прямоугольник 10"/>
          <p:cNvSpPr/>
          <p:nvPr/>
        </p:nvSpPr>
        <p:spPr>
          <a:xfrm>
            <a:off x="395536" y="2024844"/>
            <a:ext cx="3672408" cy="4212468"/>
          </a:xfrm>
          <a:prstGeom prst="roundRect">
            <a:avLst>
              <a:gd name="adj" fmla="val 7572"/>
            </a:avLst>
          </a:prstGeom>
          <a:solidFill>
            <a:schemeClr val="bg1"/>
          </a:solidFill>
          <a:ln>
            <a:solidFill>
              <a:srgbClr val="0070C0"/>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8" name="Скругленный прямоугольник 7"/>
          <p:cNvSpPr/>
          <p:nvPr/>
        </p:nvSpPr>
        <p:spPr>
          <a:xfrm>
            <a:off x="1417296" y="1124744"/>
            <a:ext cx="6453424" cy="648072"/>
          </a:xfrm>
          <a:prstGeom prst="roundRect">
            <a:avLst>
              <a:gd name="adj" fmla="val 7572"/>
            </a:avLst>
          </a:prstGeom>
          <a:solidFill>
            <a:schemeClr val="bg1"/>
          </a:solidFill>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39266" name="Rectangle 2"/>
          <p:cNvSpPr>
            <a:spLocks noGrp="1" noChangeArrowheads="1"/>
          </p:cNvSpPr>
          <p:nvPr>
            <p:ph type="title"/>
          </p:nvPr>
        </p:nvSpPr>
        <p:spPr>
          <a:xfrm>
            <a:off x="467544" y="1268760"/>
            <a:ext cx="8229600" cy="504056"/>
          </a:xfrm>
          <a:noFill/>
          <a:ln w="9525">
            <a:noFill/>
            <a:miter lim="800000"/>
            <a:headEnd/>
            <a:tailEnd/>
          </a:ln>
        </p:spPr>
        <p:txBody>
          <a:bodyPr vert="horz" wrap="square" lIns="91440" tIns="45720" rIns="91440" bIns="45720" numCol="1" anchor="t" anchorCtr="0" compatLnSpc="1">
            <a:prstTxWarp prst="textNoShape">
              <a:avLst/>
            </a:prstTxWarp>
          </a:bodyPr>
          <a:lstStyle/>
          <a:p>
            <a:r>
              <a:rPr lang="ru-RU" altLang="ru-RU" sz="2000" b="1" dirty="0">
                <a:solidFill>
                  <a:srgbClr val="C00000"/>
                </a:solidFill>
              </a:rPr>
              <a:t>Теории перехода и</a:t>
            </a:r>
            <a:r>
              <a:rPr lang="en-US" altLang="ru-RU" sz="2000" b="1" dirty="0">
                <a:solidFill>
                  <a:srgbClr val="C00000"/>
                </a:solidFill>
              </a:rPr>
              <a:t> </a:t>
            </a:r>
            <a:r>
              <a:rPr lang="ru-RU" altLang="ru-RU" sz="2000" b="1" dirty="0">
                <a:solidFill>
                  <a:srgbClr val="C00000"/>
                </a:solidFill>
              </a:rPr>
              <a:t>институциональный подход</a:t>
            </a:r>
          </a:p>
        </p:txBody>
      </p:sp>
      <p:sp>
        <p:nvSpPr>
          <p:cNvPr id="139267" name="Rectangle 3"/>
          <p:cNvSpPr>
            <a:spLocks noGrp="1" noChangeArrowheads="1"/>
          </p:cNvSpPr>
          <p:nvPr>
            <p:ph sz="half" idx="1"/>
          </p:nvPr>
        </p:nvSpPr>
        <p:spPr>
          <a:xfrm>
            <a:off x="395536" y="2060823"/>
            <a:ext cx="3672408" cy="432073"/>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lgn="ctr">
              <a:spcBef>
                <a:spcPct val="0"/>
              </a:spcBef>
              <a:buNone/>
            </a:pPr>
            <a:r>
              <a:rPr lang="ru-RU" altLang="ru-RU" sz="1800" b="1" u="sng" dirty="0">
                <a:solidFill>
                  <a:srgbClr val="C00000"/>
                </a:solidFill>
                <a:latin typeface="+mj-lt"/>
                <a:ea typeface="+mj-ea"/>
                <a:cs typeface="+mj-cs"/>
              </a:rPr>
              <a:t>Теории перехода</a:t>
            </a:r>
          </a:p>
        </p:txBody>
      </p:sp>
      <p:sp>
        <p:nvSpPr>
          <p:cNvPr id="139268" name="Rectangle 4"/>
          <p:cNvSpPr>
            <a:spLocks noGrp="1" noChangeArrowheads="1"/>
          </p:cNvSpPr>
          <p:nvPr>
            <p:ph sz="half" idx="2"/>
          </p:nvPr>
        </p:nvSpPr>
        <p:spPr>
          <a:xfrm>
            <a:off x="4607780" y="2060848"/>
            <a:ext cx="4140684" cy="532656"/>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lgn="ctr">
              <a:spcBef>
                <a:spcPct val="0"/>
              </a:spcBef>
              <a:buNone/>
            </a:pPr>
            <a:r>
              <a:rPr lang="ru-RU" altLang="ru-RU" sz="1800" b="1" u="sng" dirty="0">
                <a:solidFill>
                  <a:srgbClr val="C00000"/>
                </a:solidFill>
                <a:latin typeface="+mj-lt"/>
                <a:ea typeface="+mj-ea"/>
                <a:cs typeface="+mj-cs"/>
              </a:rPr>
              <a:t>Институциональный подход</a:t>
            </a:r>
          </a:p>
        </p:txBody>
      </p:sp>
      <p:sp>
        <p:nvSpPr>
          <p:cNvPr id="6" name="Номер слайда 3"/>
          <p:cNvSpPr>
            <a:spLocks noGrp="1"/>
          </p:cNvSpPr>
          <p:nvPr>
            <p:ph type="sldNum" sz="quarter" idx="12"/>
          </p:nvPr>
        </p:nvSpPr>
        <p:spPr>
          <a:xfrm>
            <a:off x="8637586" y="188640"/>
            <a:ext cx="506413" cy="365125"/>
          </a:xfrm>
        </p:spPr>
        <p:txBody>
          <a:bodyPr/>
          <a:lstStyle/>
          <a:p>
            <a:pPr algn="l">
              <a:defRPr/>
            </a:pPr>
            <a:fld id="{82D8C02D-08B4-489D-B146-18F80E248C22}" type="slidenum">
              <a:rPr lang="ru-RU" sz="2000" b="1" smtClean="0">
                <a:solidFill>
                  <a:schemeClr val="bg1"/>
                </a:solidFill>
              </a:rPr>
              <a:pPr algn="l">
                <a:defRPr/>
              </a:pPr>
              <a:t>9</a:t>
            </a:fld>
            <a:endParaRPr lang="ru-RU" sz="2000" b="1" dirty="0">
              <a:solidFill>
                <a:schemeClr val="bg1"/>
              </a:solidFill>
            </a:endParaRPr>
          </a:p>
        </p:txBody>
      </p:sp>
      <p:sp>
        <p:nvSpPr>
          <p:cNvPr id="7" name="TextBox 5"/>
          <p:cNvSpPr txBox="1">
            <a:spLocks noChangeArrowheads="1"/>
          </p:cNvSpPr>
          <p:nvPr/>
        </p:nvSpPr>
        <p:spPr bwMode="auto">
          <a:xfrm>
            <a:off x="1331641" y="116632"/>
            <a:ext cx="7272807"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2400">
                <a:solidFill>
                  <a:schemeClr val="bg1"/>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dirty="0"/>
              <a:t>Сравнение подходов</a:t>
            </a:r>
          </a:p>
        </p:txBody>
      </p:sp>
      <p:sp>
        <p:nvSpPr>
          <p:cNvPr id="9" name="Rectangle 3"/>
          <p:cNvSpPr txBox="1">
            <a:spLocks noChangeArrowheads="1"/>
          </p:cNvSpPr>
          <p:nvPr/>
        </p:nvSpPr>
        <p:spPr bwMode="auto">
          <a:xfrm>
            <a:off x="467544" y="2564905"/>
            <a:ext cx="3600400" cy="345638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eaLnBrk="0" fontAlgn="auto" hangingPunct="0">
              <a:lnSpc>
                <a:spcPct val="90000"/>
              </a:lnSpc>
              <a:spcBef>
                <a:spcPts val="0"/>
              </a:spcBef>
              <a:spcAft>
                <a:spcPts val="1200"/>
              </a:spcAft>
              <a:buClr>
                <a:srgbClr val="C00000"/>
              </a:buClr>
              <a:buSzPct val="150000"/>
              <a:buFont typeface="Arial" charset="0"/>
              <a:buChar char="•"/>
              <a:defRPr sz="1800">
                <a:solidFill>
                  <a:srgbClr val="1D4779"/>
                </a:solidFill>
                <a:latin typeface="+mn-lt"/>
                <a:cs typeface="+mn-cs"/>
              </a:defRPr>
            </a:lvl1pPr>
            <a:lvl2pPr marL="742950" indent="-285750" eaLnBrk="0" hangingPunct="0">
              <a:spcBef>
                <a:spcPct val="20000"/>
              </a:spcBef>
              <a:buFont typeface="Arial" charset="0"/>
              <a:buChar char="–"/>
              <a:defRPr sz="2800">
                <a:latin typeface="+mn-lt"/>
                <a:cs typeface="+mn-cs"/>
              </a:defRPr>
            </a:lvl2pPr>
            <a:lvl3pPr marL="1143000" indent="-228600" eaLnBrk="0" hangingPunct="0">
              <a:spcBef>
                <a:spcPct val="20000"/>
              </a:spcBef>
              <a:buFont typeface="Arial" charset="0"/>
              <a:buChar char="•"/>
              <a:defRPr sz="2400">
                <a:latin typeface="+mn-lt"/>
                <a:cs typeface="+mn-cs"/>
              </a:defRPr>
            </a:lvl3pPr>
            <a:lvl4pPr marL="1600200" indent="-228600" eaLnBrk="0" hangingPunct="0">
              <a:spcBef>
                <a:spcPct val="20000"/>
              </a:spcBef>
              <a:buFont typeface="Arial" charset="0"/>
              <a:buChar char="–"/>
              <a:defRPr sz="2000">
                <a:latin typeface="+mn-lt"/>
                <a:cs typeface="+mn-cs"/>
              </a:defRPr>
            </a:lvl4pPr>
            <a:lvl5pPr marL="2057400" indent="-228600" eaLnBrk="0" hangingPunct="0">
              <a:spcBef>
                <a:spcPct val="20000"/>
              </a:spcBef>
              <a:buFont typeface="Arial" charset="0"/>
              <a:buChar char="»"/>
              <a:defRPr sz="2000">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marL="182563" indent="-182563"/>
            <a:r>
              <a:rPr lang="ru-RU" altLang="ru-RU" sz="1600" dirty="0"/>
              <a:t>Демография – </a:t>
            </a:r>
            <a:r>
              <a:rPr lang="ru-RU" altLang="ru-RU" sz="1600" dirty="0" err="1"/>
              <a:t>номотетическая</a:t>
            </a:r>
            <a:r>
              <a:rPr lang="ru-RU" altLang="ru-RU" sz="1600" dirty="0"/>
              <a:t> наука </a:t>
            </a:r>
            <a:r>
              <a:rPr lang="ru-RU" altLang="ru-RU" sz="1600" dirty="0" smtClean="0"/>
              <a:t>(основной </a:t>
            </a:r>
            <a:r>
              <a:rPr lang="ru-RU" altLang="ru-RU" sz="1600" dirty="0"/>
              <a:t>целью которой является открытие общих, универсальных научных </a:t>
            </a:r>
            <a:r>
              <a:rPr lang="ru-RU" altLang="ru-RU" sz="1600" dirty="0" smtClean="0"/>
              <a:t>законов).</a:t>
            </a:r>
            <a:endParaRPr lang="ru-RU" altLang="ru-RU" sz="1600" dirty="0"/>
          </a:p>
          <a:p>
            <a:pPr marL="182563" indent="-182563"/>
            <a:r>
              <a:rPr lang="ru-RU" altLang="ru-RU" sz="1600" dirty="0"/>
              <a:t>Генетически связан с теориями модернизации и </a:t>
            </a:r>
            <a:r>
              <a:rPr lang="ru-RU" altLang="ru-RU" sz="1600" dirty="0" err="1" smtClean="0"/>
              <a:t>вестернизации</a:t>
            </a:r>
            <a:r>
              <a:rPr lang="ru-RU" altLang="ru-RU" sz="1600" dirty="0" smtClean="0"/>
              <a:t>.</a:t>
            </a:r>
            <a:endParaRPr lang="en-US" altLang="ru-RU" sz="1600" dirty="0"/>
          </a:p>
          <a:p>
            <a:pPr marL="182563" indent="-182563"/>
            <a:r>
              <a:rPr lang="ru-RU" altLang="ru-RU" sz="1600" dirty="0"/>
              <a:t>Исходит из единого для всех стран набора важнейших детерминантов демографического </a:t>
            </a:r>
            <a:r>
              <a:rPr lang="ru-RU" altLang="ru-RU" sz="1600" dirty="0" smtClean="0"/>
              <a:t>развития.</a:t>
            </a:r>
            <a:endParaRPr lang="ru-RU" altLang="ru-RU" sz="1600" dirty="0"/>
          </a:p>
          <a:p>
            <a:pPr marL="182563" indent="-182563"/>
            <a:r>
              <a:rPr lang="ru-RU" altLang="ru-RU" sz="1600" dirty="0"/>
              <a:t>Претендует на универсальные рекомендации в области демографической политики, пригодные для всех </a:t>
            </a:r>
            <a:r>
              <a:rPr lang="ru-RU" altLang="ru-RU" sz="1600" dirty="0" smtClean="0"/>
              <a:t>стран. </a:t>
            </a:r>
            <a:endParaRPr lang="ru-RU" altLang="ru-RU" sz="1600" dirty="0"/>
          </a:p>
          <a:p>
            <a:endParaRPr lang="ru-RU" altLang="ru-RU" sz="1600" dirty="0"/>
          </a:p>
        </p:txBody>
      </p:sp>
      <p:sp>
        <p:nvSpPr>
          <p:cNvPr id="10" name="Rectangle 4"/>
          <p:cNvSpPr txBox="1">
            <a:spLocks noChangeArrowheads="1"/>
          </p:cNvSpPr>
          <p:nvPr/>
        </p:nvSpPr>
        <p:spPr bwMode="auto">
          <a:xfrm>
            <a:off x="4643562" y="2525341"/>
            <a:ext cx="3960886" cy="371197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defPPr>
              <a:defRPr lang="ru-RU"/>
            </a:defPPr>
            <a:lvl1pPr marL="342900" indent="-342900" eaLnBrk="0" fontAlgn="auto" hangingPunct="0">
              <a:lnSpc>
                <a:spcPct val="90000"/>
              </a:lnSpc>
              <a:spcBef>
                <a:spcPts val="0"/>
              </a:spcBef>
              <a:spcAft>
                <a:spcPts val="1200"/>
              </a:spcAft>
              <a:buClr>
                <a:srgbClr val="C00000"/>
              </a:buClr>
              <a:buSzPct val="150000"/>
              <a:buFont typeface="Arial" charset="0"/>
              <a:buChar char="•"/>
              <a:defRPr sz="1800">
                <a:solidFill>
                  <a:srgbClr val="1D4779"/>
                </a:solidFill>
                <a:latin typeface="+mn-lt"/>
                <a:cs typeface="+mn-cs"/>
              </a:defRPr>
            </a:lvl1pPr>
            <a:lvl2pPr marL="742950" indent="-285750" eaLnBrk="0" hangingPunct="0">
              <a:spcBef>
                <a:spcPct val="20000"/>
              </a:spcBef>
              <a:buFont typeface="Arial" charset="0"/>
              <a:buChar char="–"/>
              <a:defRPr sz="2800">
                <a:latin typeface="+mn-lt"/>
                <a:cs typeface="+mn-cs"/>
              </a:defRPr>
            </a:lvl2pPr>
            <a:lvl3pPr marL="1143000" indent="-228600" eaLnBrk="0" hangingPunct="0">
              <a:spcBef>
                <a:spcPct val="20000"/>
              </a:spcBef>
              <a:buFont typeface="Arial" charset="0"/>
              <a:buChar char="•"/>
              <a:defRPr sz="2400">
                <a:latin typeface="+mn-lt"/>
                <a:cs typeface="+mn-cs"/>
              </a:defRPr>
            </a:lvl3pPr>
            <a:lvl4pPr marL="1600200" indent="-228600" eaLnBrk="0" hangingPunct="0">
              <a:spcBef>
                <a:spcPct val="20000"/>
              </a:spcBef>
              <a:buFont typeface="Arial" charset="0"/>
              <a:buChar char="–"/>
              <a:defRPr sz="2000">
                <a:latin typeface="+mn-lt"/>
                <a:cs typeface="+mn-cs"/>
              </a:defRPr>
            </a:lvl4pPr>
            <a:lvl5pPr marL="2057400" indent="-228600" eaLnBrk="0" hangingPunct="0">
              <a:spcBef>
                <a:spcPct val="20000"/>
              </a:spcBef>
              <a:buFont typeface="Arial" charset="0"/>
              <a:buChar char="»"/>
              <a:defRPr sz="2000">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marL="182563" indent="-182563"/>
            <a:r>
              <a:rPr lang="ru-RU" altLang="ru-RU" sz="1600" dirty="0"/>
              <a:t>Демография </a:t>
            </a:r>
            <a:r>
              <a:rPr lang="ru-RU" altLang="ru-RU" sz="1600" dirty="0" smtClean="0"/>
              <a:t>– </a:t>
            </a:r>
            <a:r>
              <a:rPr lang="ru-RU" altLang="ru-RU" sz="1600" dirty="0" err="1"/>
              <a:t>номотетическая</a:t>
            </a:r>
            <a:r>
              <a:rPr lang="ru-RU" altLang="ru-RU" sz="1600" dirty="0"/>
              <a:t> </a:t>
            </a:r>
            <a:r>
              <a:rPr lang="ru-RU" altLang="ru-RU" sz="1600" dirty="0" smtClean="0"/>
              <a:t>                           и </a:t>
            </a:r>
            <a:r>
              <a:rPr lang="ru-RU" altLang="ru-RU" sz="1600" dirty="0" err="1"/>
              <a:t>идиографическая</a:t>
            </a:r>
            <a:r>
              <a:rPr lang="ru-RU" altLang="ru-RU" sz="1600" dirty="0"/>
              <a:t> наука </a:t>
            </a:r>
            <a:r>
              <a:rPr lang="ru-RU" altLang="ru-RU" sz="1600" dirty="0" smtClean="0"/>
              <a:t>                              (</a:t>
            </a:r>
            <a:r>
              <a:rPr lang="ru-RU" altLang="ru-RU" sz="1600" dirty="0"/>
              <a:t>целью которой является представление исследуемых объектов в их </a:t>
            </a:r>
            <a:r>
              <a:rPr lang="ru-RU" altLang="ru-RU" sz="1600" dirty="0" smtClean="0"/>
              <a:t>единственности и </a:t>
            </a:r>
            <a:r>
              <a:rPr lang="ru-RU" altLang="ru-RU" sz="1600" dirty="0"/>
              <a:t>неповторимости</a:t>
            </a:r>
            <a:r>
              <a:rPr lang="ru-RU" altLang="ru-RU" sz="1600" dirty="0" smtClean="0"/>
              <a:t>).</a:t>
            </a:r>
            <a:endParaRPr lang="ru-RU" altLang="ru-RU" sz="1600" dirty="0"/>
          </a:p>
          <a:p>
            <a:pPr marL="182563" indent="-182563"/>
            <a:r>
              <a:rPr lang="ru-RU" altLang="ru-RU" sz="1600" dirty="0"/>
              <a:t>Ближе к цивилизационному подходу, теории множества модернизаций </a:t>
            </a:r>
            <a:r>
              <a:rPr lang="ru-RU" altLang="ru-RU" sz="1600" dirty="0" smtClean="0"/>
              <a:t>  (</a:t>
            </a:r>
            <a:r>
              <a:rPr lang="en-US" altLang="ru-RU" sz="1600" dirty="0"/>
              <a:t>multiple modernity</a:t>
            </a:r>
            <a:r>
              <a:rPr lang="en-US" altLang="ru-RU" sz="1600" dirty="0" smtClean="0"/>
              <a:t>)</a:t>
            </a:r>
            <a:r>
              <a:rPr lang="ru-RU" altLang="ru-RU" sz="1600" dirty="0" smtClean="0"/>
              <a:t>.</a:t>
            </a:r>
            <a:endParaRPr lang="ru-RU" altLang="ru-RU" sz="1600" dirty="0"/>
          </a:p>
          <a:p>
            <a:pPr marL="182563" indent="-182563"/>
            <a:r>
              <a:rPr lang="ru-RU" altLang="ru-RU" sz="1600" dirty="0"/>
              <a:t>Полагает, что набор важнейших детерминантов демографического развития в разных странах </a:t>
            </a:r>
            <a:r>
              <a:rPr lang="ru-RU" altLang="ru-RU" sz="1600" dirty="0" smtClean="0"/>
              <a:t>различен.</a:t>
            </a:r>
            <a:endParaRPr lang="ru-RU" altLang="ru-RU" sz="1600" dirty="0"/>
          </a:p>
          <a:p>
            <a:pPr marL="182563" indent="-182563"/>
            <a:r>
              <a:rPr lang="ru-RU" altLang="ru-RU" sz="1600" dirty="0"/>
              <a:t>Подчеркивает важность учета особенностей каждой страны при проведении демографической </a:t>
            </a:r>
            <a:r>
              <a:rPr lang="ru-RU" altLang="ru-RU" sz="1600" dirty="0" smtClean="0"/>
              <a:t>политики.</a:t>
            </a:r>
            <a:endParaRPr lang="ru-RU" altLang="ru-RU" sz="1600" dirty="0"/>
          </a:p>
        </p:txBody>
      </p:sp>
    </p:spTree>
    <p:extLst>
      <p:ext uri="{BB962C8B-B14F-4D97-AF65-F5344CB8AC3E}">
        <p14:creationId xmlns:p14="http://schemas.microsoft.com/office/powerpoint/2010/main" val="3193896463"/>
      </p:ext>
    </p:extLst>
  </p:cSld>
  <p:clrMapOvr>
    <a:masterClrMapping/>
  </p:clrMapOvr>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3405</TotalTime>
  <Words>4884</Words>
  <Application>Microsoft Office PowerPoint</Application>
  <PresentationFormat>Экран (4:3)</PresentationFormat>
  <Paragraphs>1232</Paragraphs>
  <Slides>55</Slides>
  <Notes>45</Notes>
  <HiddenSlides>0</HiddenSlides>
  <MMClips>0</MMClips>
  <ScaleCrop>false</ScaleCrop>
  <HeadingPairs>
    <vt:vector size="6" baseType="variant">
      <vt:variant>
        <vt:lpstr>Тема</vt:lpstr>
      </vt:variant>
      <vt:variant>
        <vt:i4>1</vt:i4>
      </vt:variant>
      <vt:variant>
        <vt:lpstr>Внедренные серверы OLE</vt:lpstr>
      </vt:variant>
      <vt:variant>
        <vt:i4>4</vt:i4>
      </vt:variant>
      <vt:variant>
        <vt:lpstr>Заголовки слайдов</vt:lpstr>
      </vt:variant>
      <vt:variant>
        <vt:i4>55</vt:i4>
      </vt:variant>
    </vt:vector>
  </HeadingPairs>
  <TitlesOfParts>
    <vt:vector size="60" baseType="lpstr">
      <vt:lpstr>1_Тема Office</vt:lpstr>
      <vt:lpstr>Лист</vt:lpstr>
      <vt:lpstr>Visio</vt:lpstr>
      <vt:lpstr>Диаграмма Microsoft Excel</vt:lpstr>
      <vt:lpstr>Диаграмма</vt:lpstr>
      <vt:lpstr>Презентация PowerPoint</vt:lpstr>
      <vt:lpstr>Презентация PowerPoint</vt:lpstr>
      <vt:lpstr>Презентация PowerPoint</vt:lpstr>
      <vt:lpstr>Фазы демографического перехода</vt:lpstr>
      <vt:lpstr>Кризис теории демографического перехода</vt:lpstr>
      <vt:lpstr>Роль институциональной структуры в демографическом развитии</vt:lpstr>
      <vt:lpstr>Презентация PowerPoint</vt:lpstr>
      <vt:lpstr>Демографические феномены, необъяснимые с позиций теорий перехода, и объясняемые на основе институционального подхода:</vt:lpstr>
      <vt:lpstr>Теории перехода и институциональный подход</vt:lpstr>
      <vt:lpstr>Презентация PowerPoint</vt:lpstr>
      <vt:lpstr>Общий коэффициент рождаемости,  промилле</vt:lpstr>
      <vt:lpstr>В период с 1999 по 2009 гг. число женщин в возрасте от 18 до 34 лет выросло более чем на 2 млн., что способствовало росту числа рождений после 1999 года. </vt:lpstr>
      <vt:lpstr>Сокращение женщин в репродуктивном возрасте  в Вологодской области</vt:lpstr>
      <vt:lpstr>Произошел сдвиг в возрастной структуре рождаемости.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Обратная корреляция (r=-0.76) между долей внебрачных рождений  и ожидаемой продолжительностью жизни в субъектах Российской Федерации</vt:lpstr>
      <vt:lpstr>Презентация PowerPoint</vt:lpstr>
      <vt:lpstr>Различия в уровнях рождаемости – различия в институтах</vt:lpstr>
      <vt:lpstr>Необходимые условия для повышения рождаемости</vt:lpstr>
      <vt:lpstr>Общий коэффициент смертности,  промилле</vt:lpstr>
      <vt:lpstr>Презентация PowerPoint</vt:lpstr>
      <vt:lpstr>Младенческая смертность  (в возрасте до одного года, на 1000 родившихся живыми) </vt:lpstr>
      <vt:lpstr>Презентация PowerPoint</vt:lpstr>
      <vt:lpstr> Различия в продолжительности жизни  мужчин и женщин в 2014 г., лет   </vt:lpstr>
      <vt:lpstr>Презентация PowerPoint</vt:lpstr>
      <vt:lpstr>«Феномен Ганы» Мерсона в здравоохранении Вологодской области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Сопоставление параметров образа жизни:  представления школьников и их действия  (в % от числа опрошенных)</vt:lpstr>
      <vt:lpstr>Презентация PowerPoint</vt:lpstr>
      <vt:lpstr>Направления повышения продолжительности жизни через развитие институтов</vt:lpstr>
      <vt:lpstr>Презентация PowerPoint</vt:lpstr>
      <vt:lpstr>Презентация PowerPoint</vt:lpstr>
      <vt:lpstr>Презентация PowerPoint</vt:lpstr>
      <vt:lpstr>Презентация PowerPoint</vt:lpstr>
      <vt:lpstr>Презентация PowerPoint</vt:lpstr>
      <vt:lpstr>Институты, регулирующие международную миграцию  на уровне принимающей страны</vt:lpstr>
      <vt:lpstr>Особенности институционального подхода  в демографии отражены в следующих работах</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Демографический фактор в стратегическом планировании развития региона</dc:title>
  <dc:creator>Microsoft Office</dc:creator>
  <cp:lastModifiedBy>Ксения Е. Косыгина</cp:lastModifiedBy>
  <cp:revision>274</cp:revision>
  <cp:lastPrinted>2016-04-18T05:06:11Z</cp:lastPrinted>
  <dcterms:created xsi:type="dcterms:W3CDTF">2016-04-15T07:03:14Z</dcterms:created>
  <dcterms:modified xsi:type="dcterms:W3CDTF">2016-12-23T13:43:46Z</dcterms:modified>
</cp:coreProperties>
</file>